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6.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7.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72" r:id="rId6"/>
    <p:sldMasterId id="2147483694" r:id="rId7"/>
    <p:sldMasterId id="2147483706" r:id="rId8"/>
    <p:sldMasterId id="2147483719" r:id="rId9"/>
    <p:sldMasterId id="2147483728" r:id="rId10"/>
    <p:sldMasterId id="2147483737" r:id="rId11"/>
    <p:sldMasterId id="2147483749" r:id="rId12"/>
    <p:sldMasterId id="2147483758" r:id="rId13"/>
  </p:sldMasterIdLst>
  <p:notesMasterIdLst>
    <p:notesMasterId r:id="rId67"/>
  </p:notesMasterIdLst>
  <p:handoutMasterIdLst>
    <p:handoutMasterId r:id="rId68"/>
  </p:handoutMasterIdLst>
  <p:sldIdLst>
    <p:sldId id="256" r:id="rId14"/>
    <p:sldId id="380" r:id="rId15"/>
    <p:sldId id="1173" r:id="rId16"/>
    <p:sldId id="304" r:id="rId17"/>
    <p:sldId id="1048" r:id="rId18"/>
    <p:sldId id="1148" r:id="rId19"/>
    <p:sldId id="1151" r:id="rId20"/>
    <p:sldId id="1175" r:id="rId21"/>
    <p:sldId id="1075" r:id="rId22"/>
    <p:sldId id="1043" r:id="rId23"/>
    <p:sldId id="819" r:id="rId24"/>
    <p:sldId id="436" r:id="rId25"/>
    <p:sldId id="892" r:id="rId26"/>
    <p:sldId id="1169" r:id="rId27"/>
    <p:sldId id="1159" r:id="rId28"/>
    <p:sldId id="1164" r:id="rId29"/>
    <p:sldId id="1165" r:id="rId30"/>
    <p:sldId id="1111" r:id="rId31"/>
    <p:sldId id="1166" r:id="rId32"/>
    <p:sldId id="1106" r:id="rId33"/>
    <p:sldId id="1167" r:id="rId34"/>
    <p:sldId id="1168" r:id="rId35"/>
    <p:sldId id="427" r:id="rId36"/>
    <p:sldId id="1127" r:id="rId37"/>
    <p:sldId id="1179" r:id="rId38"/>
    <p:sldId id="1155" r:id="rId39"/>
    <p:sldId id="1130" r:id="rId40"/>
    <p:sldId id="866" r:id="rId41"/>
    <p:sldId id="965" r:id="rId42"/>
    <p:sldId id="872" r:id="rId43"/>
    <p:sldId id="882" r:id="rId44"/>
    <p:sldId id="874" r:id="rId45"/>
    <p:sldId id="1176" r:id="rId46"/>
    <p:sldId id="1131" r:id="rId47"/>
    <p:sldId id="1154" r:id="rId48"/>
    <p:sldId id="1135" r:id="rId49"/>
    <p:sldId id="1136" r:id="rId50"/>
    <p:sldId id="1177" r:id="rId51"/>
    <p:sldId id="1132" r:id="rId52"/>
    <p:sldId id="1119" r:id="rId53"/>
    <p:sldId id="1180" r:id="rId54"/>
    <p:sldId id="1060" r:id="rId55"/>
    <p:sldId id="1099" r:id="rId56"/>
    <p:sldId id="1104" r:id="rId57"/>
    <p:sldId id="1105" r:id="rId58"/>
    <p:sldId id="1178" r:id="rId59"/>
    <p:sldId id="1100" r:id="rId60"/>
    <p:sldId id="1101" r:id="rId61"/>
    <p:sldId id="1102" r:id="rId62"/>
    <p:sldId id="1103" r:id="rId63"/>
    <p:sldId id="941" r:id="rId64"/>
    <p:sldId id="942" r:id="rId65"/>
    <p:sldId id="1181" r:id="rId66"/>
  </p:sldIdLst>
  <p:sldSz cx="12192000" cy="6858000"/>
  <p:notesSz cx="7010400" cy="9296400"/>
  <p:embeddedFontLst>
    <p:embeddedFont>
      <p:font typeface="ADLaM Display" panose="02010000000000000000" pitchFamily="2" charset="0"/>
      <p:regular r:id="rId69"/>
    </p:embeddedFont>
    <p:embeddedFont>
      <p:font typeface="Berlin Sans FB" panose="020E0602020502020306" pitchFamily="34" charset="0"/>
      <p:regular r:id="rId70"/>
      <p:bold r:id="rId71"/>
    </p:embeddedFont>
    <p:embeddedFont>
      <p:font typeface="Berlin Sans FB Demi" panose="020E0802020502020306" pitchFamily="34" charset="0"/>
      <p:bold r:id="rId72"/>
    </p:embeddedFont>
    <p:embeddedFont>
      <p:font typeface="Bradley Hand ITC" panose="03070402050302030203" pitchFamily="66" charset="0"/>
      <p:regular r:id="rId73"/>
    </p:embeddedFont>
    <p:embeddedFont>
      <p:font typeface="Century Gothic" panose="020B0502020202020204" pitchFamily="34" charset="0"/>
      <p:regular r:id="rId74"/>
      <p:bold r:id="rId75"/>
      <p:italic r:id="rId76"/>
      <p:boldItalic r:id="rId77"/>
    </p:embeddedFont>
    <p:embeddedFont>
      <p:font typeface="Elephant" panose="02020904090505020303" pitchFamily="18" charset="0"/>
      <p:regular r:id="rId78"/>
      <p:italic r:id="rId79"/>
    </p:embeddedFont>
    <p:embeddedFont>
      <p:font typeface="Ink Free" panose="03080402000500000000" pitchFamily="66" charset="0"/>
      <p:regular r:id="rId80"/>
    </p:embeddedFont>
    <p:embeddedFont>
      <p:font typeface="Verdana" panose="020B0604030504040204" pitchFamily="34" charset="0"/>
      <p:regular r:id="rId81"/>
      <p:bold r:id="rId82"/>
      <p:italic r:id="rId83"/>
      <p:boldItalic r:id="rId84"/>
    </p:embeddedFont>
    <p:embeddedFont>
      <p:font typeface="Wingdings 2" panose="05020102010507070707" pitchFamily="18" charset="2"/>
      <p:regular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975FA31-7F72-41B7-B9D6-09AE429F7961}">
          <p14:sldIdLst>
            <p14:sldId id="256"/>
            <p14:sldId id="380"/>
          </p14:sldIdLst>
        </p14:section>
        <p14:section name="POS types" id="{CC88EFD9-BFDE-4030-8769-232CFEE21BE4}">
          <p14:sldIdLst>
            <p14:sldId id="1173"/>
            <p14:sldId id="304"/>
            <p14:sldId id="1048"/>
            <p14:sldId id="1148"/>
            <p14:sldId id="1151"/>
            <p14:sldId id="1175"/>
            <p14:sldId id="1075"/>
          </p14:sldIdLst>
        </p14:section>
        <p14:section name="Offer Versus Serve" id="{D7E3C56F-0173-485D-90E8-F73ECC603FF0}">
          <p14:sldIdLst>
            <p14:sldId id="1043"/>
            <p14:sldId id="819"/>
            <p14:sldId id="436"/>
            <p14:sldId id="892"/>
            <p14:sldId id="1169"/>
            <p14:sldId id="1159"/>
            <p14:sldId id="1164"/>
            <p14:sldId id="1165"/>
            <p14:sldId id="1111"/>
            <p14:sldId id="1166"/>
            <p14:sldId id="1106"/>
            <p14:sldId id="1167"/>
            <p14:sldId id="1168"/>
            <p14:sldId id="427"/>
            <p14:sldId id="1127"/>
            <p14:sldId id="1179"/>
          </p14:sldIdLst>
        </p14:section>
        <p14:section name="Breakfast in the Class" id="{530799B6-3B90-48E5-85A3-B4036552AB5F}">
          <p14:sldIdLst>
            <p14:sldId id="1155"/>
            <p14:sldId id="1130"/>
            <p14:sldId id="866"/>
            <p14:sldId id="965"/>
            <p14:sldId id="872"/>
            <p14:sldId id="882"/>
            <p14:sldId id="874"/>
            <p14:sldId id="1176"/>
            <p14:sldId id="1131"/>
          </p14:sldIdLst>
        </p14:section>
        <p14:section name="Meal Service" id="{62D9CDA0-D01C-4C43-AC65-C8C6F3717542}">
          <p14:sldIdLst>
            <p14:sldId id="1154"/>
            <p14:sldId id="1135"/>
            <p14:sldId id="1136"/>
            <p14:sldId id="1177"/>
            <p14:sldId id="1132"/>
          </p14:sldIdLst>
        </p14:section>
        <p14:section name="BIC Expectations" id="{49EC2068-C62D-4BD3-A6C0-E1E104AD9192}">
          <p14:sldIdLst>
            <p14:sldId id="1119"/>
            <p14:sldId id="1180"/>
            <p14:sldId id="1060"/>
          </p14:sldIdLst>
        </p14:section>
        <p14:section name="Post Service" id="{395B0750-A4CC-4C06-AAA3-8A79CF569B2B}">
          <p14:sldIdLst>
            <p14:sldId id="1099"/>
            <p14:sldId id="1104"/>
            <p14:sldId id="1105"/>
            <p14:sldId id="1178"/>
            <p14:sldId id="1100"/>
            <p14:sldId id="1101"/>
            <p14:sldId id="1102"/>
            <p14:sldId id="1103"/>
            <p14:sldId id="941"/>
            <p14:sldId id="942"/>
            <p14:sldId id="1181"/>
          </p14:sldIdLst>
        </p14:section>
        <p14:section name="Classroom Observation" id="{674EF99D-0DE6-4587-888F-67409CC8ED81}">
          <p14:sldIdLst/>
        </p14:section>
      </p14:sectionLst>
    </p:ext>
    <p:ext uri="{EFAFB233-063F-42B5-8137-9DF3F51BA10A}">
      <p15:sldGuideLst xmlns:p15="http://schemas.microsoft.com/office/powerpoint/2012/main">
        <p15:guide id="2" pos="5808" userDrawn="1">
          <p15:clr>
            <a:srgbClr val="FDE53C"/>
          </p15:clr>
        </p15:guide>
        <p15:guide id="4" orient="horz" pos="4200" userDrawn="1">
          <p15:clr>
            <a:srgbClr val="A4A3A4"/>
          </p15:clr>
        </p15:guide>
        <p15:guide id="5" pos="456" userDrawn="1">
          <p15:clr>
            <a:srgbClr val="A4A3A4"/>
          </p15:clr>
        </p15:guide>
        <p15:guide id="6" orient="horz" pos="3144" userDrawn="1">
          <p15:clr>
            <a:srgbClr val="A4A3A4"/>
          </p15:clr>
        </p15:guide>
        <p15:guide id="7" orient="horz" pos="1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060"/>
    <a:srgbClr val="000000"/>
    <a:srgbClr val="FFC000"/>
    <a:srgbClr val="CC680A"/>
    <a:srgbClr val="E88006"/>
    <a:srgbClr val="FB9406"/>
    <a:srgbClr val="54320D"/>
    <a:srgbClr val="734817"/>
    <a:srgbClr val="391F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01" autoAdjust="0"/>
    <p:restoredTop sz="96106" autoAdjust="0"/>
  </p:normalViewPr>
  <p:slideViewPr>
    <p:cSldViewPr snapToGrid="0" showGuides="1">
      <p:cViewPr varScale="1">
        <p:scale>
          <a:sx n="107" d="100"/>
          <a:sy n="107" d="100"/>
        </p:scale>
        <p:origin x="126" y="78"/>
      </p:cViewPr>
      <p:guideLst>
        <p:guide pos="5808"/>
        <p:guide orient="horz" pos="4200"/>
        <p:guide pos="456"/>
        <p:guide orient="horz" pos="3144"/>
        <p:guide orient="horz" pos="1056"/>
      </p:guideLst>
    </p:cSldViewPr>
  </p:slideViewPr>
  <p:notesTextViewPr>
    <p:cViewPr>
      <p:scale>
        <a:sx n="3" d="2"/>
        <a:sy n="3" d="2"/>
      </p:scale>
      <p:origin x="0" y="0"/>
    </p:cViewPr>
  </p:notesTextViewPr>
  <p:sorterViewPr>
    <p:cViewPr varScale="1">
      <p:scale>
        <a:sx n="100" d="100"/>
        <a:sy n="100" d="100"/>
      </p:scale>
      <p:origin x="0" y="-955"/>
    </p:cViewPr>
  </p:sorterViewPr>
  <p:notesViewPr>
    <p:cSldViewPr snapToGrid="0">
      <p:cViewPr varScale="1">
        <p:scale>
          <a:sx n="61" d="100"/>
          <a:sy n="61" d="100"/>
        </p:scale>
        <p:origin x="3216"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handoutMaster" Target="handoutMasters/handoutMaster1.xml"/><Relationship Id="rId84" Type="http://schemas.openxmlformats.org/officeDocument/2006/relationships/font" Target="fonts/font16.fntdata"/><Relationship Id="rId89" Type="http://schemas.openxmlformats.org/officeDocument/2006/relationships/tableStyles" Target="tableStyles.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Master" Target="slideMasters/slideMaster2.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font" Target="fonts/font8.fntdata"/><Relationship Id="rId7" Type="http://schemas.openxmlformats.org/officeDocument/2006/relationships/slideMaster" Target="slideMasters/slideMaster4.xml"/><Relationship Id="rId71" Type="http://schemas.openxmlformats.org/officeDocument/2006/relationships/font" Target="fonts/font3.fntdata"/><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viewProps" Target="viewProps.xml"/><Relationship Id="rId61" Type="http://schemas.openxmlformats.org/officeDocument/2006/relationships/slide" Target="slides/slide48.xml"/><Relationship Id="rId82" Type="http://schemas.openxmlformats.org/officeDocument/2006/relationships/font" Target="fonts/font14.fntdata"/><Relationship Id="rId1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EE4E06-49A6-10C8-7741-FFE8A1CB56E8}"/>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82E284A2-6A50-D719-CB98-21981395541F}"/>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27EC259-49EE-4434-AC71-6064FAC896EF}" type="datetimeFigureOut">
              <a:rPr lang="en-US" smtClean="0"/>
              <a:t>8/9/2024</a:t>
            </a:fld>
            <a:endParaRPr lang="en-US"/>
          </a:p>
        </p:txBody>
      </p:sp>
      <p:sp>
        <p:nvSpPr>
          <p:cNvPr id="4" name="Footer Placeholder 3">
            <a:extLst>
              <a:ext uri="{FF2B5EF4-FFF2-40B4-BE49-F238E27FC236}">
                <a16:creationId xmlns:a16="http://schemas.microsoft.com/office/drawing/2014/main" id="{22450883-6765-AE4E-C040-1BD23C70E2CB}"/>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0C8755F-C58C-4A86-1524-8DF57EF76E2D}"/>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C9FED67-2DFB-4A94-83A0-08DB48A6C690}" type="slidenum">
              <a:rPr lang="en-US" smtClean="0"/>
              <a:t>‹#›</a:t>
            </a:fld>
            <a:endParaRPr lang="en-US"/>
          </a:p>
        </p:txBody>
      </p:sp>
    </p:spTree>
    <p:extLst>
      <p:ext uri="{BB962C8B-B14F-4D97-AF65-F5344CB8AC3E}">
        <p14:creationId xmlns:p14="http://schemas.microsoft.com/office/powerpoint/2010/main" val="161161493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29T15:22:31.404"/>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0 5410,'4'2,"0"0,0 0,0-1,1 1,-1 0,1-1,0 0,-1 0,1 0,0 0,9 0,65 3,-51-4,928 2,-949-2,112-4,148-19,113-29,-362 49,110-15,-2-4,195-53,7-4,-17 5,-198 42,112-35,-188 53,-1 0,0-1,60-35,100-68,7 6,306-129,-467 223,0-2,-2-1,72-48,-72 42,3 0,2 3,0 0,3 2,0 1,82-25,-80 31,74-25,-110 34,-2 1,1-1,-1-1,-1 1,1-1,-2-1,11-8,9-12,-1-1,-2-1,-2-1,-2-1,-2 0,27-61,-43 81,0 0,1 0,1 0,1 1,0-1,2 1,-1 1,2-1,0 1,22-15,-11 9,-2-1,-1 0,0-1,-2 0,-1-1,-2-1,18-31,1-15,20-70,-35 85,-12 35,-3 3,2 0,0 0,1 0,0 0,2 1,0 0,2 0,-1 0,25-21,-16 20,-1-1,-1-1,0 0,-2-1,-1 0,0 0,-2-1,12-24,0-14,-6 15,2 0,38-54,-32 60,-18 22,1 0,1 0,0 1,1 0,1 1,0-1,1 1,1 1,24-15,14-1,-32 17,-2 0,0-1,0 0,-1-1,-1-1,0 1,16-17,34-35,4 2,129-88,-192 144,94-71,37-26,50-42,-133 97,4 2,72-43,-69 52,135-82,-166 101,0 0,1 1,1 1,1 1,1 2,1 0,59-13,-82 21,-1-1,0-1,0 1,0-1,-1-1,0 1,-1-1,0 0,0-1,-1 1,11-12,-8 9,0-1,0 1,2 0,0 1,18-9,20-4,1 1,85-22,3 0,-40 10,204-42,113 1,-400 70,62-9,-39 7,-1-1,0-1,0-2,-2 0,50-19,65-36,71-26,-155 69,76-16,-96 26,0-1,-1-1,-1-2,63-28,-40 12,2 1,125-36,160-26,-101 33,-230 52,-1 0,23-9,-28 9,0 0,0 1,1 1,34-7,215-10,-177 17,115-17,-59 2,1 5,187-3,312 18,-273 3,987-3,-1342 1,0 2,0-1,0 2,0 0,-1 0,0 2,0-1,-1 2,23 9,63 19,4-9,-75-20,0 2,-1 0,0 2,57 23,238 106,-113-49,-164-70,-3 2,0 2,-2 0,-2 2,-2 2,48 39,-66-49,1-1,1 0,2-1,0-2,42 19,2 1,-45-19,-1 1,-1 1,-1 1,-1 0,29 33,47 39,-23-35,-36-28,-2 1,-1 1,-2 1,32 39,-47-45,1-2,1 1,2-2,2 0,30 20,-27-18,-1 1,-1 0,-2 2,-2-1,28 45,5 4,-43-59,2 3,1 1,1-2,1 1,38 27,-31-28,0 1,-1 0,-2 1,-1 0,-1 1,30 44,-18-20,-4 1,-2 2,-3-1,21 81,-36-91,2 0,2 0,3-1,29 50,-30-62,-1 1,-1 0,-3 0,0 0,3 41,-8 125,-5-115,2-54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26457A3-9F95-43F1-B74B-7A868F158763}" type="datetimeFigureOut">
              <a:rPr lang="en-US" smtClean="0"/>
              <a:t>8/9/2024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FBAB7A0-92FB-4237-9183-D57B86CE5130}" type="slidenum">
              <a:rPr lang="en-US" smtClean="0"/>
              <a:t>‹#›</a:t>
            </a:fld>
            <a:endParaRPr lang="en-US"/>
          </a:p>
        </p:txBody>
      </p:sp>
    </p:spTree>
    <p:extLst>
      <p:ext uri="{BB962C8B-B14F-4D97-AF65-F5344CB8AC3E}">
        <p14:creationId xmlns:p14="http://schemas.microsoft.com/office/powerpoint/2010/main" val="3888711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AB7A0-92FB-4237-9183-D57B86CE5130}" type="slidenum">
              <a:rPr lang="en-US" smtClean="0"/>
              <a:t>1</a:t>
            </a:fld>
            <a:endParaRPr lang="en-US"/>
          </a:p>
        </p:txBody>
      </p:sp>
    </p:spTree>
    <p:extLst>
      <p:ext uri="{BB962C8B-B14F-4D97-AF65-F5344CB8AC3E}">
        <p14:creationId xmlns:p14="http://schemas.microsoft.com/office/powerpoint/2010/main" val="723575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defTabSz="465887">
              <a:defRPr/>
            </a:pPr>
            <a:fld id="{D516E0BC-51EE-4218-A209-CC610A508EDD}" type="slidenum">
              <a:rPr lang="en-US">
                <a:solidFill>
                  <a:prstClr val="black"/>
                </a:solidFill>
                <a:latin typeface="Calibri"/>
              </a:rPr>
              <a:pPr defTabSz="465887">
                <a:defRPr/>
              </a:pPr>
              <a:t>10</a:t>
            </a:fld>
            <a:endParaRPr lang="en-US">
              <a:solidFill>
                <a:prstClr val="black"/>
              </a:solidFill>
              <a:latin typeface="Calibri"/>
            </a:endParaRPr>
          </a:p>
        </p:txBody>
      </p:sp>
    </p:spTree>
    <p:extLst>
      <p:ext uri="{BB962C8B-B14F-4D97-AF65-F5344CB8AC3E}">
        <p14:creationId xmlns:p14="http://schemas.microsoft.com/office/powerpoint/2010/main" val="447363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fontAlgn="base">
              <a:spcBef>
                <a:spcPct val="0"/>
              </a:spcBef>
              <a:spcAft>
                <a:spcPct val="0"/>
              </a:spcAft>
              <a:defRPr/>
            </a:pPr>
            <a:r>
              <a:rPr lang="en-US" b="1" dirty="0">
                <a:solidFill>
                  <a:prstClr val="black"/>
                </a:solidFill>
              </a:rPr>
              <a:t>TELL</a:t>
            </a:r>
            <a:r>
              <a:rPr lang="en-US" dirty="0">
                <a:solidFill>
                  <a:prstClr val="black"/>
                </a:solidFill>
              </a:rPr>
              <a:t>:Read slide</a:t>
            </a:r>
            <a:endParaRPr lang="en-US" dirty="0"/>
          </a:p>
          <a:p>
            <a:pPr marL="232821" indent="-232821" defTabSz="931774" fontAlgn="base">
              <a:spcBef>
                <a:spcPct val="0"/>
              </a:spcBef>
              <a:spcAft>
                <a:spcPct val="0"/>
              </a:spcAft>
              <a:defRPr/>
            </a:pPr>
            <a:endParaRPr lang="en-US" dirty="0">
              <a:solidFill>
                <a:prstClr val="black"/>
              </a:solidFill>
            </a:endParaRP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11</a:t>
            </a:fld>
            <a:endParaRPr lang="en-US" dirty="0">
              <a:solidFill>
                <a:prstClr val="black"/>
              </a:solidFill>
              <a:latin typeface="Calibri"/>
            </a:endParaRPr>
          </a:p>
        </p:txBody>
      </p:sp>
    </p:spTree>
    <p:extLst>
      <p:ext uri="{BB962C8B-B14F-4D97-AF65-F5344CB8AC3E}">
        <p14:creationId xmlns:p14="http://schemas.microsoft.com/office/powerpoint/2010/main" val="1125238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9055">
              <a:defRPr/>
            </a:pPr>
            <a:fld id="{D516E0BC-51EE-4218-A209-CC610A508EDD}" type="slidenum">
              <a:rPr lang="en-US">
                <a:solidFill>
                  <a:prstClr val="black"/>
                </a:solidFill>
                <a:latin typeface="Calibri"/>
              </a:rPr>
              <a:pPr defTabSz="469055">
                <a:defRPr/>
              </a:pPr>
              <a:t>12</a:t>
            </a:fld>
            <a:endParaRPr lang="en-US">
              <a:solidFill>
                <a:prstClr val="black"/>
              </a:solidFill>
              <a:latin typeface="Calibri"/>
            </a:endParaRPr>
          </a:p>
        </p:txBody>
      </p:sp>
    </p:spTree>
    <p:extLst>
      <p:ext uri="{BB962C8B-B14F-4D97-AF65-F5344CB8AC3E}">
        <p14:creationId xmlns:p14="http://schemas.microsoft.com/office/powerpoint/2010/main" val="1988576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AB7A0-92FB-4237-9183-D57B86CE5130}" type="slidenum">
              <a:rPr lang="en-US" smtClean="0"/>
              <a:t>13</a:t>
            </a:fld>
            <a:endParaRPr lang="en-US"/>
          </a:p>
        </p:txBody>
      </p:sp>
    </p:spTree>
    <p:extLst>
      <p:ext uri="{BB962C8B-B14F-4D97-AF65-F5344CB8AC3E}">
        <p14:creationId xmlns:p14="http://schemas.microsoft.com/office/powerpoint/2010/main" val="678153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396B7AB7-A0EE-4B74-8FC2-24A4AD911861}" type="slidenum">
              <a:rPr lang="en-US">
                <a:solidFill>
                  <a:prstClr val="black"/>
                </a:solidFill>
                <a:latin typeface="Calibri" panose="020F0502020204030204"/>
              </a:rPr>
              <a:pPr defTabSz="931774">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307401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396B7AB7-A0EE-4B74-8FC2-24A4AD911861}"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1452963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396B7AB7-A0EE-4B74-8FC2-24A4AD911861}"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689799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defTabSz="469055">
              <a:defRPr/>
            </a:pPr>
            <a:fld id="{D516E0BC-51EE-4218-A209-CC610A508EDD}" type="slidenum">
              <a:rPr lang="en-US">
                <a:solidFill>
                  <a:prstClr val="black"/>
                </a:solidFill>
                <a:latin typeface="Calibri"/>
              </a:rPr>
              <a:pPr defTabSz="469055">
                <a:defRPr/>
              </a:pPr>
              <a:t>23</a:t>
            </a:fld>
            <a:endParaRPr lang="en-US">
              <a:solidFill>
                <a:prstClr val="black"/>
              </a:solidFill>
              <a:latin typeface="Calibri"/>
            </a:endParaRPr>
          </a:p>
        </p:txBody>
      </p:sp>
    </p:spTree>
    <p:extLst>
      <p:ext uri="{BB962C8B-B14F-4D97-AF65-F5344CB8AC3E}">
        <p14:creationId xmlns:p14="http://schemas.microsoft.com/office/powerpoint/2010/main" val="2631233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AB7A0-92FB-4237-9183-D57B86CE5130}" type="slidenum">
              <a:rPr lang="en-US" smtClean="0"/>
              <a:t>24</a:t>
            </a:fld>
            <a:endParaRPr lang="en-US"/>
          </a:p>
        </p:txBody>
      </p:sp>
    </p:spTree>
    <p:extLst>
      <p:ext uri="{BB962C8B-B14F-4D97-AF65-F5344CB8AC3E}">
        <p14:creationId xmlns:p14="http://schemas.microsoft.com/office/powerpoint/2010/main" val="3789288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solidFill>
                  <a:srgbClr val="000000"/>
                </a:solidFill>
                <a:latin typeface="Century Gothic" panose="020B0502020202020204" pitchFamily="34" charset="0"/>
              </a:rPr>
              <a:t>Your setup may differ according to your participation counts, campus, and weekly menu.</a:t>
            </a:r>
          </a:p>
          <a:p>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25</a:t>
            </a:fld>
            <a:endParaRPr lang="en-US">
              <a:solidFill>
                <a:prstClr val="black"/>
              </a:solidFill>
              <a:latin typeface="Calibri"/>
            </a:endParaRPr>
          </a:p>
        </p:txBody>
      </p:sp>
    </p:spTree>
    <p:extLst>
      <p:ext uri="{BB962C8B-B14F-4D97-AF65-F5344CB8AC3E}">
        <p14:creationId xmlns:p14="http://schemas.microsoft.com/office/powerpoint/2010/main" val="1885684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b="1" dirty="0">
                <a:solidFill>
                  <a:prstClr val="black"/>
                </a:solidFill>
              </a:rPr>
              <a:t>TELL: </a:t>
            </a:r>
            <a:r>
              <a:rPr lang="en-US" dirty="0">
                <a:solidFill>
                  <a:srgbClr val="000000"/>
                </a:solidFill>
              </a:rPr>
              <a:t>The objective is to understand the BIC program and it’s processes . We will go over the meal service, including what a reimbursable meal is and the required classroom signage. We will identify how to enter student and adult meals into the CMS system. Furthermore,  we will discuss the benefits of having a good communication system. </a:t>
            </a:r>
            <a:endParaRPr lang="en-US" dirty="0">
              <a:solidFill>
                <a:prstClr val="black"/>
              </a:solidFill>
            </a:endParaRPr>
          </a:p>
        </p:txBody>
      </p:sp>
      <p:sp>
        <p:nvSpPr>
          <p:cNvPr id="4" name="Slide Number Placeholder 3"/>
          <p:cNvSpPr>
            <a:spLocks noGrp="1"/>
          </p:cNvSpPr>
          <p:nvPr>
            <p:ph type="sldNum" sz="quarter" idx="10"/>
          </p:nvPr>
        </p:nvSpPr>
        <p:spPr/>
        <p:txBody>
          <a:bodyPr/>
          <a:lstStyle/>
          <a:p>
            <a:fld id="{D516E0BC-51EE-4218-A209-CC610A508EDD}" type="slidenum">
              <a:rPr lang="en-US" smtClean="0"/>
              <a:t>2</a:t>
            </a:fld>
            <a:endParaRPr lang="en-US"/>
          </a:p>
        </p:txBody>
      </p:sp>
    </p:spTree>
    <p:extLst>
      <p:ext uri="{BB962C8B-B14F-4D97-AF65-F5344CB8AC3E}">
        <p14:creationId xmlns:p14="http://schemas.microsoft.com/office/powerpoint/2010/main" val="3839624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2651-8547-FF67-0833-066568085A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E740C-3E93-94E3-FBC6-A0A87BE2725C}"/>
              </a:ext>
            </a:extLst>
          </p:cNvPr>
          <p:cNvSpPr>
            <a:spLocks noGrp="1" noRot="1" noChangeAspect="1"/>
          </p:cNvSpPr>
          <p:nvPr>
            <p:ph type="sldImg"/>
          </p:nvPr>
        </p:nvSpPr>
        <p:spPr>
          <a:xfrm>
            <a:off x="431800" y="708025"/>
            <a:ext cx="6302375" cy="3544888"/>
          </a:xfrm>
        </p:spPr>
      </p:sp>
      <p:sp>
        <p:nvSpPr>
          <p:cNvPr id="3" name="Notes Placeholder 2">
            <a:extLst>
              <a:ext uri="{FF2B5EF4-FFF2-40B4-BE49-F238E27FC236}">
                <a16:creationId xmlns:a16="http://schemas.microsoft.com/office/drawing/2014/main" id="{CCB5BA38-C5B8-175D-9281-7FF779962EA2}"/>
              </a:ext>
            </a:extLst>
          </p:cNvPr>
          <p:cNvSpPr>
            <a:spLocks noGrp="1"/>
          </p:cNvSpPr>
          <p:nvPr>
            <p:ph type="body" idx="1"/>
          </p:nvPr>
        </p:nvSpPr>
        <p:spPr/>
        <p:txBody>
          <a:bodyPr>
            <a:normAutofit/>
          </a:bodyPr>
          <a:lstStyle/>
          <a:p>
            <a:pPr defTabSz="940393">
              <a:defRPr/>
            </a:pPr>
            <a:endParaRPr lang="en-US" altLang="en-US" b="1" dirty="0"/>
          </a:p>
          <a:p>
            <a:endParaRPr lang="en-US" dirty="0"/>
          </a:p>
        </p:txBody>
      </p:sp>
      <p:sp>
        <p:nvSpPr>
          <p:cNvPr id="4" name="Slide Number Placeholder 3">
            <a:extLst>
              <a:ext uri="{FF2B5EF4-FFF2-40B4-BE49-F238E27FC236}">
                <a16:creationId xmlns:a16="http://schemas.microsoft.com/office/drawing/2014/main" id="{756217DF-3F3C-4B8B-77B1-4F5B0FA07D16}"/>
              </a:ext>
            </a:extLst>
          </p:cNvPr>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84047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40393">
              <a:defRPr/>
            </a:pPr>
            <a:endParaRPr lang="en-US" altLang="en-US" b="1" dirty="0"/>
          </a:p>
          <a:p>
            <a:endParaRPr lang="en-US" dirty="0"/>
          </a:p>
        </p:txBody>
      </p:sp>
      <p:sp>
        <p:nvSpPr>
          <p:cNvPr id="4" name="Slide Number Placeholder 3"/>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37929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b="1" dirty="0">
                <a:solidFill>
                  <a:prstClr val="black"/>
                </a:solidFill>
              </a:rPr>
              <a:t>TELL: </a:t>
            </a:r>
            <a:r>
              <a:rPr lang="en-US" dirty="0"/>
              <a:t>Food Services Staff will complete </a:t>
            </a:r>
            <a:r>
              <a:rPr lang="en-US" b="1" dirty="0"/>
              <a:t>“BIC Daily Meal Packing Guide” </a:t>
            </a:r>
            <a:r>
              <a:rPr lang="en-US" dirty="0"/>
              <a:t>to indicate the number of items that are prepared and packed for each classroom. The purpose of the form is to assist in:</a:t>
            </a:r>
          </a:p>
          <a:p>
            <a:pPr marL="465887" indent="-465887">
              <a:spcBef>
                <a:spcPts val="1223"/>
              </a:spcBef>
              <a:buFont typeface="Wingdings" panose="05000000000000000000" pitchFamily="2" charset="2"/>
              <a:buChar char="Ø"/>
            </a:pPr>
            <a:r>
              <a:rPr lang="en-US" sz="2600" dirty="0"/>
              <a:t>Forecasting production</a:t>
            </a:r>
          </a:p>
          <a:p>
            <a:pPr marL="465887" indent="-465887">
              <a:spcBef>
                <a:spcPts val="1223"/>
              </a:spcBef>
              <a:buFont typeface="Wingdings" panose="05000000000000000000" pitchFamily="2" charset="2"/>
              <a:buChar char="Ø"/>
            </a:pPr>
            <a:r>
              <a:rPr lang="en-US" sz="2600" dirty="0"/>
              <a:t>Production quantities</a:t>
            </a:r>
          </a:p>
          <a:p>
            <a:pPr marL="465887" indent="-465887">
              <a:spcBef>
                <a:spcPts val="1223"/>
              </a:spcBef>
              <a:buFont typeface="Wingdings" panose="05000000000000000000" pitchFamily="2" charset="2"/>
              <a:buChar char="Ø"/>
            </a:pPr>
            <a:r>
              <a:rPr lang="en-US" sz="2600" dirty="0"/>
              <a:t>Classroom packing amounts</a:t>
            </a:r>
          </a:p>
          <a:p>
            <a:pPr marL="0" lvl="1" indent="465887"/>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28</a:t>
            </a:fld>
            <a:endParaRPr lang="en-US">
              <a:solidFill>
                <a:prstClr val="black"/>
              </a:solidFill>
              <a:latin typeface="Calibri"/>
            </a:endParaRPr>
          </a:p>
        </p:txBody>
      </p:sp>
    </p:spTree>
    <p:extLst>
      <p:ext uri="{BB962C8B-B14F-4D97-AF65-F5344CB8AC3E}">
        <p14:creationId xmlns:p14="http://schemas.microsoft.com/office/powerpoint/2010/main" val="146834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b="1" dirty="0">
                <a:solidFill>
                  <a:prstClr val="black"/>
                </a:solidFill>
              </a:rPr>
              <a:t>On Click </a:t>
            </a:r>
            <a:endParaRPr lang="en-US" dirty="0">
              <a:solidFill>
                <a:prstClr val="black"/>
              </a:solidFill>
            </a:endParaRP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29</a:t>
            </a:fld>
            <a:endParaRPr lang="en-US">
              <a:solidFill>
                <a:prstClr val="black"/>
              </a:solidFill>
              <a:latin typeface="Calibri"/>
            </a:endParaRPr>
          </a:p>
        </p:txBody>
      </p:sp>
    </p:spTree>
    <p:extLst>
      <p:ext uri="{BB962C8B-B14F-4D97-AF65-F5344CB8AC3E}">
        <p14:creationId xmlns:p14="http://schemas.microsoft.com/office/powerpoint/2010/main" val="2283977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b="1" dirty="0">
                <a:solidFill>
                  <a:prstClr val="black"/>
                </a:solidFill>
              </a:rPr>
              <a:t>TELL: </a:t>
            </a:r>
            <a:r>
              <a:rPr lang="en-US" dirty="0">
                <a:solidFill>
                  <a:prstClr val="black"/>
                </a:solidFill>
              </a:rPr>
              <a:t>F S Staff will complete the BIC Daily meal packing report. Start by indicating the name of the school, the location code, and the date of service. In the first two columns write the room number and enrollment for each class. When complete food service staff will print their name and sign the form to verify the information is correct.</a:t>
            </a: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30</a:t>
            </a:fld>
            <a:endParaRPr lang="en-US">
              <a:solidFill>
                <a:prstClr val="black"/>
              </a:solidFill>
              <a:latin typeface="Calibri"/>
            </a:endParaRPr>
          </a:p>
        </p:txBody>
      </p:sp>
    </p:spTree>
    <p:extLst>
      <p:ext uri="{BB962C8B-B14F-4D97-AF65-F5344CB8AC3E}">
        <p14:creationId xmlns:p14="http://schemas.microsoft.com/office/powerpoint/2010/main" val="3197994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b="1" dirty="0">
                <a:solidFill>
                  <a:prstClr val="black"/>
                </a:solidFill>
              </a:rPr>
              <a:t>TELL:</a:t>
            </a:r>
            <a:r>
              <a:rPr lang="en-US" dirty="0">
                <a:solidFill>
                  <a:prstClr val="black"/>
                </a:solidFill>
              </a:rPr>
              <a:t> Read slide</a:t>
            </a: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31</a:t>
            </a:fld>
            <a:endParaRPr lang="en-US">
              <a:solidFill>
                <a:prstClr val="black"/>
              </a:solidFill>
              <a:latin typeface="Calibri"/>
            </a:endParaRPr>
          </a:p>
        </p:txBody>
      </p:sp>
    </p:spTree>
    <p:extLst>
      <p:ext uri="{BB962C8B-B14F-4D97-AF65-F5344CB8AC3E}">
        <p14:creationId xmlns:p14="http://schemas.microsoft.com/office/powerpoint/2010/main" val="3523853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b="1" dirty="0">
                <a:solidFill>
                  <a:prstClr val="black"/>
                </a:solidFill>
              </a:rPr>
              <a:t>TELL:</a:t>
            </a:r>
            <a:r>
              <a:rPr lang="en-US" dirty="0">
                <a:solidFill>
                  <a:prstClr val="black"/>
                </a:solidFill>
              </a:rPr>
              <a:t> Read slide</a:t>
            </a: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32</a:t>
            </a:fld>
            <a:endParaRPr lang="en-US">
              <a:solidFill>
                <a:prstClr val="black"/>
              </a:solidFill>
              <a:latin typeface="Calibri"/>
            </a:endParaRPr>
          </a:p>
        </p:txBody>
      </p:sp>
    </p:spTree>
    <p:extLst>
      <p:ext uri="{BB962C8B-B14F-4D97-AF65-F5344CB8AC3E}">
        <p14:creationId xmlns:p14="http://schemas.microsoft.com/office/powerpoint/2010/main" val="2838983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solidFill>
                  <a:srgbClr val="000000"/>
                </a:solidFill>
                <a:latin typeface="Century Gothic" panose="020B0502020202020204" pitchFamily="34" charset="0"/>
              </a:rPr>
              <a:t>Your setup may differ according to your participation counts, campus, and weekly menu.</a:t>
            </a:r>
          </a:p>
          <a:p>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33</a:t>
            </a:fld>
            <a:endParaRPr lang="en-US">
              <a:solidFill>
                <a:prstClr val="black"/>
              </a:solidFill>
              <a:latin typeface="Calibri"/>
            </a:endParaRPr>
          </a:p>
        </p:txBody>
      </p:sp>
    </p:spTree>
    <p:extLst>
      <p:ext uri="{BB962C8B-B14F-4D97-AF65-F5344CB8AC3E}">
        <p14:creationId xmlns:p14="http://schemas.microsoft.com/office/powerpoint/2010/main" val="1650852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40393">
              <a:defRPr/>
            </a:pPr>
            <a:endParaRPr lang="en-US" altLang="en-US" b="1" dirty="0"/>
          </a:p>
          <a:p>
            <a:endParaRPr lang="en-US" dirty="0"/>
          </a:p>
        </p:txBody>
      </p:sp>
      <p:sp>
        <p:nvSpPr>
          <p:cNvPr id="4" name="Slide Number Placeholder 3"/>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34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21163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40393">
              <a:defRPr/>
            </a:pPr>
            <a:endParaRPr lang="en-US" altLang="en-US" b="1" dirty="0"/>
          </a:p>
          <a:p>
            <a:endParaRPr lang="en-US" dirty="0"/>
          </a:p>
        </p:txBody>
      </p:sp>
      <p:sp>
        <p:nvSpPr>
          <p:cNvPr id="4" name="Slide Number Placeholder 3"/>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36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73865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solidFill>
                  <a:srgbClr val="000000"/>
                </a:solidFill>
                <a:latin typeface="Century Gothic" panose="020B0502020202020204" pitchFamily="34" charset="0"/>
              </a:rPr>
              <a:t>Your setup may differ according to your participation counts, campus, and weekly menu.</a:t>
            </a:r>
          </a:p>
          <a:p>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3</a:t>
            </a:fld>
            <a:endParaRPr lang="en-US">
              <a:solidFill>
                <a:prstClr val="black"/>
              </a:solidFill>
              <a:latin typeface="Calibri"/>
            </a:endParaRPr>
          </a:p>
        </p:txBody>
      </p:sp>
    </p:spTree>
    <p:extLst>
      <p:ext uri="{BB962C8B-B14F-4D97-AF65-F5344CB8AC3E}">
        <p14:creationId xmlns:p14="http://schemas.microsoft.com/office/powerpoint/2010/main" val="630804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40393">
              <a:defRPr/>
            </a:pPr>
            <a:endParaRPr lang="en-US" altLang="en-US" b="1" dirty="0"/>
          </a:p>
          <a:p>
            <a:endParaRPr lang="en-US" dirty="0"/>
          </a:p>
        </p:txBody>
      </p:sp>
      <p:sp>
        <p:nvSpPr>
          <p:cNvPr id="4" name="Slide Number Placeholder 3"/>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37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39925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solidFill>
                  <a:srgbClr val="000000"/>
                </a:solidFill>
                <a:latin typeface="Century Gothic" panose="020B0502020202020204" pitchFamily="34" charset="0"/>
              </a:rPr>
              <a:t>Your setup may differ according to your participation counts, campus, and weekly menu.</a:t>
            </a:r>
          </a:p>
          <a:p>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38</a:t>
            </a:fld>
            <a:endParaRPr lang="en-US">
              <a:solidFill>
                <a:prstClr val="black"/>
              </a:solidFill>
              <a:latin typeface="Calibri"/>
            </a:endParaRPr>
          </a:p>
        </p:txBody>
      </p:sp>
    </p:spTree>
    <p:extLst>
      <p:ext uri="{BB962C8B-B14F-4D97-AF65-F5344CB8AC3E}">
        <p14:creationId xmlns:p14="http://schemas.microsoft.com/office/powerpoint/2010/main" val="4107151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40393">
              <a:defRPr/>
            </a:pPr>
            <a:endParaRPr lang="en-US" altLang="en-US" b="1" dirty="0"/>
          </a:p>
          <a:p>
            <a:endParaRPr lang="en-US" dirty="0"/>
          </a:p>
        </p:txBody>
      </p:sp>
      <p:sp>
        <p:nvSpPr>
          <p:cNvPr id="4" name="Slide Number Placeholder 3"/>
          <p:cNvSpPr>
            <a:spLocks noGrp="1"/>
          </p:cNvSpPr>
          <p:nvPr>
            <p:ph type="sldNum" sz="quarter" idx="10"/>
          </p:nvPr>
        </p:nvSpPr>
        <p:spPr/>
        <p:txBody>
          <a:bodyPr/>
          <a:lstStyle/>
          <a:p>
            <a:pPr defTabSz="931774">
              <a:defRPr/>
            </a:pPr>
            <a:fld id="{D516E0BC-51EE-4218-A209-CC610A508EDD}" type="slidenum">
              <a:rPr lang="en-US">
                <a:solidFill>
                  <a:prstClr val="black"/>
                </a:solidFill>
                <a:latin typeface="Calibri" panose="020F0502020204030204"/>
              </a:rPr>
              <a:pPr defTabSz="931774">
                <a:defRPr/>
              </a:pPr>
              <a:t>39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65425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solidFill>
                  <a:srgbClr val="000000"/>
                </a:solidFill>
                <a:latin typeface="Century Gothic" panose="020B0502020202020204" pitchFamily="34" charset="0"/>
              </a:rPr>
              <a:t>Your setup may differ according to your participation counts, campus, and weekly menu.</a:t>
            </a:r>
          </a:p>
          <a:p>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41</a:t>
            </a:fld>
            <a:endParaRPr lang="en-US">
              <a:solidFill>
                <a:prstClr val="black"/>
              </a:solidFill>
              <a:latin typeface="Calibri"/>
            </a:endParaRPr>
          </a:p>
        </p:txBody>
      </p:sp>
    </p:spTree>
    <p:extLst>
      <p:ext uri="{BB962C8B-B14F-4D97-AF65-F5344CB8AC3E}">
        <p14:creationId xmlns:p14="http://schemas.microsoft.com/office/powerpoint/2010/main" val="799133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55">
              <a:defRPr/>
            </a:pPr>
            <a:r>
              <a:rPr lang="en-US" dirty="0">
                <a:solidFill>
                  <a:srgbClr val="000000"/>
                </a:solidFill>
              </a:rPr>
              <a:t>The Point of Service is the point in the food service operation where a determination can accurately be made that a reimbursable meal has been served to an eligible child.  This normally occurs at the end of the serving line. For breakfast, mark the students off on the roster or POS CMS terminal.</a:t>
            </a:r>
            <a:endParaRPr lang="en-US" dirty="0"/>
          </a:p>
        </p:txBody>
      </p:sp>
      <p:sp>
        <p:nvSpPr>
          <p:cNvPr id="4" name="Slide Number Placeholder 3"/>
          <p:cNvSpPr>
            <a:spLocks noGrp="1"/>
          </p:cNvSpPr>
          <p:nvPr>
            <p:ph type="sldNum" sz="quarter" idx="5"/>
          </p:nvPr>
        </p:nvSpPr>
        <p:spPr/>
        <p:txBody>
          <a:bodyPr/>
          <a:lstStyle/>
          <a:p>
            <a:fld id="{7FBAB7A0-92FB-4237-9183-D57B86CE5130}" type="slidenum">
              <a:rPr lang="en-US" smtClean="0"/>
              <a:t>42</a:t>
            </a:fld>
            <a:endParaRPr lang="en-US"/>
          </a:p>
        </p:txBody>
      </p:sp>
    </p:spTree>
    <p:extLst>
      <p:ext uri="{BB962C8B-B14F-4D97-AF65-F5344CB8AC3E}">
        <p14:creationId xmlns:p14="http://schemas.microsoft.com/office/powerpoint/2010/main" val="2615843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fontAlgn="base">
              <a:spcBef>
                <a:spcPct val="0"/>
              </a:spcBef>
              <a:spcAft>
                <a:spcPct val="0"/>
              </a:spcAft>
              <a:defRPr/>
            </a:pPr>
            <a:r>
              <a:rPr lang="en-US" altLang="en-US" b="1" dirty="0" err="1">
                <a:solidFill>
                  <a:prstClr val="black"/>
                </a:solidFill>
              </a:rPr>
              <a:t>TELL:</a:t>
            </a:r>
            <a:r>
              <a:rPr lang="en-US" altLang="en-US" dirty="0" err="1">
                <a:solidFill>
                  <a:prstClr val="black"/>
                </a:solidFill>
              </a:rPr>
              <a:t>The</a:t>
            </a:r>
            <a:r>
              <a:rPr lang="en-US" altLang="en-US" dirty="0">
                <a:solidFill>
                  <a:prstClr val="black"/>
                </a:solidFill>
              </a:rPr>
              <a:t> </a:t>
            </a:r>
            <a:r>
              <a:rPr lang="en-US" altLang="en-US" dirty="0" err="1">
                <a:solidFill>
                  <a:prstClr val="black"/>
                </a:solidFill>
              </a:rPr>
              <a:t>BiC</a:t>
            </a:r>
            <a:r>
              <a:rPr lang="en-US" altLang="en-US" dirty="0">
                <a:solidFill>
                  <a:prstClr val="black"/>
                </a:solidFill>
              </a:rPr>
              <a:t> bags are returned and the leftover amount are recorded on the production worksheet</a:t>
            </a: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43</a:t>
            </a:fld>
            <a:endParaRPr lang="en-US" dirty="0">
              <a:solidFill>
                <a:prstClr val="black"/>
              </a:solidFill>
              <a:latin typeface="Calibri"/>
            </a:endParaRPr>
          </a:p>
        </p:txBody>
      </p:sp>
    </p:spTree>
    <p:extLst>
      <p:ext uri="{BB962C8B-B14F-4D97-AF65-F5344CB8AC3E}">
        <p14:creationId xmlns:p14="http://schemas.microsoft.com/office/powerpoint/2010/main" val="14878534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Tell:</a:t>
            </a:r>
            <a:r>
              <a:rPr lang="en-US" b="0" dirty="0"/>
              <a:t> </a:t>
            </a:r>
            <a:r>
              <a:rPr lang="en-US" dirty="0">
                <a:solidFill>
                  <a:prstClr val="black"/>
                </a:solidFill>
              </a:rPr>
              <a:t>Read slide</a:t>
            </a:r>
          </a:p>
          <a:p>
            <a:endParaRPr lang="en-US" b="1"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44</a:t>
            </a:fld>
            <a:endParaRPr lang="en-US" dirty="0">
              <a:solidFill>
                <a:prstClr val="black"/>
              </a:solidFill>
              <a:latin typeface="Calibri"/>
            </a:endParaRPr>
          </a:p>
        </p:txBody>
      </p:sp>
    </p:spTree>
    <p:extLst>
      <p:ext uri="{BB962C8B-B14F-4D97-AF65-F5344CB8AC3E}">
        <p14:creationId xmlns:p14="http://schemas.microsoft.com/office/powerpoint/2010/main" val="1970565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Tell:</a:t>
            </a:r>
            <a:r>
              <a:rPr lang="en-US" b="0" dirty="0"/>
              <a:t> </a:t>
            </a:r>
            <a:r>
              <a:rPr lang="en-US" dirty="0">
                <a:solidFill>
                  <a:prstClr val="black"/>
                </a:solidFill>
              </a:rPr>
              <a:t>Read slide</a:t>
            </a:r>
          </a:p>
          <a:p>
            <a:endParaRPr lang="en-US" b="1"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45</a:t>
            </a:fld>
            <a:endParaRPr lang="en-US" dirty="0">
              <a:solidFill>
                <a:prstClr val="black"/>
              </a:solidFill>
              <a:latin typeface="Calibri"/>
            </a:endParaRPr>
          </a:p>
        </p:txBody>
      </p:sp>
    </p:spTree>
    <p:extLst>
      <p:ext uri="{BB962C8B-B14F-4D97-AF65-F5344CB8AC3E}">
        <p14:creationId xmlns:p14="http://schemas.microsoft.com/office/powerpoint/2010/main" val="19479491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solidFill>
                  <a:srgbClr val="000000"/>
                </a:solidFill>
                <a:latin typeface="Century Gothic" panose="020B0502020202020204" pitchFamily="34" charset="0"/>
              </a:rPr>
              <a:t>Your setup may differ according to your participation counts, campus, and weekly menu.</a:t>
            </a:r>
          </a:p>
          <a:p>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46</a:t>
            </a:fld>
            <a:endParaRPr lang="en-US">
              <a:solidFill>
                <a:prstClr val="black"/>
              </a:solidFill>
              <a:latin typeface="Calibri"/>
            </a:endParaRPr>
          </a:p>
        </p:txBody>
      </p:sp>
    </p:spTree>
    <p:extLst>
      <p:ext uri="{BB962C8B-B14F-4D97-AF65-F5344CB8AC3E}">
        <p14:creationId xmlns:p14="http://schemas.microsoft.com/office/powerpoint/2010/main" val="19352070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fontAlgn="base">
              <a:spcBef>
                <a:spcPct val="0"/>
              </a:spcBef>
              <a:spcAft>
                <a:spcPct val="0"/>
              </a:spcAft>
              <a:defRPr/>
            </a:pPr>
            <a:r>
              <a:rPr lang="en-US" altLang="en-US" b="1" dirty="0" err="1">
                <a:solidFill>
                  <a:prstClr val="black"/>
                </a:solidFill>
              </a:rPr>
              <a:t>TELL:</a:t>
            </a:r>
            <a:r>
              <a:rPr lang="en-US" altLang="en-US" dirty="0" err="1">
                <a:solidFill>
                  <a:prstClr val="black"/>
                </a:solidFill>
              </a:rPr>
              <a:t>The</a:t>
            </a:r>
            <a:r>
              <a:rPr lang="en-US" altLang="en-US" dirty="0">
                <a:solidFill>
                  <a:prstClr val="black"/>
                </a:solidFill>
              </a:rPr>
              <a:t> </a:t>
            </a:r>
            <a:r>
              <a:rPr lang="en-US" altLang="en-US" dirty="0" err="1">
                <a:solidFill>
                  <a:prstClr val="black"/>
                </a:solidFill>
              </a:rPr>
              <a:t>BiC</a:t>
            </a:r>
            <a:r>
              <a:rPr lang="en-US" altLang="en-US" dirty="0">
                <a:solidFill>
                  <a:prstClr val="black"/>
                </a:solidFill>
              </a:rPr>
              <a:t> bags are returned and the leftover amount are recorded on the production worksheet</a:t>
            </a: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47</a:t>
            </a:fld>
            <a:endParaRPr lang="en-US" dirty="0">
              <a:solidFill>
                <a:prstClr val="black"/>
              </a:solidFill>
              <a:latin typeface="Calibri"/>
            </a:endParaRPr>
          </a:p>
        </p:txBody>
      </p:sp>
    </p:spTree>
    <p:extLst>
      <p:ext uri="{BB962C8B-B14F-4D97-AF65-F5344CB8AC3E}">
        <p14:creationId xmlns:p14="http://schemas.microsoft.com/office/powerpoint/2010/main" val="255232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defTabSz="931555">
              <a:defRPr/>
            </a:pPr>
            <a:r>
              <a:rPr lang="en-US" b="1" baseline="0" dirty="0"/>
              <a:t>TELL: </a:t>
            </a:r>
            <a:r>
              <a:rPr lang="en-US" dirty="0">
                <a:solidFill>
                  <a:srgbClr val="000000"/>
                </a:solidFill>
              </a:rPr>
              <a:t>The Point of Service is the point in the foodservice operation where a determination can accurately be made that a reimbursable meal has been served to an eligible child.  This normally occurs at the end of the serving line. This procedure is the same for breakfast and lunch. For breakfast, mark  the students off on the roster and for lunch, the POS or rosters. There are no exceptions. </a:t>
            </a:r>
          </a:p>
          <a:p>
            <a:pPr defTabSz="940393">
              <a:defRPr/>
            </a:pPr>
            <a:endParaRPr lang="en-US" altLang="en-US" b="1"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pPr/>
              <a:t>4</a:t>
            </a:fld>
            <a:endParaRPr lang="en-US" dirty="0"/>
          </a:p>
        </p:txBody>
      </p:sp>
    </p:spTree>
    <p:extLst>
      <p:ext uri="{BB962C8B-B14F-4D97-AF65-F5344CB8AC3E}">
        <p14:creationId xmlns:p14="http://schemas.microsoft.com/office/powerpoint/2010/main" val="29910441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fontAlgn="base">
              <a:spcBef>
                <a:spcPct val="0"/>
              </a:spcBef>
              <a:spcAft>
                <a:spcPct val="0"/>
              </a:spcAft>
              <a:defRPr/>
            </a:pPr>
            <a:r>
              <a:rPr lang="en-US" altLang="en-US" b="1" dirty="0" err="1">
                <a:solidFill>
                  <a:prstClr val="black"/>
                </a:solidFill>
              </a:rPr>
              <a:t>TELL:</a:t>
            </a:r>
            <a:r>
              <a:rPr lang="en-US" altLang="en-US" dirty="0" err="1">
                <a:solidFill>
                  <a:prstClr val="black"/>
                </a:solidFill>
              </a:rPr>
              <a:t>The</a:t>
            </a:r>
            <a:r>
              <a:rPr lang="en-US" altLang="en-US" dirty="0">
                <a:solidFill>
                  <a:prstClr val="black"/>
                </a:solidFill>
              </a:rPr>
              <a:t> </a:t>
            </a:r>
            <a:r>
              <a:rPr lang="en-US" altLang="en-US" dirty="0" err="1">
                <a:solidFill>
                  <a:prstClr val="black"/>
                </a:solidFill>
              </a:rPr>
              <a:t>BiC</a:t>
            </a:r>
            <a:r>
              <a:rPr lang="en-US" altLang="en-US" dirty="0">
                <a:solidFill>
                  <a:prstClr val="black"/>
                </a:solidFill>
              </a:rPr>
              <a:t> bags are returned and the leftover amount are recorded on the production worksheet</a:t>
            </a: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48</a:t>
            </a:fld>
            <a:endParaRPr lang="en-US" dirty="0">
              <a:solidFill>
                <a:prstClr val="black"/>
              </a:solidFill>
              <a:latin typeface="Calibri"/>
            </a:endParaRPr>
          </a:p>
        </p:txBody>
      </p:sp>
    </p:spTree>
    <p:extLst>
      <p:ext uri="{BB962C8B-B14F-4D97-AF65-F5344CB8AC3E}">
        <p14:creationId xmlns:p14="http://schemas.microsoft.com/office/powerpoint/2010/main" val="23770274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fontAlgn="base">
              <a:spcBef>
                <a:spcPct val="0"/>
              </a:spcBef>
              <a:spcAft>
                <a:spcPct val="0"/>
              </a:spcAft>
              <a:defRPr/>
            </a:pPr>
            <a:endParaRPr lang="en-US" altLang="en-US" dirty="0">
              <a:solidFill>
                <a:prstClr val="black"/>
              </a:solidFill>
            </a:endParaRP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49</a:t>
            </a:fld>
            <a:endParaRPr lang="en-US" dirty="0">
              <a:solidFill>
                <a:prstClr val="black"/>
              </a:solidFill>
              <a:latin typeface="Calibri"/>
            </a:endParaRPr>
          </a:p>
        </p:txBody>
      </p:sp>
    </p:spTree>
    <p:extLst>
      <p:ext uri="{BB962C8B-B14F-4D97-AF65-F5344CB8AC3E}">
        <p14:creationId xmlns:p14="http://schemas.microsoft.com/office/powerpoint/2010/main" val="31614843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fontAlgn="base">
              <a:spcBef>
                <a:spcPct val="0"/>
              </a:spcBef>
              <a:spcAft>
                <a:spcPct val="0"/>
              </a:spcAft>
              <a:defRPr/>
            </a:pPr>
            <a:endParaRPr lang="en-US" altLang="en-US" dirty="0">
              <a:solidFill>
                <a:prstClr val="black"/>
              </a:solidFill>
            </a:endParaRPr>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50</a:t>
            </a:fld>
            <a:endParaRPr lang="en-US" dirty="0">
              <a:solidFill>
                <a:prstClr val="black"/>
              </a:solidFill>
              <a:latin typeface="Calibri"/>
            </a:endParaRPr>
          </a:p>
        </p:txBody>
      </p:sp>
    </p:spTree>
    <p:extLst>
      <p:ext uri="{BB962C8B-B14F-4D97-AF65-F5344CB8AC3E}">
        <p14:creationId xmlns:p14="http://schemas.microsoft.com/office/powerpoint/2010/main" val="8033849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a:defRPr/>
            </a:pPr>
            <a:r>
              <a:rPr lang="en-US" b="1" kern="0" dirty="0">
                <a:solidFill>
                  <a:sysClr val="windowText" lastClr="000000"/>
                </a:solidFill>
                <a:ea typeface="Verdana"/>
                <a:cs typeface="Verdana"/>
              </a:rPr>
              <a:t>Tell</a:t>
            </a:r>
            <a:r>
              <a:rPr lang="en-US" kern="0" dirty="0">
                <a:solidFill>
                  <a:sysClr val="windowText" lastClr="000000"/>
                </a:solidFill>
                <a:ea typeface="Verdana"/>
                <a:cs typeface="Verdana"/>
              </a:rPr>
              <a:t>: The faculty A la Carte Sales and Inventory form will be used to account for meals for BIC adults and LAUSD paid staff. In column “1” place the amount prepared for each item. The beginning inventory is a combination of faculty sales, employee meal allowance, and BIC adults. </a:t>
            </a:r>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51</a:t>
            </a:fld>
            <a:endParaRPr lang="en-US">
              <a:solidFill>
                <a:prstClr val="black"/>
              </a:solidFill>
              <a:latin typeface="Calibri"/>
            </a:endParaRPr>
          </a:p>
        </p:txBody>
      </p:sp>
    </p:spTree>
    <p:extLst>
      <p:ext uri="{BB962C8B-B14F-4D97-AF65-F5344CB8AC3E}">
        <p14:creationId xmlns:p14="http://schemas.microsoft.com/office/powerpoint/2010/main" val="31008379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a:defRPr/>
            </a:pPr>
            <a:r>
              <a:rPr lang="en-US" b="1" kern="0" dirty="0">
                <a:solidFill>
                  <a:prstClr val="black"/>
                </a:solidFill>
                <a:ea typeface="Verdana"/>
                <a:cs typeface="Verdana"/>
              </a:rPr>
              <a:t>Tell: </a:t>
            </a:r>
            <a:r>
              <a:rPr lang="en-US" kern="0" dirty="0">
                <a:solidFill>
                  <a:prstClr val="black"/>
                </a:solidFill>
                <a:ea typeface="Verdana"/>
                <a:cs typeface="Verdana"/>
              </a:rPr>
              <a:t>In column ”3” place the number of items sent with the BIC bags. Subtract column 3 from 1 and fill in the new beginning inventory in column “4”. In the comment section, document the totals of each item sent with the BIC bags. Document the amount served to BIC adults in the comment section. </a:t>
            </a:r>
          </a:p>
          <a:p>
            <a:pPr defTabSz="931774">
              <a:defRPr/>
            </a:pPr>
            <a:endParaRPr lang="en-US" kern="0" dirty="0">
              <a:solidFill>
                <a:prstClr val="black"/>
              </a:solidFill>
              <a:ea typeface="Verdana"/>
              <a:cs typeface="Verdana"/>
            </a:endParaRPr>
          </a:p>
          <a:p>
            <a:pPr defTabSz="931774">
              <a:defRPr/>
            </a:pPr>
            <a:endParaRPr lang="en-US" kern="0" dirty="0">
              <a:solidFill>
                <a:prstClr val="black"/>
              </a:solidFill>
              <a:ea typeface="Verdana"/>
              <a:cs typeface="Verdana"/>
            </a:endParaRPr>
          </a:p>
          <a:p>
            <a:pPr defTabSz="931774">
              <a:defRPr/>
            </a:pPr>
            <a:endParaRPr lang="en-US" kern="0" dirty="0">
              <a:solidFill>
                <a:prstClr val="black"/>
              </a:solidFill>
              <a:ea typeface="Verdana"/>
              <a:cs typeface="Verdana"/>
            </a:endParaRPr>
          </a:p>
          <a:p>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52</a:t>
            </a:fld>
            <a:endParaRPr lang="en-US">
              <a:solidFill>
                <a:prstClr val="black"/>
              </a:solidFill>
              <a:latin typeface="Calibri"/>
            </a:endParaRPr>
          </a:p>
        </p:txBody>
      </p:sp>
    </p:spTree>
    <p:extLst>
      <p:ext uri="{BB962C8B-B14F-4D97-AF65-F5344CB8AC3E}">
        <p14:creationId xmlns:p14="http://schemas.microsoft.com/office/powerpoint/2010/main" val="21019983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solidFill>
                  <a:srgbClr val="000000"/>
                </a:solidFill>
                <a:latin typeface="Century Gothic" panose="020B0502020202020204" pitchFamily="34" charset="0"/>
              </a:rPr>
              <a:t>Your setup may differ according to your participation counts, campus, and weekly menu.</a:t>
            </a:r>
          </a:p>
          <a:p>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53</a:t>
            </a:fld>
            <a:endParaRPr lang="en-US">
              <a:solidFill>
                <a:prstClr val="black"/>
              </a:solidFill>
              <a:latin typeface="Calibri"/>
            </a:endParaRPr>
          </a:p>
        </p:txBody>
      </p:sp>
    </p:spTree>
    <p:extLst>
      <p:ext uri="{BB962C8B-B14F-4D97-AF65-F5344CB8AC3E}">
        <p14:creationId xmlns:p14="http://schemas.microsoft.com/office/powerpoint/2010/main" val="3597664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solidFill>
                  <a:srgbClr val="000000"/>
                </a:solidFill>
                <a:latin typeface="Century Gothic" panose="020B0502020202020204" pitchFamily="34" charset="0"/>
              </a:rPr>
              <a:t>Your setup may differ according to your participation counts, campus, and weekly menu.</a:t>
            </a:r>
          </a:p>
          <a:p>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5</a:t>
            </a:fld>
            <a:endParaRPr lang="en-US">
              <a:solidFill>
                <a:prstClr val="black"/>
              </a:solidFill>
              <a:latin typeface="Calibri"/>
            </a:endParaRPr>
          </a:p>
        </p:txBody>
      </p:sp>
    </p:spTree>
    <p:extLst>
      <p:ext uri="{BB962C8B-B14F-4D97-AF65-F5344CB8AC3E}">
        <p14:creationId xmlns:p14="http://schemas.microsoft.com/office/powerpoint/2010/main" val="3876933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6</a:t>
            </a:fld>
            <a:endParaRPr lang="en-US">
              <a:solidFill>
                <a:prstClr val="black"/>
              </a:solidFill>
              <a:latin typeface="Calibri"/>
            </a:endParaRPr>
          </a:p>
        </p:txBody>
      </p:sp>
    </p:spTree>
    <p:extLst>
      <p:ext uri="{BB962C8B-B14F-4D97-AF65-F5344CB8AC3E}">
        <p14:creationId xmlns:p14="http://schemas.microsoft.com/office/powerpoint/2010/main" val="3618106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7</a:t>
            </a:fld>
            <a:endParaRPr lang="en-US">
              <a:solidFill>
                <a:prstClr val="black"/>
              </a:solidFill>
              <a:latin typeface="Calibri"/>
            </a:endParaRPr>
          </a:p>
        </p:txBody>
      </p:sp>
    </p:spTree>
    <p:extLst>
      <p:ext uri="{BB962C8B-B14F-4D97-AF65-F5344CB8AC3E}">
        <p14:creationId xmlns:p14="http://schemas.microsoft.com/office/powerpoint/2010/main" val="3028517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solidFill>
                  <a:srgbClr val="000000"/>
                </a:solidFill>
                <a:latin typeface="Century Gothic" panose="020B0502020202020204" pitchFamily="34" charset="0"/>
              </a:rPr>
              <a:t>Your setup may differ according to your participation counts, campus, and weekly menu.</a:t>
            </a:r>
          </a:p>
          <a:p>
            <a:endParaRPr lang="en-US" dirty="0"/>
          </a:p>
        </p:txBody>
      </p:sp>
      <p:sp>
        <p:nvSpPr>
          <p:cNvPr id="4" name="Slide Number Placeholder 3"/>
          <p:cNvSpPr>
            <a:spLocks noGrp="1"/>
          </p:cNvSpPr>
          <p:nvPr>
            <p:ph type="sldNum" sz="quarter" idx="10"/>
          </p:nvPr>
        </p:nvSpPr>
        <p:spPr/>
        <p:txBody>
          <a:bodyPr/>
          <a:lstStyle/>
          <a:p>
            <a:pPr defTabSz="465887">
              <a:defRPr/>
            </a:pPr>
            <a:fld id="{D516E0BC-51EE-4218-A209-CC610A508EDD}" type="slidenum">
              <a:rPr lang="en-US">
                <a:solidFill>
                  <a:prstClr val="black"/>
                </a:solidFill>
                <a:latin typeface="Calibri"/>
              </a:rPr>
              <a:pPr defTabSz="465887">
                <a:defRPr/>
              </a:pPr>
              <a:t>8</a:t>
            </a:fld>
            <a:endParaRPr lang="en-US">
              <a:solidFill>
                <a:prstClr val="black"/>
              </a:solidFill>
              <a:latin typeface="Calibri"/>
            </a:endParaRPr>
          </a:p>
        </p:txBody>
      </p:sp>
    </p:spTree>
    <p:extLst>
      <p:ext uri="{BB962C8B-B14F-4D97-AF65-F5344CB8AC3E}">
        <p14:creationId xmlns:p14="http://schemas.microsoft.com/office/powerpoint/2010/main" val="90094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408"/>
              </a:spcAft>
            </a:pPr>
            <a:r>
              <a:rPr lang="en-US" altLang="en-US" dirty="0">
                <a:solidFill>
                  <a:srgbClr val="000000"/>
                </a:solidFill>
                <a:latin typeface="Century Gothic" panose="020B0502020202020204" pitchFamily="34" charset="0"/>
              </a:rPr>
              <a:t>Store less popular items in the same bag to maximize space</a:t>
            </a:r>
          </a:p>
          <a:p>
            <a:pPr>
              <a:spcAft>
                <a:spcPts val="408"/>
              </a:spcAft>
            </a:pPr>
            <a:r>
              <a:rPr lang="en-US" altLang="en-US" dirty="0">
                <a:solidFill>
                  <a:srgbClr val="000000"/>
                </a:solidFill>
                <a:latin typeface="Century Gothic" panose="020B0502020202020204" pitchFamily="34" charset="0"/>
              </a:rPr>
              <a:t>Do not crush or squeeze food items into bags; use an additional bag </a:t>
            </a:r>
          </a:p>
          <a:p>
            <a:pPr>
              <a:spcAft>
                <a:spcPts val="408"/>
              </a:spcAft>
            </a:pPr>
            <a:r>
              <a:rPr lang="en-US" altLang="en-US" dirty="0">
                <a:solidFill>
                  <a:srgbClr val="000000"/>
                </a:solidFill>
                <a:latin typeface="Century Gothic" panose="020B0502020202020204" pitchFamily="34" charset="0"/>
              </a:rPr>
              <a:t>This model allows for OVS </a:t>
            </a:r>
          </a:p>
          <a:p>
            <a:pPr>
              <a:spcAft>
                <a:spcPts val="408"/>
              </a:spcAft>
              <a:buFont typeface="Wingdings" panose="05000000000000000000" pitchFamily="2" charset="2"/>
              <a:buChar char="Ø"/>
            </a:pPr>
            <a:endParaRPr lang="en-US" altLang="en-US" sz="1400" dirty="0">
              <a:solidFill>
                <a:srgbClr val="000000"/>
              </a:solidFill>
              <a:latin typeface="Century Gothic" panose="020B0502020202020204" pitchFamily="34" charset="0"/>
            </a:endParaRPr>
          </a:p>
          <a:p>
            <a:pPr>
              <a:spcAft>
                <a:spcPts val="408"/>
              </a:spcAft>
              <a:buFont typeface="Wingdings" panose="05000000000000000000" pitchFamily="2" charset="2"/>
              <a:buChar char="Ø"/>
            </a:pPr>
            <a:endParaRPr lang="en-US" altLang="en-US" sz="1400" dirty="0">
              <a:solidFill>
                <a:srgbClr val="000000"/>
              </a:solidFill>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pPr defTabSz="931774">
              <a:defRPr/>
            </a:pPr>
            <a:fld id="{396B7AB7-A0EE-4B74-8FC2-24A4AD911861}" type="slidenum">
              <a:rPr lang="en-US">
                <a:solidFill>
                  <a:prstClr val="black"/>
                </a:solidFill>
                <a:latin typeface="Calibri" panose="020F0502020204030204"/>
              </a:rPr>
              <a:pPr defTabSz="931774">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452963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C1DA2-9D6C-DB10-92EA-20271A8239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E9AB95-E0DE-00BE-D94E-F40AAF9020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E955BC-ECA8-9A5B-D669-5CDCD4C8707F}"/>
              </a:ext>
            </a:extLst>
          </p:cNvPr>
          <p:cNvSpPr>
            <a:spLocks noGrp="1"/>
          </p:cNvSpPr>
          <p:nvPr>
            <p:ph type="dt" sz="half" idx="10"/>
          </p:nvPr>
        </p:nvSpPr>
        <p:spPr/>
        <p:txBody>
          <a:bodyPr/>
          <a:lstStyle/>
          <a:p>
            <a:fld id="{8A3CA2D7-7334-463C-AAFB-5C295619FE35}" type="datetimeFigureOut">
              <a:rPr lang="en-US" smtClean="0"/>
              <a:t>8/9/2024</a:t>
            </a:fld>
            <a:endParaRPr lang="en-US"/>
          </a:p>
        </p:txBody>
      </p:sp>
      <p:sp>
        <p:nvSpPr>
          <p:cNvPr id="5" name="Footer Placeholder 4">
            <a:extLst>
              <a:ext uri="{FF2B5EF4-FFF2-40B4-BE49-F238E27FC236}">
                <a16:creationId xmlns:a16="http://schemas.microsoft.com/office/drawing/2014/main" id="{91151EEE-FC6E-4409-2471-88D236060B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1BAA46-C525-B2AE-2BF6-67DE43E0CF07}"/>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187940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8FCFA-F134-4E25-5B18-86919CC3E3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CBC8B2-F442-F10E-5FEF-6A95F19E79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EAF06-53CD-4038-3081-C23AF1583DCB}"/>
              </a:ext>
            </a:extLst>
          </p:cNvPr>
          <p:cNvSpPr>
            <a:spLocks noGrp="1"/>
          </p:cNvSpPr>
          <p:nvPr>
            <p:ph type="dt" sz="half" idx="10"/>
          </p:nvPr>
        </p:nvSpPr>
        <p:spPr/>
        <p:txBody>
          <a:bodyPr/>
          <a:lstStyle/>
          <a:p>
            <a:fld id="{8A3CA2D7-7334-463C-AAFB-5C295619FE35}" type="datetimeFigureOut">
              <a:rPr lang="en-US" smtClean="0"/>
              <a:t>8/9/2024</a:t>
            </a:fld>
            <a:endParaRPr lang="en-US"/>
          </a:p>
        </p:txBody>
      </p:sp>
      <p:sp>
        <p:nvSpPr>
          <p:cNvPr id="5" name="Footer Placeholder 4">
            <a:extLst>
              <a:ext uri="{FF2B5EF4-FFF2-40B4-BE49-F238E27FC236}">
                <a16:creationId xmlns:a16="http://schemas.microsoft.com/office/drawing/2014/main" id="{272DA6F0-FC94-5B0E-3A2C-CBFF1E720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34BB9-357F-619D-BF89-CBFFABB2A16B}"/>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3228956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A0178A-0F24-B02C-6065-4E661990EF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B11904-131D-BCBF-4357-D5C8936E46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75A11-EC60-CB9A-BEB8-21D322E647FF}"/>
              </a:ext>
            </a:extLst>
          </p:cNvPr>
          <p:cNvSpPr>
            <a:spLocks noGrp="1"/>
          </p:cNvSpPr>
          <p:nvPr>
            <p:ph type="dt" sz="half" idx="10"/>
          </p:nvPr>
        </p:nvSpPr>
        <p:spPr/>
        <p:txBody>
          <a:bodyPr/>
          <a:lstStyle/>
          <a:p>
            <a:fld id="{8A3CA2D7-7334-463C-AAFB-5C295619FE35}" type="datetimeFigureOut">
              <a:rPr lang="en-US" smtClean="0"/>
              <a:t>8/9/2024</a:t>
            </a:fld>
            <a:endParaRPr lang="en-US"/>
          </a:p>
        </p:txBody>
      </p:sp>
      <p:sp>
        <p:nvSpPr>
          <p:cNvPr id="5" name="Footer Placeholder 4">
            <a:extLst>
              <a:ext uri="{FF2B5EF4-FFF2-40B4-BE49-F238E27FC236}">
                <a16:creationId xmlns:a16="http://schemas.microsoft.com/office/drawing/2014/main" id="{40026547-A59D-C97E-0CFB-E8AC0EC7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8681AB-FFC2-5243-137E-589DCCD0DEA0}"/>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1658270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355467"/>
            <a:ext cx="10972800" cy="4856761"/>
          </a:xfrm>
        </p:spPr>
        <p:txBody>
          <a:bodyPr/>
          <a:lstStyle>
            <a:lvl1pPr marL="0" indent="0">
              <a:buNone/>
              <a:defRPr sz="2800">
                <a:solidFill>
                  <a:srgbClr val="000000"/>
                </a:solidFill>
              </a:defRPr>
            </a:lvl1pPr>
            <a:lvl2pPr marL="742950" indent="-285750">
              <a:buFont typeface="Wingdings" panose="05000000000000000000" pitchFamily="2" charset="2"/>
              <a:buChar char="Ø"/>
              <a:defRPr sz="2600">
                <a:solidFill>
                  <a:srgbClr val="000000"/>
                </a:solidFill>
              </a:defRPr>
            </a:lvl2pPr>
            <a:lvl3pPr marL="1139825" indent="-225425">
              <a:buFont typeface="Arial" panose="020B0604020202020204" pitchFamily="34" charset="0"/>
              <a:buChar char="•"/>
              <a:defRPr>
                <a:solidFill>
                  <a:srgbClr val="000000"/>
                </a:solidFill>
              </a:defRPr>
            </a:lvl3pPr>
          </a:lstStyle>
          <a:p>
            <a:pPr lvl="0"/>
            <a:r>
              <a:rPr lang="en-US" dirty="0"/>
              <a:t>Xx</a:t>
            </a:r>
          </a:p>
          <a:p>
            <a:pPr lvl="1"/>
            <a:r>
              <a:rPr lang="en-US" dirty="0"/>
              <a:t>Xx</a:t>
            </a:r>
          </a:p>
          <a:p>
            <a:pPr lvl="2"/>
            <a:r>
              <a:rPr lang="en-US" dirty="0"/>
              <a:t>Xx</a:t>
            </a:r>
          </a:p>
          <a:p>
            <a:pPr lvl="2"/>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
        <p:nvSpPr>
          <p:cNvPr id="10" name="Content Placeholder 2"/>
          <p:cNvSpPr>
            <a:spLocks noGrp="1"/>
          </p:cNvSpPr>
          <p:nvPr>
            <p:ph idx="13" hasCustomPrompt="1"/>
          </p:nvPr>
        </p:nvSpPr>
        <p:spPr>
          <a:xfrm>
            <a:off x="0" y="505610"/>
            <a:ext cx="12192000" cy="806825"/>
          </a:xfrm>
        </p:spPr>
        <p:txBody>
          <a:bodyPr>
            <a:noAutofit/>
          </a:bodyPr>
          <a:lstStyle>
            <a:lvl1pPr marL="0" indent="0">
              <a:buNone/>
              <a:defRPr sz="6000" b="1" i="0" baseline="0">
                <a:solidFill>
                  <a:srgbClr val="000000"/>
                </a:solidFill>
                <a:latin typeface="Calibri" panose="020F0502020204030204" pitchFamily="34" charset="0"/>
              </a:defRPr>
            </a:lvl1pPr>
            <a:lvl2pPr marL="742950" indent="-285750">
              <a:buFont typeface="Wingdings" panose="05000000000000000000" pitchFamily="2" charset="2"/>
              <a:buChar char="Ø"/>
              <a:defRPr sz="2600">
                <a:solidFill>
                  <a:srgbClr val="000000"/>
                </a:solidFill>
              </a:defRPr>
            </a:lvl2pPr>
            <a:lvl3pPr marL="914400" indent="0">
              <a:buFont typeface="Arial" panose="020B0604020202020204" pitchFamily="34" charset="0"/>
              <a:buNone/>
              <a:defRPr>
                <a:solidFill>
                  <a:srgbClr val="000000"/>
                </a:solidFill>
              </a:defRPr>
            </a:lvl3pPr>
          </a:lstStyle>
          <a:p>
            <a:pPr lvl="0"/>
            <a:r>
              <a:rPr lang="en-US" dirty="0"/>
              <a:t>Click to Add Title</a:t>
            </a:r>
          </a:p>
        </p:txBody>
      </p:sp>
    </p:spTree>
    <p:extLst>
      <p:ext uri="{BB962C8B-B14F-4D97-AF65-F5344CB8AC3E}">
        <p14:creationId xmlns:p14="http://schemas.microsoft.com/office/powerpoint/2010/main" val="4042317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654791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a:solidFill>
                  <a:srgbClr val="000000"/>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0"/>
              </a:spcBef>
              <a:spcAft>
                <a:spcPts val="600"/>
              </a:spcAft>
              <a:buNone/>
              <a:defRPr sz="2800">
                <a:solidFill>
                  <a:srgbClr val="000000"/>
                </a:solidFill>
              </a:defRPr>
            </a:lvl1pPr>
            <a:lvl2pPr marL="742950" indent="-285750">
              <a:spcBef>
                <a:spcPts val="0"/>
              </a:spcBef>
              <a:spcAft>
                <a:spcPts val="600"/>
              </a:spcAft>
              <a:buFont typeface="Wingdings" panose="05000000000000000000" pitchFamily="2" charset="2"/>
              <a:buChar char="Ø"/>
              <a:defRPr sz="2600">
                <a:solidFill>
                  <a:srgbClr val="000000"/>
                </a:solidFill>
              </a:defRPr>
            </a:lvl2pPr>
            <a:lvl3pPr>
              <a:spcBef>
                <a:spcPts val="0"/>
              </a:spcBef>
              <a:spcAft>
                <a:spcPts val="600"/>
              </a:spcAft>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3072166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descr="Sunny Back.png"/>
          <p:cNvPicPr>
            <a:picLocks noChangeAspect="1"/>
          </p:cNvPicPr>
          <p:nvPr userDrawn="1"/>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999981" y="1509600"/>
            <a:ext cx="7969501" cy="1362075"/>
          </a:xfrm>
        </p:spPr>
        <p:txBody>
          <a:bodyPr anchor="t"/>
          <a:lstStyle>
            <a:lvl1pPr algn="l">
              <a:defRPr sz="4000" b="1" cap="all">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3999983" y="2906713"/>
            <a:ext cx="79695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B392DC5D-2FFA-1D43-BE67-4498328BF505}"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415C4280-C049-3F4D-9821-9F213D5518C1}" type="slidenum">
              <a:rPr lang="en-US" smtClean="0"/>
              <a:pPr/>
              <a:t>‹#›</a:t>
            </a:fld>
            <a:endParaRPr lang="en-US"/>
          </a:p>
        </p:txBody>
      </p:sp>
      <p:pic>
        <p:nvPicPr>
          <p:cNvPr id="7" name="Picture 6" descr="FSD PPP Templa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pic>
        <p:nvPicPr>
          <p:cNvPr id="10" name="Picture 9" descr="FSD PPP Templa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2504033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308364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3442141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solidFill>
                  <a:srgbClr val="0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4" name="Footer Placeholder 3"/>
          <p:cNvSpPr>
            <a:spLocks noGrp="1"/>
          </p:cNvSpPr>
          <p:nvPr>
            <p:ph type="ftr" sz="quarter" idx="11"/>
          </p:nvPr>
        </p:nvSpPr>
        <p:spPr/>
        <p:txBody>
          <a:bodyPr/>
          <a:lstStyle>
            <a:lvl1pPr>
              <a:defRPr>
                <a:solidFill>
                  <a:srgbClr val="000000"/>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3170537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583929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AF6B0-6A90-D56C-2B89-3E764A4C8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33DA0B-3492-BD39-EC58-C566F00BC0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FDA896-7153-DACC-A261-4B6F39F1BD4E}"/>
              </a:ext>
            </a:extLst>
          </p:cNvPr>
          <p:cNvSpPr>
            <a:spLocks noGrp="1"/>
          </p:cNvSpPr>
          <p:nvPr>
            <p:ph type="dt" sz="half" idx="10"/>
          </p:nvPr>
        </p:nvSpPr>
        <p:spPr/>
        <p:txBody>
          <a:bodyPr/>
          <a:lstStyle/>
          <a:p>
            <a:fld id="{8A3CA2D7-7334-463C-AAFB-5C295619FE35}" type="datetimeFigureOut">
              <a:rPr lang="en-US" smtClean="0"/>
              <a:t>8/9/2024</a:t>
            </a:fld>
            <a:endParaRPr lang="en-US"/>
          </a:p>
        </p:txBody>
      </p:sp>
      <p:sp>
        <p:nvSpPr>
          <p:cNvPr id="5" name="Footer Placeholder 4">
            <a:extLst>
              <a:ext uri="{FF2B5EF4-FFF2-40B4-BE49-F238E27FC236}">
                <a16:creationId xmlns:a16="http://schemas.microsoft.com/office/drawing/2014/main" id="{E0941695-9067-9DEB-499A-9E6EEA820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28DEB1-4C8B-C59E-F81F-A791E115228D}"/>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2562432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rgbClr val="000000"/>
                </a:solidFill>
              </a:defRPr>
            </a:lvl1pPr>
            <a:lvl2pPr>
              <a:defRPr sz="2800">
                <a:solidFill>
                  <a:srgbClr val="000000"/>
                </a:solidFill>
              </a:defRPr>
            </a:lvl2pPr>
            <a:lvl3pPr>
              <a:defRPr sz="24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708716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492546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2518581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pPr/>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pPr/>
              <a:t>‹#›</a:t>
            </a:fld>
            <a:endParaRPr lang="en-US"/>
          </a:p>
        </p:txBody>
      </p:sp>
    </p:spTree>
    <p:extLst>
      <p:ext uri="{BB962C8B-B14F-4D97-AF65-F5344CB8AC3E}">
        <p14:creationId xmlns:p14="http://schemas.microsoft.com/office/powerpoint/2010/main" val="480266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 Title Slide">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10927" y="-11207"/>
            <a:ext cx="12215245" cy="6880414"/>
          </a:xfrm>
          <a:prstGeom prst="rect">
            <a:avLst/>
          </a:prstGeom>
        </p:spPr>
      </p:pic>
      <p:sp>
        <p:nvSpPr>
          <p:cNvPr id="2" name="Title 1"/>
          <p:cNvSpPr>
            <a:spLocks noGrp="1"/>
          </p:cNvSpPr>
          <p:nvPr>
            <p:ph type="title"/>
          </p:nvPr>
        </p:nvSpPr>
        <p:spPr>
          <a:xfrm>
            <a:off x="3356782" y="1416177"/>
            <a:ext cx="8835217" cy="1362075"/>
          </a:xfrm>
        </p:spPr>
        <p:txBody>
          <a:bodyPr anchor="t">
            <a:noAutofit/>
          </a:bodyPr>
          <a:lstStyle>
            <a:lvl1pPr algn="ctr">
              <a:defRPr sz="4400" b="1" cap="all">
                <a:solidFill>
                  <a:srgbClr val="000000"/>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7" y="0"/>
            <a:ext cx="3593055" cy="6858000"/>
          </a:xfrm>
          <a:prstGeom prst="rect">
            <a:avLst/>
          </a:prstGeom>
        </p:spPr>
      </p:pic>
      <p:sp>
        <p:nvSpPr>
          <p:cNvPr id="16" name="Text Placeholder 15"/>
          <p:cNvSpPr>
            <a:spLocks noGrp="1"/>
          </p:cNvSpPr>
          <p:nvPr>
            <p:ph type="body" sz="quarter" idx="11" hasCustomPrompt="1"/>
          </p:nvPr>
        </p:nvSpPr>
        <p:spPr>
          <a:xfrm>
            <a:off x="3357034" y="6142038"/>
            <a:ext cx="8834967" cy="715962"/>
          </a:xfrm>
        </p:spPr>
        <p:txBody>
          <a:bodyPr/>
          <a:lstStyle>
            <a:lvl1pPr marL="0" indent="0" algn="ctr" eaLnBrk="1" fontAlgn="base" hangingPunct="1">
              <a:lnSpc>
                <a:spcPct val="90000"/>
              </a:lnSpc>
              <a:spcBef>
                <a:spcPct val="20000"/>
              </a:spcBef>
              <a:spcAft>
                <a:spcPct val="0"/>
              </a:spcAft>
              <a:buFontTx/>
              <a:buNone/>
              <a:defRPr sz="2400"/>
            </a:lvl1pPr>
          </a:lstStyle>
          <a:p>
            <a:pPr algn="ctr" eaLnBrk="1" fontAlgn="base" hangingPunct="1">
              <a:lnSpc>
                <a:spcPct val="90000"/>
              </a:lnSpc>
              <a:spcBef>
                <a:spcPct val="20000"/>
              </a:spcBef>
              <a:spcAft>
                <a:spcPct val="0"/>
              </a:spcAft>
            </a:pPr>
            <a:r>
              <a:rPr lang="en-US" altLang="en-US" sz="2400" dirty="0">
                <a:solidFill>
                  <a:srgbClr val="000000"/>
                </a:solidFill>
                <a:latin typeface="Calibri" pitchFamily="34" charset="0"/>
              </a:rPr>
              <a:t>Provided by the LAUSD Food Services Division</a:t>
            </a:r>
          </a:p>
        </p:txBody>
      </p:sp>
      <p:sp>
        <p:nvSpPr>
          <p:cNvPr id="22" name="Text Placeholder 21"/>
          <p:cNvSpPr>
            <a:spLocks noGrp="1"/>
          </p:cNvSpPr>
          <p:nvPr>
            <p:ph type="body" sz="quarter" idx="12" hasCustomPrompt="1"/>
          </p:nvPr>
        </p:nvSpPr>
        <p:spPr>
          <a:xfrm>
            <a:off x="10083800" y="6626226"/>
            <a:ext cx="2108200" cy="231775"/>
          </a:xfrm>
        </p:spPr>
        <p:txBody>
          <a:bodyPr>
            <a:noAutofit/>
          </a:bodyPr>
          <a:lstStyle>
            <a:lvl1pPr marL="0" indent="0" algn="ctr">
              <a:buFontTx/>
              <a:buNone/>
              <a:defRPr sz="1200" baseline="0">
                <a:latin typeface="Calibri" panose="020F0502020204030204" pitchFamily="34" charset="0"/>
              </a:defRPr>
            </a:lvl1pPr>
          </a:lstStyle>
          <a:p>
            <a:pPr lvl="0"/>
            <a:r>
              <a:rPr lang="en-US" sz="1200" baseline="0" dirty="0"/>
              <a:t>00.00.0000</a:t>
            </a:r>
            <a:endParaRPr lang="en-US" dirty="0"/>
          </a:p>
        </p:txBody>
      </p:sp>
    </p:spTree>
    <p:extLst>
      <p:ext uri="{BB962C8B-B14F-4D97-AF65-F5344CB8AC3E}">
        <p14:creationId xmlns:p14="http://schemas.microsoft.com/office/powerpoint/2010/main" val="3889419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1.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355467"/>
            <a:ext cx="10972800" cy="4856761"/>
          </a:xfrm>
        </p:spPr>
        <p:txBody>
          <a:bodyPr/>
          <a:lstStyle>
            <a:lvl1pPr marL="0" indent="0">
              <a:buNone/>
              <a:defRPr sz="2800">
                <a:solidFill>
                  <a:srgbClr val="000000"/>
                </a:solidFill>
              </a:defRPr>
            </a:lvl1pPr>
            <a:lvl2pPr marL="742950" indent="-285750">
              <a:buFont typeface="Wingdings" panose="05000000000000000000" pitchFamily="2" charset="2"/>
              <a:buChar char="Ø"/>
              <a:defRPr sz="2600">
                <a:solidFill>
                  <a:srgbClr val="000000"/>
                </a:solidFill>
              </a:defRPr>
            </a:lvl2pPr>
            <a:lvl3pPr marL="1139825" indent="-225425">
              <a:buFont typeface="Arial" panose="020B0604020202020204" pitchFamily="34" charset="0"/>
              <a:buChar char="•"/>
              <a:defRPr>
                <a:solidFill>
                  <a:srgbClr val="000000"/>
                </a:solidFill>
              </a:defRPr>
            </a:lvl3pPr>
          </a:lstStyle>
          <a:p>
            <a:pPr lvl="0"/>
            <a:r>
              <a:rPr lang="en-US" dirty="0"/>
              <a:t>Xx</a:t>
            </a:r>
          </a:p>
          <a:p>
            <a:pPr lvl="1"/>
            <a:r>
              <a:rPr lang="en-US" dirty="0"/>
              <a:t>Xx</a:t>
            </a:r>
          </a:p>
          <a:p>
            <a:pPr lvl="2"/>
            <a:r>
              <a:rPr lang="en-US" dirty="0"/>
              <a:t>Xx</a:t>
            </a:r>
          </a:p>
          <a:p>
            <a:pPr lvl="2"/>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
        <p:nvSpPr>
          <p:cNvPr id="10" name="Content Placeholder 2"/>
          <p:cNvSpPr>
            <a:spLocks noGrp="1"/>
          </p:cNvSpPr>
          <p:nvPr>
            <p:ph idx="13" hasCustomPrompt="1"/>
          </p:nvPr>
        </p:nvSpPr>
        <p:spPr>
          <a:xfrm>
            <a:off x="0" y="505610"/>
            <a:ext cx="12192000" cy="806825"/>
          </a:xfrm>
        </p:spPr>
        <p:txBody>
          <a:bodyPr>
            <a:noAutofit/>
          </a:bodyPr>
          <a:lstStyle>
            <a:lvl1pPr marL="0" indent="0">
              <a:buNone/>
              <a:defRPr sz="6000" b="1" i="0" baseline="0">
                <a:solidFill>
                  <a:srgbClr val="000000"/>
                </a:solidFill>
                <a:latin typeface="Calibri" panose="020F0502020204030204" pitchFamily="34" charset="0"/>
              </a:defRPr>
            </a:lvl1pPr>
            <a:lvl2pPr marL="742950" indent="-285750">
              <a:buFont typeface="Wingdings" panose="05000000000000000000" pitchFamily="2" charset="2"/>
              <a:buChar char="Ø"/>
              <a:defRPr sz="2600">
                <a:solidFill>
                  <a:srgbClr val="000000"/>
                </a:solidFill>
              </a:defRPr>
            </a:lvl2pPr>
            <a:lvl3pPr marL="914400" indent="0">
              <a:buFont typeface="Arial" panose="020B0604020202020204" pitchFamily="34" charset="0"/>
              <a:buNone/>
              <a:defRPr>
                <a:solidFill>
                  <a:srgbClr val="000000"/>
                </a:solidFill>
              </a:defRPr>
            </a:lvl3pPr>
          </a:lstStyle>
          <a:p>
            <a:pPr lvl="0"/>
            <a:r>
              <a:rPr lang="en-US" dirty="0"/>
              <a:t>Click to Add Title</a:t>
            </a:r>
          </a:p>
        </p:txBody>
      </p:sp>
    </p:spTree>
    <p:extLst>
      <p:ext uri="{BB962C8B-B14F-4D97-AF65-F5344CB8AC3E}">
        <p14:creationId xmlns:p14="http://schemas.microsoft.com/office/powerpoint/2010/main" val="28819150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t>‹#›</a:t>
            </a:fld>
            <a:endParaRPr lang="en-US"/>
          </a:p>
        </p:txBody>
      </p:sp>
      <p:sp>
        <p:nvSpPr>
          <p:cNvPr id="9" name="Content Placeholder 3"/>
          <p:cNvSpPr>
            <a:spLocks noGrp="1"/>
          </p:cNvSpPr>
          <p:nvPr>
            <p:ph sz="half" idx="2" hasCustomPrompt="1"/>
          </p:nvPr>
        </p:nvSpPr>
        <p:spPr>
          <a:xfrm>
            <a:off x="609600" y="1862862"/>
            <a:ext cx="5257800" cy="4353977"/>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5" name="Content Placeholder 3"/>
          <p:cNvSpPr>
            <a:spLocks noGrp="1"/>
          </p:cNvSpPr>
          <p:nvPr>
            <p:ph sz="half" idx="13" hasCustomPrompt="1"/>
          </p:nvPr>
        </p:nvSpPr>
        <p:spPr>
          <a:xfrm>
            <a:off x="6324600" y="1862862"/>
            <a:ext cx="5257800" cy="4353976"/>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1" name="Content Placeholder 3"/>
          <p:cNvSpPr>
            <a:spLocks noGrp="1"/>
          </p:cNvSpPr>
          <p:nvPr>
            <p:ph sz="half" idx="14" hasCustomPrompt="1"/>
          </p:nvPr>
        </p:nvSpPr>
        <p:spPr>
          <a:xfrm>
            <a:off x="609600" y="494854"/>
            <a:ext cx="10972800" cy="763792"/>
          </a:xfrm>
        </p:spPr>
        <p:txBody>
          <a:bodyPr/>
          <a:lstStyle>
            <a:lvl1pPr marL="0" indent="0">
              <a:buFontTx/>
              <a:buNone/>
              <a:defRPr sz="40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6" name="Content Placeholder 3"/>
          <p:cNvSpPr>
            <a:spLocks noGrp="1"/>
          </p:cNvSpPr>
          <p:nvPr>
            <p:ph sz="half" idx="15" hasCustomPrompt="1"/>
          </p:nvPr>
        </p:nvSpPr>
        <p:spPr>
          <a:xfrm>
            <a:off x="623944" y="1301678"/>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7" name="Content Placeholder 3"/>
          <p:cNvSpPr>
            <a:spLocks noGrp="1"/>
          </p:cNvSpPr>
          <p:nvPr>
            <p:ph sz="half" idx="16" hasCustomPrompt="1"/>
          </p:nvPr>
        </p:nvSpPr>
        <p:spPr>
          <a:xfrm>
            <a:off x="6320896" y="1303466"/>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Tree>
    <p:extLst>
      <p:ext uri="{BB962C8B-B14F-4D97-AF65-F5344CB8AC3E}">
        <p14:creationId xmlns:p14="http://schemas.microsoft.com/office/powerpoint/2010/main" val="1288098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865198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1. La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
        <p:nvSpPr>
          <p:cNvPr id="11" name="Text Box 7"/>
          <p:cNvSpPr txBox="1">
            <a:spLocks noChangeArrowheads="1"/>
          </p:cNvSpPr>
          <p:nvPr/>
        </p:nvSpPr>
        <p:spPr bwMode="auto">
          <a:xfrm>
            <a:off x="127701" y="5741139"/>
            <a:ext cx="8737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914400" eaLnBrk="0" fontAlgn="base" hangingPunct="0">
              <a:spcBef>
                <a:spcPct val="0"/>
              </a:spcBef>
              <a:spcAft>
                <a:spcPct val="0"/>
              </a:spcAft>
              <a:buFontTx/>
              <a:buNone/>
            </a:pPr>
            <a:r>
              <a:rPr lang="en-US" altLang="en-US" sz="1800" baseline="0" dirty="0">
                <a:solidFill>
                  <a:srgbClr val="000000"/>
                </a:solidFill>
              </a:rPr>
              <a:t>LAUSD Food Services Division  </a:t>
            </a:r>
          </a:p>
          <a:p>
            <a:pPr defTabSz="914400" eaLnBrk="0" fontAlgn="base" hangingPunct="0">
              <a:spcBef>
                <a:spcPct val="0"/>
              </a:spcBef>
              <a:spcAft>
                <a:spcPct val="0"/>
              </a:spcAft>
              <a:buFontTx/>
              <a:buNone/>
            </a:pPr>
            <a:r>
              <a:rPr lang="en-US" altLang="en-US" sz="1800" baseline="0" dirty="0">
                <a:solidFill>
                  <a:srgbClr val="000000"/>
                </a:solidFill>
              </a:rPr>
              <a:t>Nourishing Children to Achieve Excellence                             </a:t>
            </a:r>
          </a:p>
        </p:txBody>
      </p:sp>
      <p:sp>
        <p:nvSpPr>
          <p:cNvPr id="3" name="Text Placeholder 2"/>
          <p:cNvSpPr>
            <a:spLocks noGrp="1"/>
          </p:cNvSpPr>
          <p:nvPr>
            <p:ph type="body" sz="quarter" idx="13" hasCustomPrompt="1"/>
          </p:nvPr>
        </p:nvSpPr>
        <p:spPr>
          <a:xfrm>
            <a:off x="0" y="2119159"/>
            <a:ext cx="12192000" cy="1042987"/>
          </a:xfrm>
        </p:spPr>
        <p:txBody>
          <a:bodyPr>
            <a:normAutofit/>
          </a:bodyPr>
          <a:lstStyle>
            <a:lvl1pPr marL="0" indent="0" algn="ctr">
              <a:buFontTx/>
              <a:buNone/>
              <a:defRPr sz="4400" b="1"/>
            </a:lvl1pPr>
          </a:lstStyle>
          <a:p>
            <a:pPr lvl="0"/>
            <a:r>
              <a:rPr lang="en-US" dirty="0"/>
              <a:t>Questions?</a:t>
            </a:r>
          </a:p>
        </p:txBody>
      </p:sp>
      <p:sp>
        <p:nvSpPr>
          <p:cNvPr id="12" name="Text Placeholder 11"/>
          <p:cNvSpPr>
            <a:spLocks noGrp="1"/>
          </p:cNvSpPr>
          <p:nvPr>
            <p:ph type="body" sz="quarter" idx="14" hasCustomPrompt="1"/>
          </p:nvPr>
        </p:nvSpPr>
        <p:spPr>
          <a:xfrm>
            <a:off x="0" y="3237577"/>
            <a:ext cx="12192000" cy="968375"/>
          </a:xfrm>
        </p:spPr>
        <p:txBody>
          <a:bodyPr>
            <a:normAutofit/>
          </a:bodyPr>
          <a:lstStyle>
            <a:lvl1pPr marL="0" indent="0" algn="ctr">
              <a:buFontTx/>
              <a:buNone/>
              <a:defRPr sz="4000" b="1"/>
            </a:lvl1pPr>
          </a:lstStyle>
          <a:p>
            <a:pPr lvl="0"/>
            <a:r>
              <a:rPr lang="en-US" b="1" dirty="0"/>
              <a:t>Thank You!</a:t>
            </a:r>
            <a:endParaRPr lang="en-US" dirty="0"/>
          </a:p>
        </p:txBody>
      </p:sp>
    </p:spTree>
    <p:extLst>
      <p:ext uri="{BB962C8B-B14F-4D97-AF65-F5344CB8AC3E}">
        <p14:creationId xmlns:p14="http://schemas.microsoft.com/office/powerpoint/2010/main" val="26949389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60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6565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533A3-EF9A-6510-48F9-A3C6370DE3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C93017-AEC7-334A-218A-1F9CCEA5A8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2548CE-EC0A-CEB8-FF41-5D6104DB683A}"/>
              </a:ext>
            </a:extLst>
          </p:cNvPr>
          <p:cNvSpPr>
            <a:spLocks noGrp="1"/>
          </p:cNvSpPr>
          <p:nvPr>
            <p:ph type="dt" sz="half" idx="10"/>
          </p:nvPr>
        </p:nvSpPr>
        <p:spPr/>
        <p:txBody>
          <a:bodyPr/>
          <a:lstStyle/>
          <a:p>
            <a:fld id="{8A3CA2D7-7334-463C-AAFB-5C295619FE35}" type="datetimeFigureOut">
              <a:rPr lang="en-US" smtClean="0"/>
              <a:t>8/9/2024</a:t>
            </a:fld>
            <a:endParaRPr lang="en-US"/>
          </a:p>
        </p:txBody>
      </p:sp>
      <p:sp>
        <p:nvSpPr>
          <p:cNvPr id="5" name="Footer Placeholder 4">
            <a:extLst>
              <a:ext uri="{FF2B5EF4-FFF2-40B4-BE49-F238E27FC236}">
                <a16:creationId xmlns:a16="http://schemas.microsoft.com/office/drawing/2014/main" id="{A78ED94D-5C45-5E2B-A21A-5FDC14A94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29636-2893-7DC9-A2DD-2F9857058B03}"/>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2762673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511831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27599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33844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5099998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7" name="Picture 6"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2957605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9803665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6036313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898669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9620195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720240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30D1-E550-F55C-9F46-597A09681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8F2170-EB7A-BDBF-877E-128320EC3E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9F7DF9-4CE8-402E-4234-9B791D8759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C2A3E2-CA5C-037C-EFA0-101EE83A4FD2}"/>
              </a:ext>
            </a:extLst>
          </p:cNvPr>
          <p:cNvSpPr>
            <a:spLocks noGrp="1"/>
          </p:cNvSpPr>
          <p:nvPr>
            <p:ph type="dt" sz="half" idx="10"/>
          </p:nvPr>
        </p:nvSpPr>
        <p:spPr/>
        <p:txBody>
          <a:bodyPr/>
          <a:lstStyle/>
          <a:p>
            <a:fld id="{8A3CA2D7-7334-463C-AAFB-5C295619FE35}" type="datetimeFigureOut">
              <a:rPr lang="en-US" smtClean="0"/>
              <a:t>8/9/2024</a:t>
            </a:fld>
            <a:endParaRPr lang="en-US"/>
          </a:p>
        </p:txBody>
      </p:sp>
      <p:sp>
        <p:nvSpPr>
          <p:cNvPr id="6" name="Footer Placeholder 5">
            <a:extLst>
              <a:ext uri="{FF2B5EF4-FFF2-40B4-BE49-F238E27FC236}">
                <a16:creationId xmlns:a16="http://schemas.microsoft.com/office/drawing/2014/main" id="{1E366556-47B6-23E1-5C73-C20CEBAA20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A50910-4D11-32E2-7FC6-BBE18AC77B80}"/>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11744188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348853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0029591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42700354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520F3B-38DC-4533-9553-349E3F025388}"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CEBA6-FB0E-4749-9C04-5456275D880B}"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3355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20F3B-38DC-4533-9553-349E3F025388}"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3605895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520F3B-38DC-4533-9553-349E3F025388}"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CEBA6-FB0E-4749-9C04-5456275D880B}"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9634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520F3B-38DC-4533-9553-349E3F025388}"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960540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520F3B-38DC-4533-9553-349E3F025388}" type="datetimeFigureOut">
              <a:rPr lang="en-US" smtClean="0"/>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3208096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520F3B-38DC-4533-9553-349E3F025388}" type="datetimeFigureOut">
              <a:rPr lang="en-US" smtClean="0"/>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2283540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9520F3B-38DC-4533-9553-349E3F025388}" type="datetimeFigureOut">
              <a:rPr lang="en-US" smtClean="0"/>
              <a:t>8/9/2024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2799621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17699-C146-BA25-E88F-48EE948E24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DB9AB5-40E5-29ED-7F2F-B9390A8908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759639-EB2B-9568-1912-15B7F87886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57B1C-1625-0831-81CC-138195B5F6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8D0C79-DA78-CF0C-2A5B-6D598A1AA3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9683A2-BA7C-46FE-6F47-CB0D24F15DEB}"/>
              </a:ext>
            </a:extLst>
          </p:cNvPr>
          <p:cNvSpPr>
            <a:spLocks noGrp="1"/>
          </p:cNvSpPr>
          <p:nvPr>
            <p:ph type="dt" sz="half" idx="10"/>
          </p:nvPr>
        </p:nvSpPr>
        <p:spPr/>
        <p:txBody>
          <a:bodyPr/>
          <a:lstStyle/>
          <a:p>
            <a:fld id="{8A3CA2D7-7334-463C-AAFB-5C295619FE35}" type="datetimeFigureOut">
              <a:rPr lang="en-US" smtClean="0"/>
              <a:t>8/9/2024</a:t>
            </a:fld>
            <a:endParaRPr lang="en-US"/>
          </a:p>
        </p:txBody>
      </p:sp>
      <p:sp>
        <p:nvSpPr>
          <p:cNvPr id="8" name="Footer Placeholder 7">
            <a:extLst>
              <a:ext uri="{FF2B5EF4-FFF2-40B4-BE49-F238E27FC236}">
                <a16:creationId xmlns:a16="http://schemas.microsoft.com/office/drawing/2014/main" id="{1AE41E5B-F0EF-F3D0-DD91-16D60553C8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82FA0B-F197-A0EA-5704-C894035F6EB8}"/>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4819255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3650" y="731520"/>
            <a:ext cx="6679191"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59520F3B-38DC-4533-9553-349E3F025388}" type="datetimeFigureOut">
              <a:rPr lang="en-US" smtClean="0"/>
              <a:t>8/9/2024</a:t>
            </a:fld>
            <a:endParaRPr lang="en-US"/>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17CEBA6-FB0E-4749-9C04-5456275D880B}" type="slidenum">
              <a:rPr lang="en-US" smtClean="0"/>
              <a:t>‹#›</a:t>
            </a:fld>
            <a:endParaRPr lang="en-US"/>
          </a:p>
        </p:txBody>
      </p:sp>
    </p:spTree>
    <p:extLst>
      <p:ext uri="{BB962C8B-B14F-4D97-AF65-F5344CB8AC3E}">
        <p14:creationId xmlns:p14="http://schemas.microsoft.com/office/powerpoint/2010/main" val="8268180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520F3B-38DC-4533-9553-349E3F025388}"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11498079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20F3B-38DC-4533-9553-349E3F025388}"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33072576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20F3B-38DC-4533-9553-349E3F025388}"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7CEBA6-FB0E-4749-9C04-5456275D880B}" type="slidenum">
              <a:rPr lang="en-US" smtClean="0"/>
              <a:t>‹#›</a:t>
            </a:fld>
            <a:endParaRPr lang="en-US"/>
          </a:p>
        </p:txBody>
      </p:sp>
    </p:spTree>
    <p:extLst>
      <p:ext uri="{BB962C8B-B14F-4D97-AF65-F5344CB8AC3E}">
        <p14:creationId xmlns:p14="http://schemas.microsoft.com/office/powerpoint/2010/main" val="33069440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 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4428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cSld name="1.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355467"/>
            <a:ext cx="10972800" cy="4856761"/>
          </a:xfrm>
        </p:spPr>
        <p:txBody>
          <a:bodyPr/>
          <a:lstStyle>
            <a:lvl1pPr marL="0" indent="0">
              <a:buNone/>
              <a:defRPr sz="2800">
                <a:solidFill>
                  <a:srgbClr val="000000"/>
                </a:solidFill>
              </a:defRPr>
            </a:lvl1pPr>
            <a:lvl2pPr marL="742950" indent="-285750">
              <a:buFont typeface="Wingdings" panose="05000000000000000000" pitchFamily="2" charset="2"/>
              <a:buChar char="Ø"/>
              <a:defRPr sz="2600">
                <a:solidFill>
                  <a:srgbClr val="000000"/>
                </a:solidFill>
              </a:defRPr>
            </a:lvl2pPr>
            <a:lvl3pPr marL="1139825" indent="-225425">
              <a:buFont typeface="Arial" panose="020B0604020202020204" pitchFamily="34" charset="0"/>
              <a:buChar char="•"/>
              <a:defRPr>
                <a:solidFill>
                  <a:srgbClr val="000000"/>
                </a:solidFill>
              </a:defRPr>
            </a:lvl3pPr>
          </a:lstStyle>
          <a:p>
            <a:pPr lvl="0"/>
            <a:r>
              <a:rPr lang="en-US" dirty="0"/>
              <a:t>Xx</a:t>
            </a:r>
          </a:p>
          <a:p>
            <a:pPr lvl="1"/>
            <a:r>
              <a:rPr lang="en-US" dirty="0"/>
              <a:t>Xx</a:t>
            </a:r>
          </a:p>
          <a:p>
            <a:pPr lvl="2"/>
            <a:r>
              <a:rPr lang="en-US" dirty="0"/>
              <a:t>Xx</a:t>
            </a:r>
          </a:p>
          <a:p>
            <a:pPr lvl="2"/>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
        <p:nvSpPr>
          <p:cNvPr id="10" name="Content Placeholder 2"/>
          <p:cNvSpPr>
            <a:spLocks noGrp="1"/>
          </p:cNvSpPr>
          <p:nvPr>
            <p:ph idx="13" hasCustomPrompt="1"/>
          </p:nvPr>
        </p:nvSpPr>
        <p:spPr>
          <a:xfrm>
            <a:off x="0" y="505610"/>
            <a:ext cx="12192000" cy="806825"/>
          </a:xfrm>
        </p:spPr>
        <p:txBody>
          <a:bodyPr>
            <a:noAutofit/>
          </a:bodyPr>
          <a:lstStyle>
            <a:lvl1pPr marL="0" indent="0">
              <a:buNone/>
              <a:defRPr sz="6000" b="1" i="0" baseline="0">
                <a:solidFill>
                  <a:srgbClr val="000000"/>
                </a:solidFill>
                <a:latin typeface="Calibri" panose="020F0502020204030204" pitchFamily="34" charset="0"/>
              </a:defRPr>
            </a:lvl1pPr>
            <a:lvl2pPr marL="742950" indent="-285750">
              <a:buFont typeface="Wingdings" panose="05000000000000000000" pitchFamily="2" charset="2"/>
              <a:buChar char="Ø"/>
              <a:defRPr sz="2600">
                <a:solidFill>
                  <a:srgbClr val="000000"/>
                </a:solidFill>
              </a:defRPr>
            </a:lvl2pPr>
            <a:lvl3pPr marL="914400" indent="0">
              <a:buFont typeface="Arial" panose="020B0604020202020204" pitchFamily="34" charset="0"/>
              <a:buNone/>
              <a:defRPr>
                <a:solidFill>
                  <a:srgbClr val="000000"/>
                </a:solidFill>
              </a:defRPr>
            </a:lvl3pPr>
          </a:lstStyle>
          <a:p>
            <a:pPr lvl="0"/>
            <a:r>
              <a:rPr lang="en-US" dirty="0"/>
              <a:t>Click to Add Title</a:t>
            </a:r>
          </a:p>
        </p:txBody>
      </p:sp>
    </p:spTree>
    <p:extLst>
      <p:ext uri="{BB962C8B-B14F-4D97-AF65-F5344CB8AC3E}">
        <p14:creationId xmlns:p14="http://schemas.microsoft.com/office/powerpoint/2010/main" val="38332512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
        <p:nvSpPr>
          <p:cNvPr id="9" name="Content Placeholder 3"/>
          <p:cNvSpPr>
            <a:spLocks noGrp="1"/>
          </p:cNvSpPr>
          <p:nvPr>
            <p:ph sz="half" idx="2" hasCustomPrompt="1"/>
          </p:nvPr>
        </p:nvSpPr>
        <p:spPr>
          <a:xfrm>
            <a:off x="609600" y="1862862"/>
            <a:ext cx="5257800" cy="4353977"/>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5" name="Content Placeholder 3"/>
          <p:cNvSpPr>
            <a:spLocks noGrp="1"/>
          </p:cNvSpPr>
          <p:nvPr>
            <p:ph sz="half" idx="13" hasCustomPrompt="1"/>
          </p:nvPr>
        </p:nvSpPr>
        <p:spPr>
          <a:xfrm>
            <a:off x="6324600" y="1862862"/>
            <a:ext cx="5257800" cy="4353976"/>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1" name="Content Placeholder 3"/>
          <p:cNvSpPr>
            <a:spLocks noGrp="1"/>
          </p:cNvSpPr>
          <p:nvPr>
            <p:ph sz="half" idx="14" hasCustomPrompt="1"/>
          </p:nvPr>
        </p:nvSpPr>
        <p:spPr>
          <a:xfrm>
            <a:off x="609600" y="494854"/>
            <a:ext cx="10972800" cy="763792"/>
          </a:xfrm>
        </p:spPr>
        <p:txBody>
          <a:bodyPr/>
          <a:lstStyle>
            <a:lvl1pPr marL="0" indent="0">
              <a:buFontTx/>
              <a:buNone/>
              <a:defRPr sz="40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6" name="Content Placeholder 3"/>
          <p:cNvSpPr>
            <a:spLocks noGrp="1"/>
          </p:cNvSpPr>
          <p:nvPr>
            <p:ph sz="half" idx="15" hasCustomPrompt="1"/>
          </p:nvPr>
        </p:nvSpPr>
        <p:spPr>
          <a:xfrm>
            <a:off x="623944" y="1301678"/>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7" name="Content Placeholder 3"/>
          <p:cNvSpPr>
            <a:spLocks noGrp="1"/>
          </p:cNvSpPr>
          <p:nvPr>
            <p:ph sz="half" idx="16" hasCustomPrompt="1"/>
          </p:nvPr>
        </p:nvSpPr>
        <p:spPr>
          <a:xfrm>
            <a:off x="6320896" y="1303466"/>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Tree>
    <p:extLst>
      <p:ext uri="{BB962C8B-B14F-4D97-AF65-F5344CB8AC3E}">
        <p14:creationId xmlns:p14="http://schemas.microsoft.com/office/powerpoint/2010/main" val="3999498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49733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cSld name="1. La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
        <p:nvSpPr>
          <p:cNvPr id="11" name="Text Box 7"/>
          <p:cNvSpPr txBox="1">
            <a:spLocks noChangeArrowheads="1"/>
          </p:cNvSpPr>
          <p:nvPr/>
        </p:nvSpPr>
        <p:spPr bwMode="auto">
          <a:xfrm>
            <a:off x="127701" y="5741139"/>
            <a:ext cx="8737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914400" eaLnBrk="0" fontAlgn="base" hangingPunct="0">
              <a:spcBef>
                <a:spcPct val="0"/>
              </a:spcBef>
              <a:spcAft>
                <a:spcPct val="0"/>
              </a:spcAft>
              <a:buFontTx/>
              <a:buNone/>
            </a:pPr>
            <a:r>
              <a:rPr lang="en-US" altLang="en-US" sz="1800" baseline="0" dirty="0">
                <a:solidFill>
                  <a:srgbClr val="000000"/>
                </a:solidFill>
              </a:rPr>
              <a:t>LAUSD Food Services Division  </a:t>
            </a:r>
          </a:p>
          <a:p>
            <a:pPr defTabSz="914400" eaLnBrk="0" fontAlgn="base" hangingPunct="0">
              <a:spcBef>
                <a:spcPct val="0"/>
              </a:spcBef>
              <a:spcAft>
                <a:spcPct val="0"/>
              </a:spcAft>
              <a:buFontTx/>
              <a:buNone/>
            </a:pPr>
            <a:r>
              <a:rPr lang="en-US" altLang="en-US" sz="1800" baseline="0" dirty="0">
                <a:solidFill>
                  <a:srgbClr val="000000"/>
                </a:solidFill>
              </a:rPr>
              <a:t>Nourishing Children to Achieve Excellence                             </a:t>
            </a:r>
          </a:p>
        </p:txBody>
      </p:sp>
      <p:sp>
        <p:nvSpPr>
          <p:cNvPr id="3" name="Text Placeholder 2"/>
          <p:cNvSpPr>
            <a:spLocks noGrp="1"/>
          </p:cNvSpPr>
          <p:nvPr>
            <p:ph type="body" sz="quarter" idx="13" hasCustomPrompt="1"/>
          </p:nvPr>
        </p:nvSpPr>
        <p:spPr>
          <a:xfrm>
            <a:off x="0" y="2119159"/>
            <a:ext cx="12192000" cy="1042987"/>
          </a:xfrm>
        </p:spPr>
        <p:txBody>
          <a:bodyPr>
            <a:normAutofit/>
          </a:bodyPr>
          <a:lstStyle>
            <a:lvl1pPr marL="0" indent="0" algn="ctr">
              <a:buFontTx/>
              <a:buNone/>
              <a:defRPr sz="4400" b="1"/>
            </a:lvl1pPr>
          </a:lstStyle>
          <a:p>
            <a:pPr lvl="0"/>
            <a:r>
              <a:rPr lang="en-US" dirty="0"/>
              <a:t>Questions?</a:t>
            </a:r>
          </a:p>
        </p:txBody>
      </p:sp>
      <p:sp>
        <p:nvSpPr>
          <p:cNvPr id="12" name="Text Placeholder 11"/>
          <p:cNvSpPr>
            <a:spLocks noGrp="1"/>
          </p:cNvSpPr>
          <p:nvPr>
            <p:ph type="body" sz="quarter" idx="14" hasCustomPrompt="1"/>
          </p:nvPr>
        </p:nvSpPr>
        <p:spPr>
          <a:xfrm>
            <a:off x="0" y="3237577"/>
            <a:ext cx="12192000" cy="968375"/>
          </a:xfrm>
        </p:spPr>
        <p:txBody>
          <a:bodyPr>
            <a:normAutofit/>
          </a:bodyPr>
          <a:lstStyle>
            <a:lvl1pPr marL="0" indent="0" algn="ctr">
              <a:buFontTx/>
              <a:buNone/>
              <a:defRPr sz="4000" b="1"/>
            </a:lvl1pPr>
          </a:lstStyle>
          <a:p>
            <a:pPr lvl="0"/>
            <a:r>
              <a:rPr lang="en-US" b="1" dirty="0"/>
              <a:t>Thank You!</a:t>
            </a:r>
            <a:endParaRPr lang="en-US" dirty="0"/>
          </a:p>
        </p:txBody>
      </p:sp>
    </p:spTree>
    <p:extLst>
      <p:ext uri="{BB962C8B-B14F-4D97-AF65-F5344CB8AC3E}">
        <p14:creationId xmlns:p14="http://schemas.microsoft.com/office/powerpoint/2010/main" val="23081537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60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098802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42F50-3245-DA6A-A72A-BBF6A09FF3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97FF95-60D6-0446-0385-2D4DAE306578}"/>
              </a:ext>
            </a:extLst>
          </p:cNvPr>
          <p:cNvSpPr>
            <a:spLocks noGrp="1"/>
          </p:cNvSpPr>
          <p:nvPr>
            <p:ph type="dt" sz="half" idx="10"/>
          </p:nvPr>
        </p:nvSpPr>
        <p:spPr/>
        <p:txBody>
          <a:bodyPr/>
          <a:lstStyle/>
          <a:p>
            <a:fld id="{8A3CA2D7-7334-463C-AAFB-5C295619FE35}" type="datetimeFigureOut">
              <a:rPr lang="en-US" smtClean="0"/>
              <a:t>8/9/2024</a:t>
            </a:fld>
            <a:endParaRPr lang="en-US"/>
          </a:p>
        </p:txBody>
      </p:sp>
      <p:sp>
        <p:nvSpPr>
          <p:cNvPr id="4" name="Footer Placeholder 3">
            <a:extLst>
              <a:ext uri="{FF2B5EF4-FFF2-40B4-BE49-F238E27FC236}">
                <a16:creationId xmlns:a16="http://schemas.microsoft.com/office/drawing/2014/main" id="{54A83376-B1C0-DEA8-1B93-1643A27F81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4466F7-D1F1-0A99-6610-BD6D951A6A23}"/>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27902680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4090631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1016775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1. Title Slide">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10927" y="-11207"/>
            <a:ext cx="12215245" cy="6880414"/>
          </a:xfrm>
          <a:prstGeom prst="rect">
            <a:avLst/>
          </a:prstGeom>
        </p:spPr>
      </p:pic>
      <p:sp>
        <p:nvSpPr>
          <p:cNvPr id="2" name="Title 1"/>
          <p:cNvSpPr>
            <a:spLocks noGrp="1"/>
          </p:cNvSpPr>
          <p:nvPr>
            <p:ph type="title"/>
          </p:nvPr>
        </p:nvSpPr>
        <p:spPr>
          <a:xfrm>
            <a:off x="3356782" y="1416177"/>
            <a:ext cx="8835217" cy="1362075"/>
          </a:xfrm>
        </p:spPr>
        <p:txBody>
          <a:bodyPr anchor="t">
            <a:noAutofit/>
          </a:bodyPr>
          <a:lstStyle>
            <a:lvl1pPr algn="ctr">
              <a:defRPr sz="4400" b="1" cap="all">
                <a:solidFill>
                  <a:srgbClr val="000000"/>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7" y="0"/>
            <a:ext cx="3593055" cy="6858000"/>
          </a:xfrm>
          <a:prstGeom prst="rect">
            <a:avLst/>
          </a:prstGeom>
        </p:spPr>
      </p:pic>
      <p:sp>
        <p:nvSpPr>
          <p:cNvPr id="16" name="Text Placeholder 15"/>
          <p:cNvSpPr>
            <a:spLocks noGrp="1"/>
          </p:cNvSpPr>
          <p:nvPr>
            <p:ph type="body" sz="quarter" idx="11" hasCustomPrompt="1"/>
          </p:nvPr>
        </p:nvSpPr>
        <p:spPr>
          <a:xfrm>
            <a:off x="3357034" y="6142038"/>
            <a:ext cx="8834967" cy="715962"/>
          </a:xfrm>
        </p:spPr>
        <p:txBody>
          <a:bodyPr/>
          <a:lstStyle>
            <a:lvl1pPr marL="0" indent="0" algn="ctr" eaLnBrk="1" fontAlgn="base" hangingPunct="1">
              <a:lnSpc>
                <a:spcPct val="90000"/>
              </a:lnSpc>
              <a:spcBef>
                <a:spcPct val="20000"/>
              </a:spcBef>
              <a:spcAft>
                <a:spcPct val="0"/>
              </a:spcAft>
              <a:buFontTx/>
              <a:buNone/>
              <a:defRPr sz="2400"/>
            </a:lvl1pPr>
          </a:lstStyle>
          <a:p>
            <a:pPr algn="ctr" eaLnBrk="1" fontAlgn="base" hangingPunct="1">
              <a:lnSpc>
                <a:spcPct val="90000"/>
              </a:lnSpc>
              <a:spcBef>
                <a:spcPct val="20000"/>
              </a:spcBef>
              <a:spcAft>
                <a:spcPct val="0"/>
              </a:spcAft>
            </a:pPr>
            <a:r>
              <a:rPr lang="en-US" altLang="en-US" sz="2400" dirty="0">
                <a:solidFill>
                  <a:srgbClr val="000000"/>
                </a:solidFill>
                <a:latin typeface="Calibri" pitchFamily="34" charset="0"/>
              </a:rPr>
              <a:t>Provided by the LAUSD Food Services Division</a:t>
            </a:r>
          </a:p>
        </p:txBody>
      </p:sp>
      <p:sp>
        <p:nvSpPr>
          <p:cNvPr id="22" name="Text Placeholder 21"/>
          <p:cNvSpPr>
            <a:spLocks noGrp="1"/>
          </p:cNvSpPr>
          <p:nvPr>
            <p:ph type="body" sz="quarter" idx="12" hasCustomPrompt="1"/>
          </p:nvPr>
        </p:nvSpPr>
        <p:spPr>
          <a:xfrm>
            <a:off x="10083800" y="6626226"/>
            <a:ext cx="2108200" cy="231775"/>
          </a:xfrm>
        </p:spPr>
        <p:txBody>
          <a:bodyPr>
            <a:noAutofit/>
          </a:bodyPr>
          <a:lstStyle>
            <a:lvl1pPr marL="0" indent="0" algn="ctr">
              <a:buFontTx/>
              <a:buNone/>
              <a:defRPr sz="1200" baseline="0">
                <a:latin typeface="Calibri" panose="020F0502020204030204" pitchFamily="34" charset="0"/>
              </a:defRPr>
            </a:lvl1pPr>
          </a:lstStyle>
          <a:p>
            <a:pPr lvl="0"/>
            <a:r>
              <a:rPr lang="en-US" sz="1200" baseline="0" dirty="0"/>
              <a:t>00.00.0000</a:t>
            </a:r>
            <a:endParaRPr lang="en-US" dirty="0"/>
          </a:p>
        </p:txBody>
      </p:sp>
    </p:spTree>
    <p:extLst>
      <p:ext uri="{BB962C8B-B14F-4D97-AF65-F5344CB8AC3E}">
        <p14:creationId xmlns:p14="http://schemas.microsoft.com/office/powerpoint/2010/main" val="7939973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
        <p:nvSpPr>
          <p:cNvPr id="9" name="Content Placeholder 3"/>
          <p:cNvSpPr>
            <a:spLocks noGrp="1"/>
          </p:cNvSpPr>
          <p:nvPr>
            <p:ph sz="half" idx="2" hasCustomPrompt="1"/>
          </p:nvPr>
        </p:nvSpPr>
        <p:spPr>
          <a:xfrm>
            <a:off x="609600" y="1862862"/>
            <a:ext cx="5257800" cy="4353977"/>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5" name="Content Placeholder 3"/>
          <p:cNvSpPr>
            <a:spLocks noGrp="1"/>
          </p:cNvSpPr>
          <p:nvPr>
            <p:ph sz="half" idx="13" hasCustomPrompt="1"/>
          </p:nvPr>
        </p:nvSpPr>
        <p:spPr>
          <a:xfrm>
            <a:off x="6324600" y="1862862"/>
            <a:ext cx="5257800" cy="4353976"/>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1" name="Content Placeholder 3"/>
          <p:cNvSpPr>
            <a:spLocks noGrp="1"/>
          </p:cNvSpPr>
          <p:nvPr>
            <p:ph sz="half" idx="14" hasCustomPrompt="1"/>
          </p:nvPr>
        </p:nvSpPr>
        <p:spPr>
          <a:xfrm>
            <a:off x="609600" y="494854"/>
            <a:ext cx="10972800" cy="763792"/>
          </a:xfrm>
        </p:spPr>
        <p:txBody>
          <a:bodyPr/>
          <a:lstStyle>
            <a:lvl1pPr marL="0" indent="0">
              <a:buFontTx/>
              <a:buNone/>
              <a:defRPr sz="40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6" name="Content Placeholder 3"/>
          <p:cNvSpPr>
            <a:spLocks noGrp="1"/>
          </p:cNvSpPr>
          <p:nvPr>
            <p:ph sz="half" idx="15" hasCustomPrompt="1"/>
          </p:nvPr>
        </p:nvSpPr>
        <p:spPr>
          <a:xfrm>
            <a:off x="623944" y="1301678"/>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7" name="Content Placeholder 3"/>
          <p:cNvSpPr>
            <a:spLocks noGrp="1"/>
          </p:cNvSpPr>
          <p:nvPr>
            <p:ph sz="half" idx="16" hasCustomPrompt="1"/>
          </p:nvPr>
        </p:nvSpPr>
        <p:spPr>
          <a:xfrm>
            <a:off x="6320896" y="1303466"/>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Tree>
    <p:extLst>
      <p:ext uri="{BB962C8B-B14F-4D97-AF65-F5344CB8AC3E}">
        <p14:creationId xmlns:p14="http://schemas.microsoft.com/office/powerpoint/2010/main" val="30495677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6424748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cSld name="1. La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
        <p:nvSpPr>
          <p:cNvPr id="11" name="Text Box 7"/>
          <p:cNvSpPr txBox="1">
            <a:spLocks noChangeArrowheads="1"/>
          </p:cNvSpPr>
          <p:nvPr/>
        </p:nvSpPr>
        <p:spPr bwMode="auto">
          <a:xfrm>
            <a:off x="127701" y="5741139"/>
            <a:ext cx="8737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914400" eaLnBrk="0" fontAlgn="base" hangingPunct="0">
              <a:spcBef>
                <a:spcPct val="0"/>
              </a:spcBef>
              <a:spcAft>
                <a:spcPct val="0"/>
              </a:spcAft>
              <a:buFontTx/>
              <a:buNone/>
            </a:pPr>
            <a:r>
              <a:rPr lang="en-US" altLang="en-US" sz="1800" baseline="0" dirty="0">
                <a:solidFill>
                  <a:srgbClr val="000000"/>
                </a:solidFill>
              </a:rPr>
              <a:t>LAUSD Food Services Division  </a:t>
            </a:r>
          </a:p>
          <a:p>
            <a:pPr defTabSz="914400" eaLnBrk="0" fontAlgn="base" hangingPunct="0">
              <a:spcBef>
                <a:spcPct val="0"/>
              </a:spcBef>
              <a:spcAft>
                <a:spcPct val="0"/>
              </a:spcAft>
              <a:buFontTx/>
              <a:buNone/>
            </a:pPr>
            <a:r>
              <a:rPr lang="en-US" altLang="en-US" sz="1800" baseline="0" dirty="0">
                <a:solidFill>
                  <a:srgbClr val="000000"/>
                </a:solidFill>
              </a:rPr>
              <a:t>Nourishing Children to Achieve Excellence                             </a:t>
            </a:r>
          </a:p>
        </p:txBody>
      </p:sp>
      <p:sp>
        <p:nvSpPr>
          <p:cNvPr id="3" name="Text Placeholder 2"/>
          <p:cNvSpPr>
            <a:spLocks noGrp="1"/>
          </p:cNvSpPr>
          <p:nvPr>
            <p:ph type="body" sz="quarter" idx="13" hasCustomPrompt="1"/>
          </p:nvPr>
        </p:nvSpPr>
        <p:spPr>
          <a:xfrm>
            <a:off x="0" y="2119159"/>
            <a:ext cx="12192000" cy="1042987"/>
          </a:xfrm>
        </p:spPr>
        <p:txBody>
          <a:bodyPr>
            <a:normAutofit/>
          </a:bodyPr>
          <a:lstStyle>
            <a:lvl1pPr marL="0" indent="0" algn="ctr">
              <a:buFontTx/>
              <a:buNone/>
              <a:defRPr sz="4400" b="1"/>
            </a:lvl1pPr>
          </a:lstStyle>
          <a:p>
            <a:pPr lvl="0"/>
            <a:r>
              <a:rPr lang="en-US" dirty="0"/>
              <a:t>Questions?</a:t>
            </a:r>
          </a:p>
        </p:txBody>
      </p:sp>
      <p:sp>
        <p:nvSpPr>
          <p:cNvPr id="12" name="Text Placeholder 11"/>
          <p:cNvSpPr>
            <a:spLocks noGrp="1"/>
          </p:cNvSpPr>
          <p:nvPr>
            <p:ph type="body" sz="quarter" idx="14" hasCustomPrompt="1"/>
          </p:nvPr>
        </p:nvSpPr>
        <p:spPr>
          <a:xfrm>
            <a:off x="0" y="3237577"/>
            <a:ext cx="12192000" cy="968375"/>
          </a:xfrm>
        </p:spPr>
        <p:txBody>
          <a:bodyPr>
            <a:normAutofit/>
          </a:bodyPr>
          <a:lstStyle>
            <a:lvl1pPr marL="0" indent="0" algn="ctr">
              <a:buFontTx/>
              <a:buNone/>
              <a:defRPr sz="4000" b="1"/>
            </a:lvl1pPr>
          </a:lstStyle>
          <a:p>
            <a:pPr lvl="0"/>
            <a:r>
              <a:rPr lang="en-US" b="1" dirty="0"/>
              <a:t>Thank You!</a:t>
            </a:r>
            <a:endParaRPr lang="en-US" dirty="0"/>
          </a:p>
        </p:txBody>
      </p:sp>
    </p:spTree>
    <p:extLst>
      <p:ext uri="{BB962C8B-B14F-4D97-AF65-F5344CB8AC3E}">
        <p14:creationId xmlns:p14="http://schemas.microsoft.com/office/powerpoint/2010/main" val="16835272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5359235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229406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8319830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242985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AD7E1-6EDE-ABFB-A751-F9054AAFC195}"/>
              </a:ext>
            </a:extLst>
          </p:cNvPr>
          <p:cNvSpPr>
            <a:spLocks noGrp="1"/>
          </p:cNvSpPr>
          <p:nvPr>
            <p:ph type="dt" sz="half" idx="10"/>
          </p:nvPr>
        </p:nvSpPr>
        <p:spPr/>
        <p:txBody>
          <a:bodyPr/>
          <a:lstStyle/>
          <a:p>
            <a:fld id="{8A3CA2D7-7334-463C-AAFB-5C295619FE35}" type="datetimeFigureOut">
              <a:rPr lang="en-US" smtClean="0"/>
              <a:t>8/9/2024</a:t>
            </a:fld>
            <a:endParaRPr lang="en-US"/>
          </a:p>
        </p:txBody>
      </p:sp>
      <p:sp>
        <p:nvSpPr>
          <p:cNvPr id="3" name="Footer Placeholder 2">
            <a:extLst>
              <a:ext uri="{FF2B5EF4-FFF2-40B4-BE49-F238E27FC236}">
                <a16:creationId xmlns:a16="http://schemas.microsoft.com/office/drawing/2014/main" id="{3DA08A96-B3EB-21A3-D5A9-741A2F1FF2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E6909D-1B0D-00D0-0BEF-647F4CD42A75}"/>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7485886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7" name="Picture 6"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7" y="0"/>
            <a:ext cx="3593055" cy="6858000"/>
          </a:xfrm>
          <a:prstGeom prst="rect">
            <a:avLst/>
          </a:prstGeom>
        </p:spPr>
      </p:pic>
    </p:spTree>
    <p:extLst>
      <p:ext uri="{BB962C8B-B14F-4D97-AF65-F5344CB8AC3E}">
        <p14:creationId xmlns:p14="http://schemas.microsoft.com/office/powerpoint/2010/main" val="37999082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9231694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2762D3-DF72-D540-898C-C4A40E3E62D9}" type="datetimeFigureOut">
              <a:rPr lang="en-US" smtClean="0"/>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a:p>
        </p:txBody>
      </p:sp>
      <p:pic>
        <p:nvPicPr>
          <p:cNvPr id="10" name="Picture 9"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2171276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3251332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6279752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5103947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919313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40313805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9628584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890145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0A4B5-30AF-B881-57AB-76951FEC01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60B050-0E83-1F76-5165-5B035F0ADF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CE5440-0D7E-FBC0-CD65-E3DFB1BF0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5F34A7-76C3-56AE-9923-14A377E54024}"/>
              </a:ext>
            </a:extLst>
          </p:cNvPr>
          <p:cNvSpPr>
            <a:spLocks noGrp="1"/>
          </p:cNvSpPr>
          <p:nvPr>
            <p:ph type="dt" sz="half" idx="10"/>
          </p:nvPr>
        </p:nvSpPr>
        <p:spPr/>
        <p:txBody>
          <a:bodyPr/>
          <a:lstStyle/>
          <a:p>
            <a:fld id="{8A3CA2D7-7334-463C-AAFB-5C295619FE35}" type="datetimeFigureOut">
              <a:rPr lang="en-US" smtClean="0"/>
              <a:t>8/9/2024</a:t>
            </a:fld>
            <a:endParaRPr lang="en-US"/>
          </a:p>
        </p:txBody>
      </p:sp>
      <p:sp>
        <p:nvSpPr>
          <p:cNvPr id="6" name="Footer Placeholder 5">
            <a:extLst>
              <a:ext uri="{FF2B5EF4-FFF2-40B4-BE49-F238E27FC236}">
                <a16:creationId xmlns:a16="http://schemas.microsoft.com/office/drawing/2014/main" id="{9F71315D-5A2A-5417-5E2E-491B5B631A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A08472-8D3B-8547-0358-A6B0F54C4749}"/>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12377827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1. Title Slide">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10927" y="-11207"/>
            <a:ext cx="12215245" cy="6880414"/>
          </a:xfrm>
          <a:prstGeom prst="rect">
            <a:avLst/>
          </a:prstGeom>
        </p:spPr>
      </p:pic>
      <p:sp>
        <p:nvSpPr>
          <p:cNvPr id="2" name="Title 1"/>
          <p:cNvSpPr>
            <a:spLocks noGrp="1"/>
          </p:cNvSpPr>
          <p:nvPr>
            <p:ph type="title"/>
          </p:nvPr>
        </p:nvSpPr>
        <p:spPr>
          <a:xfrm>
            <a:off x="3356782" y="1416177"/>
            <a:ext cx="8835217" cy="1362075"/>
          </a:xfrm>
        </p:spPr>
        <p:txBody>
          <a:bodyPr anchor="t">
            <a:noAutofit/>
          </a:bodyPr>
          <a:lstStyle>
            <a:lvl1pPr algn="ctr">
              <a:defRPr sz="4400" b="1" cap="all">
                <a:solidFill>
                  <a:srgbClr val="000000"/>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7" y="0"/>
            <a:ext cx="3593055" cy="6858000"/>
          </a:xfrm>
          <a:prstGeom prst="rect">
            <a:avLst/>
          </a:prstGeom>
        </p:spPr>
      </p:pic>
      <p:sp>
        <p:nvSpPr>
          <p:cNvPr id="16" name="Text Placeholder 15"/>
          <p:cNvSpPr>
            <a:spLocks noGrp="1"/>
          </p:cNvSpPr>
          <p:nvPr>
            <p:ph type="body" sz="quarter" idx="11" hasCustomPrompt="1"/>
          </p:nvPr>
        </p:nvSpPr>
        <p:spPr>
          <a:xfrm>
            <a:off x="3357034" y="6142038"/>
            <a:ext cx="8834967" cy="715962"/>
          </a:xfrm>
        </p:spPr>
        <p:txBody>
          <a:bodyPr/>
          <a:lstStyle>
            <a:lvl1pPr marL="0" indent="0" algn="ctr" eaLnBrk="1" fontAlgn="base" hangingPunct="1">
              <a:lnSpc>
                <a:spcPct val="90000"/>
              </a:lnSpc>
              <a:spcBef>
                <a:spcPct val="20000"/>
              </a:spcBef>
              <a:spcAft>
                <a:spcPct val="0"/>
              </a:spcAft>
              <a:buFontTx/>
              <a:buNone/>
              <a:defRPr sz="2400"/>
            </a:lvl1pPr>
          </a:lstStyle>
          <a:p>
            <a:pPr algn="ctr" eaLnBrk="1" fontAlgn="base" hangingPunct="1">
              <a:lnSpc>
                <a:spcPct val="90000"/>
              </a:lnSpc>
              <a:spcBef>
                <a:spcPct val="20000"/>
              </a:spcBef>
              <a:spcAft>
                <a:spcPct val="0"/>
              </a:spcAft>
            </a:pPr>
            <a:r>
              <a:rPr lang="en-US" altLang="en-US" sz="2400" dirty="0">
                <a:solidFill>
                  <a:srgbClr val="000000"/>
                </a:solidFill>
                <a:latin typeface="Calibri" pitchFamily="34" charset="0"/>
              </a:rPr>
              <a:t>Provided by the LAUSD Food Services Division</a:t>
            </a:r>
          </a:p>
        </p:txBody>
      </p:sp>
      <p:sp>
        <p:nvSpPr>
          <p:cNvPr id="22" name="Text Placeholder 21"/>
          <p:cNvSpPr>
            <a:spLocks noGrp="1"/>
          </p:cNvSpPr>
          <p:nvPr>
            <p:ph type="body" sz="quarter" idx="12" hasCustomPrompt="1"/>
          </p:nvPr>
        </p:nvSpPr>
        <p:spPr>
          <a:xfrm>
            <a:off x="10083800" y="6626226"/>
            <a:ext cx="2108200" cy="231775"/>
          </a:xfrm>
        </p:spPr>
        <p:txBody>
          <a:bodyPr>
            <a:noAutofit/>
          </a:bodyPr>
          <a:lstStyle>
            <a:lvl1pPr marL="0" indent="0" algn="ctr">
              <a:buFontTx/>
              <a:buNone/>
              <a:defRPr sz="1200" baseline="0">
                <a:latin typeface="Calibri" panose="020F0502020204030204" pitchFamily="34" charset="0"/>
              </a:defRPr>
            </a:lvl1pPr>
          </a:lstStyle>
          <a:p>
            <a:pPr lvl="0"/>
            <a:r>
              <a:rPr lang="en-US" sz="1200" baseline="0" dirty="0"/>
              <a:t>00.00.0000</a:t>
            </a:r>
            <a:endParaRPr lang="en-US" dirty="0"/>
          </a:p>
        </p:txBody>
      </p:sp>
    </p:spTree>
    <p:extLst>
      <p:ext uri="{BB962C8B-B14F-4D97-AF65-F5344CB8AC3E}">
        <p14:creationId xmlns:p14="http://schemas.microsoft.com/office/powerpoint/2010/main" val="12853557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
        <p:nvSpPr>
          <p:cNvPr id="9" name="Content Placeholder 3"/>
          <p:cNvSpPr>
            <a:spLocks noGrp="1"/>
          </p:cNvSpPr>
          <p:nvPr>
            <p:ph sz="half" idx="2" hasCustomPrompt="1"/>
          </p:nvPr>
        </p:nvSpPr>
        <p:spPr>
          <a:xfrm>
            <a:off x="609600" y="1862862"/>
            <a:ext cx="5257800" cy="4353977"/>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5" name="Content Placeholder 3"/>
          <p:cNvSpPr>
            <a:spLocks noGrp="1"/>
          </p:cNvSpPr>
          <p:nvPr>
            <p:ph sz="half" idx="13" hasCustomPrompt="1"/>
          </p:nvPr>
        </p:nvSpPr>
        <p:spPr>
          <a:xfrm>
            <a:off x="6324600" y="1862862"/>
            <a:ext cx="5257800" cy="4353976"/>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1" name="Content Placeholder 3"/>
          <p:cNvSpPr>
            <a:spLocks noGrp="1"/>
          </p:cNvSpPr>
          <p:nvPr>
            <p:ph sz="half" idx="14" hasCustomPrompt="1"/>
          </p:nvPr>
        </p:nvSpPr>
        <p:spPr>
          <a:xfrm>
            <a:off x="609600" y="494854"/>
            <a:ext cx="10972800" cy="763792"/>
          </a:xfrm>
        </p:spPr>
        <p:txBody>
          <a:bodyPr/>
          <a:lstStyle>
            <a:lvl1pPr marL="0" indent="0">
              <a:buFontTx/>
              <a:buNone/>
              <a:defRPr sz="40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6" name="Content Placeholder 3"/>
          <p:cNvSpPr>
            <a:spLocks noGrp="1"/>
          </p:cNvSpPr>
          <p:nvPr>
            <p:ph sz="half" idx="15" hasCustomPrompt="1"/>
          </p:nvPr>
        </p:nvSpPr>
        <p:spPr>
          <a:xfrm>
            <a:off x="623944" y="1301678"/>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7" name="Content Placeholder 3"/>
          <p:cNvSpPr>
            <a:spLocks noGrp="1"/>
          </p:cNvSpPr>
          <p:nvPr>
            <p:ph sz="half" idx="16" hasCustomPrompt="1"/>
          </p:nvPr>
        </p:nvSpPr>
        <p:spPr>
          <a:xfrm>
            <a:off x="6320896" y="1303466"/>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Tree>
    <p:extLst>
      <p:ext uri="{BB962C8B-B14F-4D97-AF65-F5344CB8AC3E}">
        <p14:creationId xmlns:p14="http://schemas.microsoft.com/office/powerpoint/2010/main" val="32745568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7471009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cSld name="1. La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
        <p:nvSpPr>
          <p:cNvPr id="11" name="Text Box 7"/>
          <p:cNvSpPr txBox="1">
            <a:spLocks noChangeArrowheads="1"/>
          </p:cNvSpPr>
          <p:nvPr/>
        </p:nvSpPr>
        <p:spPr bwMode="auto">
          <a:xfrm>
            <a:off x="127701" y="5741139"/>
            <a:ext cx="8737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914400" eaLnBrk="0" fontAlgn="base" hangingPunct="0">
              <a:spcBef>
                <a:spcPct val="0"/>
              </a:spcBef>
              <a:spcAft>
                <a:spcPct val="0"/>
              </a:spcAft>
              <a:buFontTx/>
              <a:buNone/>
            </a:pPr>
            <a:r>
              <a:rPr lang="en-US" altLang="en-US" sz="1800" baseline="0" dirty="0">
                <a:solidFill>
                  <a:srgbClr val="000000"/>
                </a:solidFill>
              </a:rPr>
              <a:t>LAUSD Food Services Division  </a:t>
            </a:r>
          </a:p>
          <a:p>
            <a:pPr defTabSz="914400" eaLnBrk="0" fontAlgn="base" hangingPunct="0">
              <a:spcBef>
                <a:spcPct val="0"/>
              </a:spcBef>
              <a:spcAft>
                <a:spcPct val="0"/>
              </a:spcAft>
              <a:buFontTx/>
              <a:buNone/>
            </a:pPr>
            <a:r>
              <a:rPr lang="en-US" altLang="en-US" sz="1800" baseline="0" dirty="0">
                <a:solidFill>
                  <a:srgbClr val="000000"/>
                </a:solidFill>
              </a:rPr>
              <a:t>Nourishing Children to Achieve Excellence                             </a:t>
            </a:r>
          </a:p>
        </p:txBody>
      </p:sp>
      <p:sp>
        <p:nvSpPr>
          <p:cNvPr id="3" name="Text Placeholder 2"/>
          <p:cNvSpPr>
            <a:spLocks noGrp="1"/>
          </p:cNvSpPr>
          <p:nvPr>
            <p:ph type="body" sz="quarter" idx="13" hasCustomPrompt="1"/>
          </p:nvPr>
        </p:nvSpPr>
        <p:spPr>
          <a:xfrm>
            <a:off x="0" y="2119159"/>
            <a:ext cx="12192000" cy="1042987"/>
          </a:xfrm>
        </p:spPr>
        <p:txBody>
          <a:bodyPr>
            <a:normAutofit/>
          </a:bodyPr>
          <a:lstStyle>
            <a:lvl1pPr marL="0" indent="0" algn="ctr">
              <a:buFontTx/>
              <a:buNone/>
              <a:defRPr sz="4400" b="1"/>
            </a:lvl1pPr>
          </a:lstStyle>
          <a:p>
            <a:pPr lvl="0"/>
            <a:r>
              <a:rPr lang="en-US" dirty="0"/>
              <a:t>Questions?</a:t>
            </a:r>
          </a:p>
        </p:txBody>
      </p:sp>
      <p:sp>
        <p:nvSpPr>
          <p:cNvPr id="12" name="Text Placeholder 11"/>
          <p:cNvSpPr>
            <a:spLocks noGrp="1"/>
          </p:cNvSpPr>
          <p:nvPr>
            <p:ph type="body" sz="quarter" idx="14" hasCustomPrompt="1"/>
          </p:nvPr>
        </p:nvSpPr>
        <p:spPr>
          <a:xfrm>
            <a:off x="0" y="3237577"/>
            <a:ext cx="12192000" cy="968375"/>
          </a:xfrm>
        </p:spPr>
        <p:txBody>
          <a:bodyPr>
            <a:normAutofit/>
          </a:bodyPr>
          <a:lstStyle>
            <a:lvl1pPr marL="0" indent="0" algn="ctr">
              <a:buFontTx/>
              <a:buNone/>
              <a:defRPr sz="4000" b="1"/>
            </a:lvl1pPr>
          </a:lstStyle>
          <a:p>
            <a:pPr lvl="0"/>
            <a:r>
              <a:rPr lang="en-US" b="1" dirty="0"/>
              <a:t>Thank You!</a:t>
            </a:r>
            <a:endParaRPr lang="en-US" dirty="0"/>
          </a:p>
        </p:txBody>
      </p:sp>
    </p:spTree>
    <p:extLst>
      <p:ext uri="{BB962C8B-B14F-4D97-AF65-F5344CB8AC3E}">
        <p14:creationId xmlns:p14="http://schemas.microsoft.com/office/powerpoint/2010/main" val="37732380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4700042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823951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3332104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949033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 Title Slide">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10927" y="-11207"/>
            <a:ext cx="12215245" cy="6880414"/>
          </a:xfrm>
          <a:prstGeom prst="rect">
            <a:avLst/>
          </a:prstGeom>
        </p:spPr>
      </p:pic>
      <p:sp>
        <p:nvSpPr>
          <p:cNvPr id="2" name="Title 1"/>
          <p:cNvSpPr>
            <a:spLocks noGrp="1"/>
          </p:cNvSpPr>
          <p:nvPr>
            <p:ph type="title"/>
          </p:nvPr>
        </p:nvSpPr>
        <p:spPr>
          <a:xfrm>
            <a:off x="3356782" y="1416177"/>
            <a:ext cx="8835217" cy="1362075"/>
          </a:xfrm>
        </p:spPr>
        <p:txBody>
          <a:bodyPr anchor="t">
            <a:noAutofit/>
          </a:bodyPr>
          <a:lstStyle>
            <a:lvl1pPr algn="ctr">
              <a:defRPr sz="4400" b="1" cap="all">
                <a:solidFill>
                  <a:srgbClr val="000000"/>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7" y="0"/>
            <a:ext cx="3593055" cy="6858000"/>
          </a:xfrm>
          <a:prstGeom prst="rect">
            <a:avLst/>
          </a:prstGeom>
        </p:spPr>
      </p:pic>
      <p:sp>
        <p:nvSpPr>
          <p:cNvPr id="16" name="Text Placeholder 15"/>
          <p:cNvSpPr>
            <a:spLocks noGrp="1"/>
          </p:cNvSpPr>
          <p:nvPr>
            <p:ph type="body" sz="quarter" idx="11" hasCustomPrompt="1"/>
          </p:nvPr>
        </p:nvSpPr>
        <p:spPr>
          <a:xfrm>
            <a:off x="3357034" y="6142038"/>
            <a:ext cx="8834967" cy="715962"/>
          </a:xfrm>
        </p:spPr>
        <p:txBody>
          <a:bodyPr/>
          <a:lstStyle>
            <a:lvl1pPr marL="0" indent="0" algn="ctr" eaLnBrk="1" fontAlgn="base" hangingPunct="1">
              <a:lnSpc>
                <a:spcPct val="90000"/>
              </a:lnSpc>
              <a:spcBef>
                <a:spcPct val="20000"/>
              </a:spcBef>
              <a:spcAft>
                <a:spcPct val="0"/>
              </a:spcAft>
              <a:buFontTx/>
              <a:buNone/>
              <a:defRPr sz="2400"/>
            </a:lvl1pPr>
          </a:lstStyle>
          <a:p>
            <a:pPr algn="ctr" eaLnBrk="1" fontAlgn="base" hangingPunct="1">
              <a:lnSpc>
                <a:spcPct val="90000"/>
              </a:lnSpc>
              <a:spcBef>
                <a:spcPct val="20000"/>
              </a:spcBef>
              <a:spcAft>
                <a:spcPct val="0"/>
              </a:spcAft>
            </a:pPr>
            <a:r>
              <a:rPr lang="en-US" altLang="en-US" sz="2400" dirty="0">
                <a:solidFill>
                  <a:srgbClr val="000000"/>
                </a:solidFill>
                <a:latin typeface="Calibri" pitchFamily="34" charset="0"/>
              </a:rPr>
              <a:t>Provided by the LAUSD Food Services Division</a:t>
            </a:r>
          </a:p>
        </p:txBody>
      </p:sp>
      <p:sp>
        <p:nvSpPr>
          <p:cNvPr id="22" name="Text Placeholder 21"/>
          <p:cNvSpPr>
            <a:spLocks noGrp="1"/>
          </p:cNvSpPr>
          <p:nvPr>
            <p:ph type="body" sz="quarter" idx="12" hasCustomPrompt="1"/>
          </p:nvPr>
        </p:nvSpPr>
        <p:spPr>
          <a:xfrm>
            <a:off x="10083800" y="6626226"/>
            <a:ext cx="2108200" cy="231775"/>
          </a:xfrm>
        </p:spPr>
        <p:txBody>
          <a:bodyPr>
            <a:noAutofit/>
          </a:bodyPr>
          <a:lstStyle>
            <a:lvl1pPr marL="0" indent="0" algn="ctr">
              <a:buFontTx/>
              <a:buNone/>
              <a:defRPr sz="1200" baseline="0">
                <a:latin typeface="Calibri" panose="020F0502020204030204" pitchFamily="34" charset="0"/>
              </a:defRPr>
            </a:lvl1pPr>
          </a:lstStyle>
          <a:p>
            <a:pPr lvl="0"/>
            <a:r>
              <a:rPr lang="en-US" sz="1200" baseline="0" dirty="0"/>
              <a:t>00.00.0000</a:t>
            </a:r>
            <a:endParaRPr lang="en-US" dirty="0"/>
          </a:p>
        </p:txBody>
      </p:sp>
    </p:spTree>
    <p:extLst>
      <p:ext uri="{BB962C8B-B14F-4D97-AF65-F5344CB8AC3E}">
        <p14:creationId xmlns:p14="http://schemas.microsoft.com/office/powerpoint/2010/main" val="12288353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 Comparis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rgbClr val="000000"/>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
        <p:nvSpPr>
          <p:cNvPr id="9" name="Content Placeholder 3"/>
          <p:cNvSpPr>
            <a:spLocks noGrp="1"/>
          </p:cNvSpPr>
          <p:nvPr>
            <p:ph sz="half" idx="2" hasCustomPrompt="1"/>
          </p:nvPr>
        </p:nvSpPr>
        <p:spPr>
          <a:xfrm>
            <a:off x="609600" y="1862862"/>
            <a:ext cx="5257800" cy="4353977"/>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5" name="Content Placeholder 3"/>
          <p:cNvSpPr>
            <a:spLocks noGrp="1"/>
          </p:cNvSpPr>
          <p:nvPr>
            <p:ph sz="half" idx="13" hasCustomPrompt="1"/>
          </p:nvPr>
        </p:nvSpPr>
        <p:spPr>
          <a:xfrm>
            <a:off x="6324600" y="1862862"/>
            <a:ext cx="5257800" cy="4353976"/>
          </a:xfrm>
        </p:spPr>
        <p:txBody>
          <a:bodyPr/>
          <a:lstStyle>
            <a:lvl1pPr marL="0" indent="0">
              <a:buFontTx/>
              <a:buNone/>
              <a:defRPr sz="2800" b="0">
                <a:solidFill>
                  <a:srgbClr val="000000"/>
                </a:solidFill>
              </a:defRPr>
            </a:lvl1pPr>
            <a:lvl2pPr marL="173736" indent="-173736">
              <a:buFont typeface="Wingdings" panose="05000000000000000000" pitchFamily="2" charset="2"/>
              <a:buChar char="Ø"/>
              <a:defRPr sz="2000"/>
            </a:lvl2pPr>
            <a:lvl3pPr marL="465138" indent="-163513">
              <a:buClrTx/>
              <a:buFont typeface="Wingdings" panose="05000000000000000000" pitchFamily="2" charset="2"/>
              <a:buChar char="Ø"/>
              <a:defRPr sz="2600">
                <a:solidFill>
                  <a:srgbClr val="000000"/>
                </a:solidFill>
              </a:defRPr>
            </a:lvl3pPr>
            <a:lvl4pPr marL="684213" indent="-163513">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a:p>
            <a:pPr lvl="2"/>
            <a:r>
              <a:rPr lang="en-US" dirty="0"/>
              <a:t>Second level</a:t>
            </a:r>
          </a:p>
          <a:p>
            <a:pPr lvl="3"/>
            <a:r>
              <a:rPr lang="en-US" dirty="0"/>
              <a:t>Third level</a:t>
            </a:r>
          </a:p>
        </p:txBody>
      </p:sp>
      <p:sp>
        <p:nvSpPr>
          <p:cNvPr id="11" name="Content Placeholder 3"/>
          <p:cNvSpPr>
            <a:spLocks noGrp="1"/>
          </p:cNvSpPr>
          <p:nvPr>
            <p:ph sz="half" idx="14" hasCustomPrompt="1"/>
          </p:nvPr>
        </p:nvSpPr>
        <p:spPr>
          <a:xfrm>
            <a:off x="609600" y="494854"/>
            <a:ext cx="10972800" cy="763792"/>
          </a:xfrm>
        </p:spPr>
        <p:txBody>
          <a:bodyPr/>
          <a:lstStyle>
            <a:lvl1pPr marL="0" indent="0">
              <a:buFontTx/>
              <a:buNone/>
              <a:defRPr sz="40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6" name="Content Placeholder 3"/>
          <p:cNvSpPr>
            <a:spLocks noGrp="1"/>
          </p:cNvSpPr>
          <p:nvPr>
            <p:ph sz="half" idx="15" hasCustomPrompt="1"/>
          </p:nvPr>
        </p:nvSpPr>
        <p:spPr>
          <a:xfrm>
            <a:off x="623944" y="1301678"/>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
        <p:nvSpPr>
          <p:cNvPr id="17" name="Content Placeholder 3"/>
          <p:cNvSpPr>
            <a:spLocks noGrp="1"/>
          </p:cNvSpPr>
          <p:nvPr>
            <p:ph sz="half" idx="16" hasCustomPrompt="1"/>
          </p:nvPr>
        </p:nvSpPr>
        <p:spPr>
          <a:xfrm>
            <a:off x="6320896" y="1303466"/>
            <a:ext cx="5257800" cy="527124"/>
          </a:xfrm>
        </p:spPr>
        <p:txBody>
          <a:bodyPr>
            <a:noAutofit/>
          </a:bodyPr>
          <a:lstStyle>
            <a:lvl1pPr marL="0" indent="0">
              <a:buFontTx/>
              <a:buNone/>
              <a:defRPr sz="2800" b="1" i="0" baseline="0">
                <a:solidFill>
                  <a:srgbClr val="000000"/>
                </a:solidFill>
                <a:latin typeface="Calibri" panose="020F0502020204030204" pitchFamily="34" charset="0"/>
              </a:defRPr>
            </a:lvl1pPr>
            <a:lvl2pPr marL="173736" indent="-173736">
              <a:buFont typeface="Wingdings" panose="05000000000000000000" pitchFamily="2" charset="2"/>
              <a:buChar char="Ø"/>
              <a:defRPr sz="2000"/>
            </a:lvl2pPr>
            <a:lvl3pPr marL="402336" indent="-164592">
              <a:buClrTx/>
              <a:buFont typeface="Wingdings" panose="05000000000000000000" pitchFamily="2" charset="2"/>
              <a:buChar char="Ø"/>
              <a:defRPr sz="2600">
                <a:solidFill>
                  <a:srgbClr val="000000"/>
                </a:solidFill>
              </a:defRPr>
            </a:lvl3pPr>
            <a:lvl4pPr marL="630936" indent="-164592">
              <a:buClrTx/>
              <a:buFont typeface="Arial" panose="020B0604020202020204" pitchFamily="34" charset="0"/>
              <a:buChar char="•"/>
              <a:defRPr sz="2400">
                <a:solidFill>
                  <a:srgbClr val="000000"/>
                </a:solidFill>
              </a:defRPr>
            </a:lvl4pPr>
            <a:lvl5pPr>
              <a:defRPr sz="1600"/>
            </a:lvl5pPr>
            <a:lvl6pPr>
              <a:defRPr sz="1600"/>
            </a:lvl6pPr>
            <a:lvl7pPr>
              <a:defRPr sz="1600"/>
            </a:lvl7pPr>
            <a:lvl8pPr>
              <a:defRPr sz="1600"/>
            </a:lvl8pPr>
            <a:lvl9pPr>
              <a:defRPr sz="1600"/>
            </a:lvl9pPr>
          </a:lstStyle>
          <a:p>
            <a:pPr lvl="0"/>
            <a:r>
              <a:rPr lang="en-US" dirty="0"/>
              <a:t>Xx</a:t>
            </a:r>
          </a:p>
        </p:txBody>
      </p:sp>
    </p:spTree>
    <p:extLst>
      <p:ext uri="{BB962C8B-B14F-4D97-AF65-F5344CB8AC3E}">
        <p14:creationId xmlns:p14="http://schemas.microsoft.com/office/powerpoint/2010/main" val="11446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C0182-E1E7-05B5-086A-9DE6F25E8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8A7AF6-50D7-CEF4-3C7C-B887D58A30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49F298-7931-A9D0-1305-3EF5EDE94C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0E7D48-18BE-1F4C-CAD6-36858DFB7636}"/>
              </a:ext>
            </a:extLst>
          </p:cNvPr>
          <p:cNvSpPr>
            <a:spLocks noGrp="1"/>
          </p:cNvSpPr>
          <p:nvPr>
            <p:ph type="dt" sz="half" idx="10"/>
          </p:nvPr>
        </p:nvSpPr>
        <p:spPr/>
        <p:txBody>
          <a:bodyPr/>
          <a:lstStyle/>
          <a:p>
            <a:fld id="{8A3CA2D7-7334-463C-AAFB-5C295619FE35}" type="datetimeFigureOut">
              <a:rPr lang="en-US" smtClean="0"/>
              <a:t>8/9/2024</a:t>
            </a:fld>
            <a:endParaRPr lang="en-US"/>
          </a:p>
        </p:txBody>
      </p:sp>
      <p:sp>
        <p:nvSpPr>
          <p:cNvPr id="6" name="Footer Placeholder 5">
            <a:extLst>
              <a:ext uri="{FF2B5EF4-FFF2-40B4-BE49-F238E27FC236}">
                <a16:creationId xmlns:a16="http://schemas.microsoft.com/office/drawing/2014/main" id="{044572A8-B4F3-19B3-45FA-DE5283DAA7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F32CB4-F72F-293F-1823-6CFB5B32E93B}"/>
              </a:ext>
            </a:extLst>
          </p:cNvPr>
          <p:cNvSpPr>
            <a:spLocks noGrp="1"/>
          </p:cNvSpPr>
          <p:nvPr>
            <p:ph type="sldNum" sz="quarter" idx="12"/>
          </p:nvPr>
        </p:nvSpPr>
        <p:spPr/>
        <p:txBody>
          <a:bodyPr/>
          <a:lstStyle/>
          <a:p>
            <a:fld id="{25C7FFDB-0EA9-4DC9-9E8F-6DA3A73A93BF}" type="slidenum">
              <a:rPr lang="en-US" smtClean="0"/>
              <a:t>‹#›</a:t>
            </a:fld>
            <a:endParaRPr lang="en-US"/>
          </a:p>
        </p:txBody>
      </p:sp>
    </p:spTree>
    <p:extLst>
      <p:ext uri="{BB962C8B-B14F-4D97-AF65-F5344CB8AC3E}">
        <p14:creationId xmlns:p14="http://schemas.microsoft.com/office/powerpoint/2010/main" val="42874748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 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9747318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1. La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
        <p:nvSpPr>
          <p:cNvPr id="11" name="Text Box 7"/>
          <p:cNvSpPr txBox="1">
            <a:spLocks noChangeArrowheads="1"/>
          </p:cNvSpPr>
          <p:nvPr/>
        </p:nvSpPr>
        <p:spPr bwMode="auto">
          <a:xfrm>
            <a:off x="127701" y="5741139"/>
            <a:ext cx="8737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914400" eaLnBrk="0" fontAlgn="base" hangingPunct="0">
              <a:spcBef>
                <a:spcPct val="0"/>
              </a:spcBef>
              <a:spcAft>
                <a:spcPct val="0"/>
              </a:spcAft>
              <a:buFontTx/>
              <a:buNone/>
            </a:pPr>
            <a:r>
              <a:rPr lang="en-US" altLang="en-US" sz="1800" baseline="0" dirty="0">
                <a:solidFill>
                  <a:srgbClr val="000000"/>
                </a:solidFill>
              </a:rPr>
              <a:t>LAUSD Food Services Division  </a:t>
            </a:r>
          </a:p>
          <a:p>
            <a:pPr defTabSz="914400" eaLnBrk="0" fontAlgn="base" hangingPunct="0">
              <a:spcBef>
                <a:spcPct val="0"/>
              </a:spcBef>
              <a:spcAft>
                <a:spcPct val="0"/>
              </a:spcAft>
              <a:buFontTx/>
              <a:buNone/>
            </a:pPr>
            <a:r>
              <a:rPr lang="en-US" altLang="en-US" sz="1800" baseline="0" dirty="0">
                <a:solidFill>
                  <a:srgbClr val="000000"/>
                </a:solidFill>
              </a:rPr>
              <a:t>Nourishing Children to Achieve Excellence                             </a:t>
            </a:r>
          </a:p>
        </p:txBody>
      </p:sp>
      <p:sp>
        <p:nvSpPr>
          <p:cNvPr id="3" name="Text Placeholder 2"/>
          <p:cNvSpPr>
            <a:spLocks noGrp="1"/>
          </p:cNvSpPr>
          <p:nvPr>
            <p:ph type="body" sz="quarter" idx="13" hasCustomPrompt="1"/>
          </p:nvPr>
        </p:nvSpPr>
        <p:spPr>
          <a:xfrm>
            <a:off x="0" y="2119159"/>
            <a:ext cx="12192000" cy="1042987"/>
          </a:xfrm>
        </p:spPr>
        <p:txBody>
          <a:bodyPr>
            <a:normAutofit/>
          </a:bodyPr>
          <a:lstStyle>
            <a:lvl1pPr marL="0" indent="0" algn="ctr">
              <a:buFontTx/>
              <a:buNone/>
              <a:defRPr sz="4400" b="1"/>
            </a:lvl1pPr>
          </a:lstStyle>
          <a:p>
            <a:pPr lvl="0"/>
            <a:r>
              <a:rPr lang="en-US" dirty="0"/>
              <a:t>Questions?</a:t>
            </a:r>
          </a:p>
        </p:txBody>
      </p:sp>
      <p:sp>
        <p:nvSpPr>
          <p:cNvPr id="12" name="Text Placeholder 11"/>
          <p:cNvSpPr>
            <a:spLocks noGrp="1"/>
          </p:cNvSpPr>
          <p:nvPr>
            <p:ph type="body" sz="quarter" idx="14" hasCustomPrompt="1"/>
          </p:nvPr>
        </p:nvSpPr>
        <p:spPr>
          <a:xfrm>
            <a:off x="0" y="3237577"/>
            <a:ext cx="12192000" cy="968375"/>
          </a:xfrm>
        </p:spPr>
        <p:txBody>
          <a:bodyPr>
            <a:normAutofit/>
          </a:bodyPr>
          <a:lstStyle>
            <a:lvl1pPr marL="0" indent="0" algn="ctr">
              <a:buFontTx/>
              <a:buNone/>
              <a:defRPr sz="4000" b="1"/>
            </a:lvl1pPr>
          </a:lstStyle>
          <a:p>
            <a:pPr lvl="0"/>
            <a:r>
              <a:rPr lang="en-US" b="1" dirty="0"/>
              <a:t>Thank You!</a:t>
            </a:r>
            <a:endParaRPr lang="en-US" dirty="0"/>
          </a:p>
        </p:txBody>
      </p:sp>
    </p:spTree>
    <p:extLst>
      <p:ext uri="{BB962C8B-B14F-4D97-AF65-F5344CB8AC3E}">
        <p14:creationId xmlns:p14="http://schemas.microsoft.com/office/powerpoint/2010/main" val="2210118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19591197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pic>
        <p:nvPicPr>
          <p:cNvPr id="5" name="Picture 4"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22649961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3"/>
            <a:ext cx="12192000" cy="1064029"/>
          </a:xfrm>
          <a:prstGeom prst="rect">
            <a:avLst/>
          </a:prstGeom>
        </p:spPr>
      </p:pic>
    </p:spTree>
    <p:extLst>
      <p:ext uri="{BB962C8B-B14F-4D97-AF65-F5344CB8AC3E}">
        <p14:creationId xmlns:p14="http://schemas.microsoft.com/office/powerpoint/2010/main" val="3591012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4" Type="http://schemas.openxmlformats.org/officeDocument/2006/relationships/slideLayout" Target="../slideLayouts/slideLayout90.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CFB1A0-BE5D-D700-EC87-B6255BD0A1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8AFE6E-F68A-C74D-6A3C-C93AB23656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A9794-D838-B598-549E-6B9817C5AA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3CA2D7-7334-463C-AAFB-5C295619FE35}" type="datetimeFigureOut">
              <a:rPr lang="en-US" smtClean="0"/>
              <a:t>8/9/2024</a:t>
            </a:fld>
            <a:endParaRPr lang="en-US"/>
          </a:p>
        </p:txBody>
      </p:sp>
      <p:sp>
        <p:nvSpPr>
          <p:cNvPr id="5" name="Footer Placeholder 4">
            <a:extLst>
              <a:ext uri="{FF2B5EF4-FFF2-40B4-BE49-F238E27FC236}">
                <a16:creationId xmlns:a16="http://schemas.microsoft.com/office/drawing/2014/main" id="{EBE4D38B-860C-EA75-09D4-792A99E58E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6D1C6B-8FC3-78FF-A08A-789B8D7E63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C7FFDB-0EA9-4DC9-9E8F-6DA3A73A93BF}" type="slidenum">
              <a:rPr lang="en-US" smtClean="0"/>
              <a:t>‹#›</a:t>
            </a:fld>
            <a:endParaRPr lang="en-US"/>
          </a:p>
        </p:txBody>
      </p:sp>
    </p:spTree>
    <p:extLst>
      <p:ext uri="{BB962C8B-B14F-4D97-AF65-F5344CB8AC3E}">
        <p14:creationId xmlns:p14="http://schemas.microsoft.com/office/powerpoint/2010/main" val="1333762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0699172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Lst>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451552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38163772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20664607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457200" rtl="0" eaLnBrk="1" latinLnBrk="0" hangingPunct="1">
        <a:spcBef>
          <a:spcPct val="0"/>
        </a:spcBef>
        <a:buNone/>
        <a:defRPr sz="6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59520F3B-38DC-4533-9553-349E3F025388}" type="datetimeFigureOut">
              <a:rPr lang="en-US" smtClean="0"/>
              <a:t>8/9/2024</a:t>
            </a:fld>
            <a:endParaRPr lang="en-US"/>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A17CEBA6-FB0E-4749-9C04-5456275D880B}"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67314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98930519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Lst>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3586535030"/>
      </p:ext>
    </p:extLst>
  </p:cSld>
  <p:clrMap bg1="lt1" tx1="dk1" bg2="lt2" tx2="dk2" accent1="accent1" accent2="accent2" accent3="accent3" accent4="accent4" accent5="accent5" accent6="accent6" hlink="hlink" folHlink="folHlink"/>
  <p:sldLayoutIdLst>
    <p:sldLayoutId id="2147483729" r:id="rId1"/>
    <p:sldLayoutId id="2147483731" r:id="rId2"/>
    <p:sldLayoutId id="2147483732" r:id="rId3"/>
    <p:sldLayoutId id="2147483733" r:id="rId4"/>
    <p:sldLayoutId id="2147483735" r:id="rId5"/>
    <p:sldLayoutId id="2147483736" r:id="rId6"/>
  </p:sldLayoutIdLst>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A1FFCE"/>
            </a:gs>
            <a:gs pos="49000">
              <a:schemeClr val="bg1"/>
            </a:gs>
            <a:gs pos="78000">
              <a:srgbClr val="FAFFD1"/>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301974314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457200" rtl="0" eaLnBrk="1" latinLnBrk="0" hangingPunct="1">
        <a:spcBef>
          <a:spcPct val="0"/>
        </a:spcBef>
        <a:buNone/>
        <a:defRPr sz="6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000000"/>
                </a:solidFill>
              </a:defRPr>
            </a:lvl1pPr>
          </a:lstStyle>
          <a:p>
            <a:fld id="{532762D3-DF72-D540-898C-C4A40E3E62D9}" type="datetimeFigureOut">
              <a:rPr lang="en-US" smtClean="0"/>
              <a:t>8/9/2024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390332557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Lst>
  <p:txStyles>
    <p:titleStyle>
      <a:lvl1pPr algn="ctr" defTabSz="457200" rtl="0" eaLnBrk="1" latinLnBrk="0" hangingPunct="1">
        <a:spcBef>
          <a:spcPct val="0"/>
        </a:spcBef>
        <a:buNone/>
        <a:defRPr sz="4400" kern="1200">
          <a:solidFill>
            <a:srgbClr val="00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microsoft.com/office/2007/relationships/hdphoto" Target="../media/hdphoto12.wdp"/></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9.png"/><Relationship Id="rId3" Type="http://schemas.openxmlformats.org/officeDocument/2006/relationships/notesSlide" Target="../notesSlides/notesSlide12.xml"/><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slideLayout" Target="../slideLayouts/slideLayout14.xml"/><Relationship Id="rId1" Type="http://schemas.openxmlformats.org/officeDocument/2006/relationships/tags" Target="../tags/tag1.xml"/><Relationship Id="rId6" Type="http://schemas.microsoft.com/office/2007/relationships/hdphoto" Target="../media/hdphoto13.wdp"/><Relationship Id="rId11" Type="http://schemas.openxmlformats.org/officeDocument/2006/relationships/image" Target="../media/image57.png"/><Relationship Id="rId5" Type="http://schemas.openxmlformats.org/officeDocument/2006/relationships/image" Target="../media/image54.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3.png"/><Relationship Id="rId9" Type="http://schemas.microsoft.com/office/2007/relationships/hdphoto" Target="../media/hdphoto1.wdp"/><Relationship Id="rId14"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notesSlide" Target="../notesSlides/notesSlide13.xml"/><Relationship Id="rId7" Type="http://schemas.openxmlformats.org/officeDocument/2006/relationships/image" Target="../media/image65.png"/><Relationship Id="rId2" Type="http://schemas.openxmlformats.org/officeDocument/2006/relationships/slideLayout" Target="../slideLayouts/slideLayout19.xml"/><Relationship Id="rId1" Type="http://schemas.openxmlformats.org/officeDocument/2006/relationships/tags" Target="../tags/tag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6.png"/></Relationships>
</file>

<file path=ppt/slides/_rels/slide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1.png"/><Relationship Id="rId1" Type="http://schemas.openxmlformats.org/officeDocument/2006/relationships/slideLayout" Target="../slideLayouts/slideLayout19.xml"/><Relationship Id="rId4" Type="http://schemas.microsoft.com/office/2007/relationships/hdphoto" Target="../media/hdphoto15.wdp"/></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74.png"/><Relationship Id="rId18" Type="http://schemas.openxmlformats.org/officeDocument/2006/relationships/image" Target="../media/image76.png"/><Relationship Id="rId3" Type="http://schemas.openxmlformats.org/officeDocument/2006/relationships/image" Target="../media/image69.jpeg"/><Relationship Id="rId7" Type="http://schemas.openxmlformats.org/officeDocument/2006/relationships/image" Target="../media/image71.png"/><Relationship Id="rId12" Type="http://schemas.microsoft.com/office/2007/relationships/hdphoto" Target="../media/hdphoto10.wdp"/><Relationship Id="rId17" Type="http://schemas.microsoft.com/office/2007/relationships/hdphoto" Target="../media/hdphoto4.wdp"/><Relationship Id="rId2" Type="http://schemas.openxmlformats.org/officeDocument/2006/relationships/slideLayout" Target="../slideLayouts/slideLayout19.xml"/><Relationship Id="rId16" Type="http://schemas.openxmlformats.org/officeDocument/2006/relationships/image" Target="../media/image24.png"/><Relationship Id="rId1" Type="http://schemas.openxmlformats.org/officeDocument/2006/relationships/tags" Target="../tags/tag3.xml"/><Relationship Id="rId6" Type="http://schemas.openxmlformats.org/officeDocument/2006/relationships/image" Target="../media/image70.png"/><Relationship Id="rId11" Type="http://schemas.openxmlformats.org/officeDocument/2006/relationships/image" Target="../media/image45.png"/><Relationship Id="rId5" Type="http://schemas.openxmlformats.org/officeDocument/2006/relationships/image" Target="../media/image14.png"/><Relationship Id="rId15" Type="http://schemas.openxmlformats.org/officeDocument/2006/relationships/image" Target="../media/image75.png"/><Relationship Id="rId10" Type="http://schemas.openxmlformats.org/officeDocument/2006/relationships/image" Target="../media/image73.png"/><Relationship Id="rId19" Type="http://schemas.openxmlformats.org/officeDocument/2006/relationships/image" Target="../media/image77.svg"/><Relationship Id="rId4" Type="http://schemas.openxmlformats.org/officeDocument/2006/relationships/image" Target="../media/image20.png"/><Relationship Id="rId9" Type="http://schemas.openxmlformats.org/officeDocument/2006/relationships/image" Target="../media/image72.png"/><Relationship Id="rId14" Type="http://schemas.microsoft.com/office/2007/relationships/hdphoto" Target="../media/hdphoto13.wdp"/></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6.wdp"/><Relationship Id="rId18" Type="http://schemas.openxmlformats.org/officeDocument/2006/relationships/image" Target="../media/image75.png"/><Relationship Id="rId26" Type="http://schemas.microsoft.com/office/2007/relationships/hdphoto" Target="../media/hdphoto4.wdp"/><Relationship Id="rId3" Type="http://schemas.openxmlformats.org/officeDocument/2006/relationships/notesSlide" Target="../notesSlides/notesSlide14.xml"/><Relationship Id="rId21" Type="http://schemas.openxmlformats.org/officeDocument/2006/relationships/image" Target="../media/image16.png"/><Relationship Id="rId7" Type="http://schemas.openxmlformats.org/officeDocument/2006/relationships/image" Target="../media/image48.png"/><Relationship Id="rId12" Type="http://schemas.openxmlformats.org/officeDocument/2006/relationships/image" Target="../media/image79.png"/><Relationship Id="rId17" Type="http://schemas.openxmlformats.org/officeDocument/2006/relationships/image" Target="../media/image80.png"/><Relationship Id="rId25" Type="http://schemas.openxmlformats.org/officeDocument/2006/relationships/image" Target="../media/image24.png"/><Relationship Id="rId2" Type="http://schemas.openxmlformats.org/officeDocument/2006/relationships/slideLayout" Target="../slideLayouts/slideLayout14.xml"/><Relationship Id="rId16" Type="http://schemas.microsoft.com/office/2007/relationships/hdphoto" Target="../media/hdphoto11.wdp"/><Relationship Id="rId20" Type="http://schemas.microsoft.com/office/2007/relationships/hdphoto" Target="../media/hdphoto13.wdp"/><Relationship Id="rId1" Type="http://schemas.openxmlformats.org/officeDocument/2006/relationships/tags" Target="../tags/tag4.xml"/><Relationship Id="rId6" Type="http://schemas.microsoft.com/office/2007/relationships/hdphoto" Target="../media/hdphoto8.wdp"/><Relationship Id="rId11" Type="http://schemas.microsoft.com/office/2007/relationships/hdphoto" Target="../media/hdphoto10.wdp"/><Relationship Id="rId24" Type="http://schemas.openxmlformats.org/officeDocument/2006/relationships/image" Target="../media/image82.png"/><Relationship Id="rId5" Type="http://schemas.openxmlformats.org/officeDocument/2006/relationships/image" Target="../media/image43.png"/><Relationship Id="rId15" Type="http://schemas.openxmlformats.org/officeDocument/2006/relationships/image" Target="../media/image46.png"/><Relationship Id="rId23" Type="http://schemas.openxmlformats.org/officeDocument/2006/relationships/image" Target="../media/image81.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78.jpeg"/><Relationship Id="rId9" Type="http://schemas.microsoft.com/office/2007/relationships/hdphoto" Target="../media/hdphoto7.wdp"/><Relationship Id="rId14" Type="http://schemas.openxmlformats.org/officeDocument/2006/relationships/image" Target="cid:9CD2686E-86DD-4485-8186-773BBD98254B" TargetMode="External"/><Relationship Id="rId22"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9.xml"/><Relationship Id="rId1" Type="http://schemas.openxmlformats.org/officeDocument/2006/relationships/tags" Target="../tags/tag5.xml"/><Relationship Id="rId5" Type="http://schemas.openxmlformats.org/officeDocument/2006/relationships/image" Target="../media/image37.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6.wdp"/><Relationship Id="rId18" Type="http://schemas.openxmlformats.org/officeDocument/2006/relationships/image" Target="../media/image75.png"/><Relationship Id="rId26" Type="http://schemas.openxmlformats.org/officeDocument/2006/relationships/image" Target="../media/image84.png"/><Relationship Id="rId3" Type="http://schemas.openxmlformats.org/officeDocument/2006/relationships/notesSlide" Target="../notesSlides/notesSlide15.xml"/><Relationship Id="rId21" Type="http://schemas.openxmlformats.org/officeDocument/2006/relationships/image" Target="../media/image16.png"/><Relationship Id="rId7" Type="http://schemas.openxmlformats.org/officeDocument/2006/relationships/image" Target="../media/image48.png"/><Relationship Id="rId12" Type="http://schemas.openxmlformats.org/officeDocument/2006/relationships/image" Target="../media/image79.png"/><Relationship Id="rId17" Type="http://schemas.openxmlformats.org/officeDocument/2006/relationships/image" Target="../media/image80.png"/><Relationship Id="rId25" Type="http://schemas.microsoft.com/office/2007/relationships/hdphoto" Target="../media/hdphoto4.wdp"/><Relationship Id="rId2" Type="http://schemas.openxmlformats.org/officeDocument/2006/relationships/slideLayout" Target="../slideLayouts/slideLayout14.xml"/><Relationship Id="rId16" Type="http://schemas.microsoft.com/office/2007/relationships/hdphoto" Target="../media/hdphoto11.wdp"/><Relationship Id="rId20" Type="http://schemas.microsoft.com/office/2007/relationships/hdphoto" Target="../media/hdphoto13.wdp"/><Relationship Id="rId1" Type="http://schemas.openxmlformats.org/officeDocument/2006/relationships/tags" Target="../tags/tag6.xml"/><Relationship Id="rId6" Type="http://schemas.microsoft.com/office/2007/relationships/hdphoto" Target="../media/hdphoto8.wdp"/><Relationship Id="rId11" Type="http://schemas.microsoft.com/office/2007/relationships/hdphoto" Target="../media/hdphoto10.wdp"/><Relationship Id="rId24" Type="http://schemas.openxmlformats.org/officeDocument/2006/relationships/image" Target="../media/image24.png"/><Relationship Id="rId5" Type="http://schemas.openxmlformats.org/officeDocument/2006/relationships/image" Target="../media/image43.png"/><Relationship Id="rId15" Type="http://schemas.openxmlformats.org/officeDocument/2006/relationships/image" Target="../media/image46.png"/><Relationship Id="rId23" Type="http://schemas.openxmlformats.org/officeDocument/2006/relationships/image" Target="../media/image83.png"/><Relationship Id="rId28" Type="http://schemas.openxmlformats.org/officeDocument/2006/relationships/image" Target="../media/image85.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78.jpeg"/><Relationship Id="rId9" Type="http://schemas.microsoft.com/office/2007/relationships/hdphoto" Target="../media/hdphoto7.wdp"/><Relationship Id="rId14" Type="http://schemas.openxmlformats.org/officeDocument/2006/relationships/image" Target="cid:9CD2686E-86DD-4485-8186-773BBD98254B" TargetMode="External"/><Relationship Id="rId22" Type="http://schemas.microsoft.com/office/2007/relationships/hdphoto" Target="../media/hdphoto1.wdp"/><Relationship Id="rId27" Type="http://schemas.openxmlformats.org/officeDocument/2006/relationships/image" Target="../media/image8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9.xml"/><Relationship Id="rId1" Type="http://schemas.openxmlformats.org/officeDocument/2006/relationships/tags" Target="../tags/tag7.xml"/><Relationship Id="rId5" Type="http://schemas.openxmlformats.org/officeDocument/2006/relationships/image" Target="../media/image37.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6.wdp"/><Relationship Id="rId18" Type="http://schemas.openxmlformats.org/officeDocument/2006/relationships/image" Target="../media/image75.png"/><Relationship Id="rId26" Type="http://schemas.openxmlformats.org/officeDocument/2006/relationships/image" Target="../media/image81.png"/><Relationship Id="rId3" Type="http://schemas.openxmlformats.org/officeDocument/2006/relationships/notesSlide" Target="../notesSlides/notesSlide16.xml"/><Relationship Id="rId21" Type="http://schemas.openxmlformats.org/officeDocument/2006/relationships/image" Target="../media/image16.png"/><Relationship Id="rId7" Type="http://schemas.openxmlformats.org/officeDocument/2006/relationships/image" Target="../media/image48.png"/><Relationship Id="rId12" Type="http://schemas.openxmlformats.org/officeDocument/2006/relationships/image" Target="../media/image79.png"/><Relationship Id="rId17" Type="http://schemas.openxmlformats.org/officeDocument/2006/relationships/image" Target="../media/image80.png"/><Relationship Id="rId25" Type="http://schemas.microsoft.com/office/2007/relationships/hdphoto" Target="../media/hdphoto4.wdp"/><Relationship Id="rId2" Type="http://schemas.openxmlformats.org/officeDocument/2006/relationships/slideLayout" Target="../slideLayouts/slideLayout14.xml"/><Relationship Id="rId16" Type="http://schemas.microsoft.com/office/2007/relationships/hdphoto" Target="../media/hdphoto11.wdp"/><Relationship Id="rId20" Type="http://schemas.microsoft.com/office/2007/relationships/hdphoto" Target="../media/hdphoto13.wdp"/><Relationship Id="rId1" Type="http://schemas.openxmlformats.org/officeDocument/2006/relationships/tags" Target="../tags/tag8.xml"/><Relationship Id="rId6" Type="http://schemas.microsoft.com/office/2007/relationships/hdphoto" Target="../media/hdphoto8.wdp"/><Relationship Id="rId11" Type="http://schemas.microsoft.com/office/2007/relationships/hdphoto" Target="../media/hdphoto10.wdp"/><Relationship Id="rId24" Type="http://schemas.openxmlformats.org/officeDocument/2006/relationships/image" Target="../media/image24.png"/><Relationship Id="rId5" Type="http://schemas.openxmlformats.org/officeDocument/2006/relationships/image" Target="../media/image43.png"/><Relationship Id="rId15" Type="http://schemas.openxmlformats.org/officeDocument/2006/relationships/image" Target="../media/image46.png"/><Relationship Id="rId23" Type="http://schemas.openxmlformats.org/officeDocument/2006/relationships/image" Target="../media/image49.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78.jpeg"/><Relationship Id="rId9" Type="http://schemas.microsoft.com/office/2007/relationships/hdphoto" Target="../media/hdphoto7.wdp"/><Relationship Id="rId14" Type="http://schemas.openxmlformats.org/officeDocument/2006/relationships/image" Target="cid:9CD2686E-86DD-4485-8186-773BBD98254B" TargetMode="External"/><Relationship Id="rId22" Type="http://schemas.microsoft.com/office/2007/relationships/hdphoto" Target="../media/hdphoto1.wdp"/><Relationship Id="rId27" Type="http://schemas.openxmlformats.org/officeDocument/2006/relationships/image" Target="../media/image85.pn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5.png"/><Relationship Id="rId2" Type="http://schemas.openxmlformats.org/officeDocument/2006/relationships/slideLayout" Target="../slideLayouts/slideLayout19.xml"/><Relationship Id="rId1" Type="http://schemas.openxmlformats.org/officeDocument/2006/relationships/tags" Target="../tags/tag9.xml"/><Relationship Id="rId6" Type="http://schemas.openxmlformats.org/officeDocument/2006/relationships/image" Target="../media/image86.png"/><Relationship Id="rId5" Type="http://schemas.openxmlformats.org/officeDocument/2006/relationships/image" Target="../media/image37.png"/><Relationship Id="rId4" Type="http://schemas.openxmlformats.org/officeDocument/2006/relationships/image" Target="../media/image14.png"/><Relationship Id="rId9" Type="http://schemas.microsoft.com/office/2007/relationships/hdphoto" Target="../media/hdphoto13.wdp"/></Relationships>
</file>

<file path=ppt/slides/_rels/slide23.xml.rels><?xml version="1.0" encoding="UTF-8" standalone="yes"?>
<Relationships xmlns="http://schemas.openxmlformats.org/package/2006/relationships"><Relationship Id="rId8" Type="http://schemas.openxmlformats.org/officeDocument/2006/relationships/image" Target="../media/image89.gif"/><Relationship Id="rId3" Type="http://schemas.microsoft.com/office/2007/relationships/media" Target="../media/media1.mp4"/><Relationship Id="rId7" Type="http://schemas.openxmlformats.org/officeDocument/2006/relationships/image" Target="../media/image88.GIF"/><Relationship Id="rId12" Type="http://schemas.openxmlformats.org/officeDocument/2006/relationships/image" Target="../media/image93.gif"/><Relationship Id="rId2" Type="http://schemas.openxmlformats.org/officeDocument/2006/relationships/video" Target="NULL" TargetMode="External"/><Relationship Id="rId1" Type="http://schemas.openxmlformats.org/officeDocument/2006/relationships/tags" Target="../tags/tag10.xml"/><Relationship Id="rId6" Type="http://schemas.openxmlformats.org/officeDocument/2006/relationships/image" Target="../media/image87.GIF"/><Relationship Id="rId11" Type="http://schemas.openxmlformats.org/officeDocument/2006/relationships/image" Target="../media/image92.png"/><Relationship Id="rId5" Type="http://schemas.openxmlformats.org/officeDocument/2006/relationships/notesSlide" Target="../notesSlides/notesSlide17.xml"/><Relationship Id="rId10" Type="http://schemas.openxmlformats.org/officeDocument/2006/relationships/image" Target="../media/image91.GIF"/><Relationship Id="rId4" Type="http://schemas.openxmlformats.org/officeDocument/2006/relationships/slideLayout" Target="../slideLayouts/slideLayout14.xml"/><Relationship Id="rId9" Type="http://schemas.openxmlformats.org/officeDocument/2006/relationships/image" Target="../media/image90.GI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11.xml"/><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5.xml"/><Relationship Id="rId1" Type="http://schemas.openxmlformats.org/officeDocument/2006/relationships/tags" Target="../tags/tag12.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5.xml"/><Relationship Id="rId1" Type="http://schemas.openxmlformats.org/officeDocument/2006/relationships/tags" Target="../tags/tag13.xml"/><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5.xml"/><Relationship Id="rId1" Type="http://schemas.openxmlformats.org/officeDocument/2006/relationships/tags" Target="../tags/tag14.xml"/><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55.xml"/><Relationship Id="rId5" Type="http://schemas.openxmlformats.org/officeDocument/2006/relationships/image" Target="../media/image100.png"/><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5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jpg"/></Relationships>
</file>

<file path=ppt/slides/_rels/slide34.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hyperlink" Target="https://www.summitenterprises.net/south-texas-food-service/food-service/disposable-cutlery/spork-kit-spork-napkin-straw-1000-ct" TargetMode="External"/><Relationship Id="rId3" Type="http://schemas.openxmlformats.org/officeDocument/2006/relationships/image" Target="../media/image101.jpeg"/><Relationship Id="rId7" Type="http://schemas.microsoft.com/office/2007/relationships/hdphoto" Target="../media/hdphoto18.wdp"/><Relationship Id="rId12" Type="http://schemas.microsoft.com/office/2007/relationships/hdphoto" Target="../media/hdphoto20.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5.png"/><Relationship Id="rId5" Type="http://schemas.microsoft.com/office/2007/relationships/hdphoto" Target="../media/hdphoto17.wdp"/><Relationship Id="rId10" Type="http://schemas.openxmlformats.org/officeDocument/2006/relationships/hyperlink" Target="https://www.walmart.com/ip/50-PACK-Heavy-Duty-Disposable-Paper-Food-Tray-3-LB-Red-Check-Tray-USA-MADE-Recyclable-Biodegradable-Compostable-Great-Picnics-Carnivals-Party-Camping/842362024" TargetMode="External"/><Relationship Id="rId4" Type="http://schemas.openxmlformats.org/officeDocument/2006/relationships/image" Target="../media/image102.png"/><Relationship Id="rId9" Type="http://schemas.microsoft.com/office/2007/relationships/hdphoto" Target="../media/hdphoto19.wdp"/><Relationship Id="rId14" Type="http://schemas.openxmlformats.org/officeDocument/2006/relationships/image" Target="../media/image106.png"/></Relationships>
</file>

<file path=ppt/slides/_rels/slide3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4.xml"/><Relationship Id="rId1" Type="http://schemas.openxmlformats.org/officeDocument/2006/relationships/tags" Target="../tags/tag15.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3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70.png"/></Relationships>
</file>

<file path=ppt/slides/_rels/slide42.xml.rels><?xml version="1.0" encoding="UTF-8" standalone="yes"?>
<Relationships xmlns="http://schemas.openxmlformats.org/package/2006/relationships"><Relationship Id="rId8" Type="http://schemas.microsoft.com/office/2007/relationships/hdphoto" Target="../media/hdphoto21.wdp"/><Relationship Id="rId13" Type="http://schemas.openxmlformats.org/officeDocument/2006/relationships/image" Target="cid:9CD2686E-86DD-4485-8186-773BBD98254B" TargetMode="External"/><Relationship Id="rId18" Type="http://schemas.openxmlformats.org/officeDocument/2006/relationships/image" Target="../media/image16.png"/><Relationship Id="rId26" Type="http://schemas.openxmlformats.org/officeDocument/2006/relationships/image" Target="../media/image125.png"/><Relationship Id="rId3" Type="http://schemas.openxmlformats.org/officeDocument/2006/relationships/image" Target="../media/image113.jpeg"/><Relationship Id="rId21" Type="http://schemas.openxmlformats.org/officeDocument/2006/relationships/image" Target="../media/image17.png"/><Relationship Id="rId7" Type="http://schemas.openxmlformats.org/officeDocument/2006/relationships/image" Target="../media/image117.png"/><Relationship Id="rId12" Type="http://schemas.microsoft.com/office/2007/relationships/hdphoto" Target="../media/hdphoto16.wdp"/><Relationship Id="rId17" Type="http://schemas.openxmlformats.org/officeDocument/2006/relationships/image" Target="../media/image122.png"/><Relationship Id="rId25" Type="http://schemas.microsoft.com/office/2007/relationships/hdphoto" Target="../media/hdphoto11.wdp"/><Relationship Id="rId2" Type="http://schemas.openxmlformats.org/officeDocument/2006/relationships/notesSlide" Target="../notesSlides/notesSlide34.xml"/><Relationship Id="rId16" Type="http://schemas.openxmlformats.org/officeDocument/2006/relationships/image" Target="../media/image121.png"/><Relationship Id="rId20" Type="http://schemas.openxmlformats.org/officeDocument/2006/relationships/image" Target="../media/image123.png"/><Relationship Id="rId1" Type="http://schemas.openxmlformats.org/officeDocument/2006/relationships/slideLayout" Target="../slideLayouts/slideLayout29.xml"/><Relationship Id="rId6" Type="http://schemas.openxmlformats.org/officeDocument/2006/relationships/image" Target="../media/image116.jpeg"/><Relationship Id="rId11" Type="http://schemas.openxmlformats.org/officeDocument/2006/relationships/image" Target="../media/image119.png"/><Relationship Id="rId24" Type="http://schemas.openxmlformats.org/officeDocument/2006/relationships/image" Target="../media/image46.png"/><Relationship Id="rId5" Type="http://schemas.openxmlformats.org/officeDocument/2006/relationships/image" Target="../media/image115.jpeg"/><Relationship Id="rId15" Type="http://schemas.openxmlformats.org/officeDocument/2006/relationships/image" Target="../media/image18.png"/><Relationship Id="rId23" Type="http://schemas.openxmlformats.org/officeDocument/2006/relationships/image" Target="../media/image124.png"/><Relationship Id="rId10" Type="http://schemas.microsoft.com/office/2007/relationships/hdphoto" Target="../media/hdphoto22.wdp"/><Relationship Id="rId19" Type="http://schemas.microsoft.com/office/2007/relationships/hdphoto" Target="../media/hdphoto1.wdp"/><Relationship Id="rId4" Type="http://schemas.openxmlformats.org/officeDocument/2006/relationships/image" Target="../media/image114.png"/><Relationship Id="rId9" Type="http://schemas.openxmlformats.org/officeDocument/2006/relationships/image" Target="../media/image118.png"/><Relationship Id="rId14" Type="http://schemas.openxmlformats.org/officeDocument/2006/relationships/image" Target="../media/image120.png"/><Relationship Id="rId22" Type="http://schemas.openxmlformats.org/officeDocument/2006/relationships/image" Target="../media/image1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8" Type="http://schemas.openxmlformats.org/officeDocument/2006/relationships/image" Target="../media/image54.png"/><Relationship Id="rId13" Type="http://schemas.microsoft.com/office/2007/relationships/hdphoto" Target="../media/hdphoto24.wdp"/><Relationship Id="rId3" Type="http://schemas.openxmlformats.org/officeDocument/2006/relationships/image" Target="../media/image126.png"/><Relationship Id="rId7" Type="http://schemas.microsoft.com/office/2007/relationships/hdphoto" Target="../media/hdphoto1.wdp"/><Relationship Id="rId12" Type="http://schemas.openxmlformats.org/officeDocument/2006/relationships/image" Target="../media/image130.png"/><Relationship Id="rId2" Type="http://schemas.openxmlformats.org/officeDocument/2006/relationships/notesSlide" Target="../notesSlides/notesSlide36.xml"/><Relationship Id="rId1" Type="http://schemas.openxmlformats.org/officeDocument/2006/relationships/slideLayout" Target="../slideLayouts/slideLayout90.xml"/><Relationship Id="rId6" Type="http://schemas.openxmlformats.org/officeDocument/2006/relationships/image" Target="../media/image16.png"/><Relationship Id="rId11" Type="http://schemas.microsoft.com/office/2007/relationships/hdphoto" Target="../media/hdphoto23.wdp"/><Relationship Id="rId5" Type="http://schemas.openxmlformats.org/officeDocument/2006/relationships/image" Target="../media/image128.png"/><Relationship Id="rId10" Type="http://schemas.openxmlformats.org/officeDocument/2006/relationships/image" Target="../media/image129.png"/><Relationship Id="rId4" Type="http://schemas.openxmlformats.org/officeDocument/2006/relationships/image" Target="../media/image127.emf"/><Relationship Id="rId9" Type="http://schemas.microsoft.com/office/2007/relationships/hdphoto" Target="../media/hdphoto13.wdp"/><Relationship Id="rId14" Type="http://schemas.openxmlformats.org/officeDocument/2006/relationships/image" Target="../media/image131.png"/></Relationships>
</file>

<file path=ppt/slides/_rels/slide45.xml.rels><?xml version="1.0" encoding="UTF-8" standalone="yes"?>
<Relationships xmlns="http://schemas.openxmlformats.org/package/2006/relationships"><Relationship Id="rId8" Type="http://schemas.openxmlformats.org/officeDocument/2006/relationships/image" Target="../media/image129.png"/><Relationship Id="rId13" Type="http://schemas.microsoft.com/office/2007/relationships/hdphoto" Target="../media/hdphoto13.wdp"/><Relationship Id="rId3" Type="http://schemas.openxmlformats.org/officeDocument/2006/relationships/image" Target="../media/image126.png"/><Relationship Id="rId7" Type="http://schemas.microsoft.com/office/2007/relationships/hdphoto" Target="../media/hdphoto25.wdp"/><Relationship Id="rId12" Type="http://schemas.openxmlformats.org/officeDocument/2006/relationships/image" Target="../media/image54.png"/><Relationship Id="rId2" Type="http://schemas.openxmlformats.org/officeDocument/2006/relationships/notesSlide" Target="../notesSlides/notesSlide37.xml"/><Relationship Id="rId16" Type="http://schemas.openxmlformats.org/officeDocument/2006/relationships/image" Target="../media/image127.emf"/><Relationship Id="rId1" Type="http://schemas.openxmlformats.org/officeDocument/2006/relationships/slideLayout" Target="../slideLayouts/slideLayout90.xml"/><Relationship Id="rId6" Type="http://schemas.openxmlformats.org/officeDocument/2006/relationships/image" Target="../media/image106.png"/><Relationship Id="rId11" Type="http://schemas.microsoft.com/office/2007/relationships/hdphoto" Target="../media/hdphoto1.wdp"/><Relationship Id="rId5" Type="http://schemas.openxmlformats.org/officeDocument/2006/relationships/image" Target="../media/image131.png"/><Relationship Id="rId15" Type="http://schemas.microsoft.com/office/2007/relationships/hdphoto" Target="../media/hdphoto24.wdp"/><Relationship Id="rId10" Type="http://schemas.openxmlformats.org/officeDocument/2006/relationships/image" Target="../media/image16.png"/><Relationship Id="rId4" Type="http://schemas.openxmlformats.org/officeDocument/2006/relationships/image" Target="../media/image128.png"/><Relationship Id="rId9" Type="http://schemas.microsoft.com/office/2007/relationships/hdphoto" Target="../media/hdphoto23.wdp"/><Relationship Id="rId14" Type="http://schemas.openxmlformats.org/officeDocument/2006/relationships/image" Target="../media/image130.png"/></Relationships>
</file>

<file path=ppt/slides/_rels/slide4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9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7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0.xml"/><Relationship Id="rId1" Type="http://schemas.openxmlformats.org/officeDocument/2006/relationships/slideLayout" Target="../slideLayouts/slideLayout25.xml"/><Relationship Id="rId5" Type="http://schemas.openxmlformats.org/officeDocument/2006/relationships/hyperlink" Target="https://pixabay.com/en/plus-add-sum-symbol-silver-152614/" TargetMode="External"/><Relationship Id="rId4" Type="http://schemas.openxmlformats.org/officeDocument/2006/relationships/image" Target="../media/image13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image" Target="../media/image10.png"/><Relationship Id="rId9" Type="http://schemas.microsoft.com/office/2007/relationships/hdphoto" Target="../media/hdphoto1.wdp"/><Relationship Id="rId14" Type="http://schemas.openxmlformats.org/officeDocument/2006/relationships/image" Target="../media/image15.jp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5.xml"/><Relationship Id="rId1" Type="http://schemas.openxmlformats.org/officeDocument/2006/relationships/tags" Target="../tags/tag16.xml"/></Relationships>
</file>

<file path=ppt/slides/_rels/slide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3.xml"/><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5.xml"/><Relationship Id="rId1" Type="http://schemas.openxmlformats.org/officeDocument/2006/relationships/tags" Target="../tags/tag17.xml"/><Relationship Id="rId5" Type="http://schemas.openxmlformats.org/officeDocument/2006/relationships/image" Target="../media/image136.png"/><Relationship Id="rId4" Type="http://schemas.openxmlformats.org/officeDocument/2006/relationships/image" Target="../media/image135.png"/></Relationships>
</file>

<file path=ppt/slides/_rels/slide5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5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5.png"/><Relationship Id="rId18" Type="http://schemas.openxmlformats.org/officeDocument/2006/relationships/image" Target="../media/image28.png"/><Relationship Id="rId3" Type="http://schemas.openxmlformats.org/officeDocument/2006/relationships/image" Target="../media/image21.jpeg"/><Relationship Id="rId7" Type="http://schemas.microsoft.com/office/2007/relationships/hdphoto" Target="../media/hdphoto3.wdp"/><Relationship Id="rId12" Type="http://schemas.microsoft.com/office/2007/relationships/hdphoto" Target="../media/hdphoto1.wdp"/><Relationship Id="rId17"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image" Target="../media/image14.png"/><Relationship Id="rId20" Type="http://schemas.openxmlformats.org/officeDocument/2006/relationships/image" Target="../media/image15.jpg"/><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16.png"/><Relationship Id="rId5" Type="http://schemas.microsoft.com/office/2007/relationships/hdphoto" Target="../media/hdphoto2.wdp"/><Relationship Id="rId15" Type="http://schemas.openxmlformats.org/officeDocument/2006/relationships/image" Target="../media/image26.png"/><Relationship Id="rId10" Type="http://schemas.openxmlformats.org/officeDocument/2006/relationships/image" Target="../media/image17.png"/><Relationship Id="rId19" Type="http://schemas.openxmlformats.org/officeDocument/2006/relationships/image" Target="../media/image29.png"/><Relationship Id="rId4" Type="http://schemas.openxmlformats.org/officeDocument/2006/relationships/image" Target="../media/image22.png"/><Relationship Id="rId9" Type="http://schemas.microsoft.com/office/2007/relationships/hdphoto" Target="../media/hdphoto4.wdp"/><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8" Type="http://schemas.openxmlformats.org/officeDocument/2006/relationships/image" Target="../media/image23.png"/><Relationship Id="rId26" Type="http://schemas.openxmlformats.org/officeDocument/2006/relationships/image" Target="../media/image25.png"/><Relationship Id="rId3" Type="http://schemas.openxmlformats.org/officeDocument/2006/relationships/image" Target="../media/image21.jpeg"/><Relationship Id="rId21" Type="http://schemas.openxmlformats.org/officeDocument/2006/relationships/image" Target="../media/image36.png"/><Relationship Id="rId7" Type="http://schemas.openxmlformats.org/officeDocument/2006/relationships/image" Target="../media/image31.png"/><Relationship Id="rId17" Type="http://schemas.openxmlformats.org/officeDocument/2006/relationships/image" Target="../media/image34.png"/><Relationship Id="rId25" Type="http://schemas.openxmlformats.org/officeDocument/2006/relationships/image" Target="../media/image15.jpg"/><Relationship Id="rId2" Type="http://schemas.openxmlformats.org/officeDocument/2006/relationships/notesSlide" Target="../notesSlides/notesSlide7.xml"/><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customXml" Target="../ink/ink1.xml"/><Relationship Id="rId24" Type="http://schemas.microsoft.com/office/2007/relationships/hdphoto" Target="../media/hdphoto2.wdp"/><Relationship Id="rId5" Type="http://schemas.microsoft.com/office/2007/relationships/hdphoto" Target="../media/hdphoto4.wdp"/><Relationship Id="rId15" Type="http://schemas.openxmlformats.org/officeDocument/2006/relationships/image" Target="../media/image32.png"/><Relationship Id="rId23" Type="http://schemas.openxmlformats.org/officeDocument/2006/relationships/image" Target="../media/image22.png"/><Relationship Id="rId28" Type="http://schemas.openxmlformats.org/officeDocument/2006/relationships/image" Target="../media/image26.png"/><Relationship Id="rId10" Type="http://schemas.microsoft.com/office/2007/relationships/hdphoto" Target="../media/hdphoto1.wdp"/><Relationship Id="rId19" Type="http://schemas.microsoft.com/office/2007/relationships/hdphoto" Target="../media/hdphoto3.wdp"/><Relationship Id="rId4" Type="http://schemas.openxmlformats.org/officeDocument/2006/relationships/image" Target="../media/image30.png"/><Relationship Id="rId9" Type="http://schemas.openxmlformats.org/officeDocument/2006/relationships/image" Target="../media/image16.png"/><Relationship Id="rId14" Type="http://schemas.openxmlformats.org/officeDocument/2006/relationships/image" Target="../media/image640.png"/><Relationship Id="rId22" Type="http://schemas.microsoft.com/office/2007/relationships/hdphoto" Target="../media/hdphoto6.wdp"/><Relationship Id="rId27"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15.jpg"/></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6.png"/><Relationship Id="rId18" Type="http://schemas.microsoft.com/office/2007/relationships/hdphoto" Target="../media/hdphoto10.wdp"/><Relationship Id="rId26" Type="http://schemas.openxmlformats.org/officeDocument/2006/relationships/image" Target="../media/image24.png"/><Relationship Id="rId3" Type="http://schemas.openxmlformats.org/officeDocument/2006/relationships/image" Target="../media/image38.jpeg"/><Relationship Id="rId21" Type="http://schemas.openxmlformats.org/officeDocument/2006/relationships/image" Target="../media/image47.png"/><Relationship Id="rId7" Type="http://schemas.openxmlformats.org/officeDocument/2006/relationships/image" Target="../media/image42.png"/><Relationship Id="rId12" Type="http://schemas.microsoft.com/office/2007/relationships/hdphoto" Target="../media/hdphoto9.wdp"/><Relationship Id="rId17" Type="http://schemas.openxmlformats.org/officeDocument/2006/relationships/image" Target="../media/image45.png"/><Relationship Id="rId25" Type="http://schemas.openxmlformats.org/officeDocument/2006/relationships/image" Target="../media/image49.png"/><Relationship Id="rId2" Type="http://schemas.openxmlformats.org/officeDocument/2006/relationships/notesSlide" Target="../notesSlides/notesSlide9.xml"/><Relationship Id="rId16" Type="http://schemas.openxmlformats.org/officeDocument/2006/relationships/image" Target="../media/image19.png"/><Relationship Id="rId20" Type="http://schemas.microsoft.com/office/2007/relationships/hdphoto" Target="../media/hdphoto11.wdp"/><Relationship Id="rId1" Type="http://schemas.openxmlformats.org/officeDocument/2006/relationships/slideLayout" Target="../slideLayouts/slideLayout14.xml"/><Relationship Id="rId6" Type="http://schemas.openxmlformats.org/officeDocument/2006/relationships/image" Target="../media/image41.png"/><Relationship Id="rId11" Type="http://schemas.openxmlformats.org/officeDocument/2006/relationships/image" Target="../media/image44.png"/><Relationship Id="rId24" Type="http://schemas.openxmlformats.org/officeDocument/2006/relationships/image" Target="../media/image18.png"/><Relationship Id="rId5" Type="http://schemas.openxmlformats.org/officeDocument/2006/relationships/image" Target="../media/image40.png"/><Relationship Id="rId15" Type="http://schemas.openxmlformats.org/officeDocument/2006/relationships/image" Target="../media/image17.png"/><Relationship Id="rId23" Type="http://schemas.openxmlformats.org/officeDocument/2006/relationships/image" Target="../media/image48.png"/><Relationship Id="rId10" Type="http://schemas.microsoft.com/office/2007/relationships/hdphoto" Target="../media/hdphoto8.wdp"/><Relationship Id="rId19" Type="http://schemas.openxmlformats.org/officeDocument/2006/relationships/image" Target="../media/image46.png"/><Relationship Id="rId4" Type="http://schemas.openxmlformats.org/officeDocument/2006/relationships/image" Target="../media/image39.png"/><Relationship Id="rId9" Type="http://schemas.openxmlformats.org/officeDocument/2006/relationships/image" Target="../media/image43.png"/><Relationship Id="rId14" Type="http://schemas.microsoft.com/office/2007/relationships/hdphoto" Target="../media/hdphoto1.wdp"/><Relationship Id="rId22" Type="http://schemas.openxmlformats.org/officeDocument/2006/relationships/image" Target="../media/image15.jpg"/><Relationship Id="rId27"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C44169-95C7-50B5-86BB-5E1EFB1DBEA8}"/>
              </a:ext>
            </a:extLst>
          </p:cNvPr>
          <p:cNvSpPr/>
          <p:nvPr/>
        </p:nvSpPr>
        <p:spPr>
          <a:xfrm>
            <a:off x="0" y="0"/>
            <a:ext cx="5395166" cy="68580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D7BD43E-1C32-D98A-1E27-60D25F4C6B68}"/>
              </a:ext>
            </a:extLst>
          </p:cNvPr>
          <p:cNvSpPr/>
          <p:nvPr/>
        </p:nvSpPr>
        <p:spPr>
          <a:xfrm>
            <a:off x="4655127" y="658390"/>
            <a:ext cx="7536873" cy="12349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9EF15674-322B-FC1D-A7A6-C7475036E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17736">
            <a:off x="546708" y="518510"/>
            <a:ext cx="4248482" cy="30814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20B395BC-EFE3-F035-EB69-727983D4A372}"/>
              </a:ext>
            </a:extLst>
          </p:cNvPr>
          <p:cNvSpPr>
            <a:spLocks noChangeArrowheads="1"/>
          </p:cNvSpPr>
          <p:nvPr/>
        </p:nvSpPr>
        <p:spPr bwMode="auto">
          <a:xfrm>
            <a:off x="6886489" y="6430175"/>
            <a:ext cx="670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omic Sans MS" pitchFamily="66" charset="0"/>
              </a:defRPr>
            </a:lvl1pPr>
            <a:lvl2pPr marL="742950" indent="-285750" defTabSz="457200" eaLnBrk="0" hangingPunct="0">
              <a:defRPr>
                <a:solidFill>
                  <a:schemeClr val="tx1"/>
                </a:solidFill>
                <a:latin typeface="Comic Sans MS" pitchFamily="66" charset="0"/>
              </a:defRPr>
            </a:lvl2pPr>
            <a:lvl3pPr marL="1143000" indent="-228600" defTabSz="457200" eaLnBrk="0" hangingPunct="0">
              <a:defRPr>
                <a:solidFill>
                  <a:schemeClr val="tx1"/>
                </a:solidFill>
                <a:latin typeface="Comic Sans MS" pitchFamily="66" charset="0"/>
              </a:defRPr>
            </a:lvl3pPr>
            <a:lvl4pPr marL="1600200" indent="-228600" defTabSz="457200" eaLnBrk="0" hangingPunct="0">
              <a:defRPr>
                <a:solidFill>
                  <a:schemeClr val="tx1"/>
                </a:solidFill>
                <a:latin typeface="Comic Sans MS" pitchFamily="66" charset="0"/>
              </a:defRPr>
            </a:lvl4pPr>
            <a:lvl5pPr marL="2057400" indent="-228600" defTabSz="457200" eaLnBrk="0" hangingPunct="0">
              <a:defRPr>
                <a:solidFill>
                  <a:schemeClr val="tx1"/>
                </a:solidFill>
                <a:latin typeface="Comic Sans MS" pitchFamily="66" charset="0"/>
              </a:defRPr>
            </a:lvl5pPr>
            <a:lvl6pPr marL="2514600" indent="-228600" defTabSz="457200" eaLnBrk="0" fontAlgn="base" hangingPunct="0">
              <a:spcBef>
                <a:spcPct val="0"/>
              </a:spcBef>
              <a:spcAft>
                <a:spcPct val="0"/>
              </a:spcAft>
              <a:defRPr>
                <a:solidFill>
                  <a:schemeClr val="tx1"/>
                </a:solidFill>
                <a:latin typeface="Comic Sans MS" pitchFamily="66" charset="0"/>
              </a:defRPr>
            </a:lvl6pPr>
            <a:lvl7pPr marL="2971800" indent="-228600" defTabSz="457200" eaLnBrk="0" fontAlgn="base" hangingPunct="0">
              <a:spcBef>
                <a:spcPct val="0"/>
              </a:spcBef>
              <a:spcAft>
                <a:spcPct val="0"/>
              </a:spcAft>
              <a:defRPr>
                <a:solidFill>
                  <a:schemeClr val="tx1"/>
                </a:solidFill>
                <a:latin typeface="Comic Sans MS" pitchFamily="66" charset="0"/>
              </a:defRPr>
            </a:lvl7pPr>
            <a:lvl8pPr marL="3429000" indent="-228600" defTabSz="457200" eaLnBrk="0" fontAlgn="base" hangingPunct="0">
              <a:spcBef>
                <a:spcPct val="0"/>
              </a:spcBef>
              <a:spcAft>
                <a:spcPct val="0"/>
              </a:spcAft>
              <a:defRPr>
                <a:solidFill>
                  <a:schemeClr val="tx1"/>
                </a:solidFill>
                <a:latin typeface="Comic Sans MS" pitchFamily="66" charset="0"/>
              </a:defRPr>
            </a:lvl8pPr>
            <a:lvl9pPr marL="3886200" indent="-228600" defTabSz="457200" eaLnBrk="0" fontAlgn="base" hangingPunct="0">
              <a:spcBef>
                <a:spcPct val="0"/>
              </a:spcBef>
              <a:spcAft>
                <a:spcPct val="0"/>
              </a:spcAft>
              <a:defRPr>
                <a:solidFill>
                  <a:schemeClr val="tx1"/>
                </a:solidFill>
                <a:latin typeface="Comic Sans MS" pitchFamily="66" charset="0"/>
              </a:defRPr>
            </a:lvl9pPr>
          </a:lstStyle>
          <a:p>
            <a:pPr algn="ctr" eaLnBrk="1" fontAlgn="base" hangingPunct="1">
              <a:lnSpc>
                <a:spcPct val="90000"/>
              </a:lnSpc>
              <a:spcBef>
                <a:spcPct val="20000"/>
              </a:spcBef>
              <a:spcAft>
                <a:spcPct val="0"/>
              </a:spcAft>
            </a:pPr>
            <a:r>
              <a:rPr lang="en-US" altLang="en-US" sz="1600" dirty="0">
                <a:latin typeface="Calibri" pitchFamily="34" charset="0"/>
              </a:rPr>
              <a:t>Provided by the LAUSD Food Services Division</a:t>
            </a:r>
          </a:p>
          <a:p>
            <a:pPr algn="ctr" eaLnBrk="1" fontAlgn="base" hangingPunct="1">
              <a:lnSpc>
                <a:spcPct val="90000"/>
              </a:lnSpc>
              <a:spcBef>
                <a:spcPct val="20000"/>
              </a:spcBef>
              <a:spcAft>
                <a:spcPct val="0"/>
              </a:spcAft>
            </a:pPr>
            <a:r>
              <a:rPr lang="en-US" altLang="en-US" sz="1600" dirty="0">
                <a:latin typeface="Calibri" pitchFamily="34" charset="0"/>
              </a:rPr>
              <a:t>												</a:t>
            </a:r>
            <a:endParaRPr lang="en-US" altLang="en-US" sz="1200" dirty="0">
              <a:latin typeface="Calibri" pitchFamily="34" charset="0"/>
            </a:endParaRPr>
          </a:p>
        </p:txBody>
      </p:sp>
      <p:sp>
        <p:nvSpPr>
          <p:cNvPr id="7" name="Date Placeholder 1">
            <a:extLst>
              <a:ext uri="{FF2B5EF4-FFF2-40B4-BE49-F238E27FC236}">
                <a16:creationId xmlns:a16="http://schemas.microsoft.com/office/drawing/2014/main" id="{BF084C48-232A-555E-C6C1-9CDC70760D83}"/>
              </a:ext>
            </a:extLst>
          </p:cNvPr>
          <p:cNvSpPr>
            <a:spLocks noGrp="1"/>
          </p:cNvSpPr>
          <p:nvPr>
            <p:ph type="dt" sz="half" idx="10"/>
          </p:nvPr>
        </p:nvSpPr>
        <p:spPr>
          <a:xfrm>
            <a:off x="11556918" y="6569075"/>
            <a:ext cx="974103" cy="365125"/>
          </a:xfrm>
        </p:spPr>
        <p:txBody>
          <a:bodyPr/>
          <a:lstStyle/>
          <a:p>
            <a:r>
              <a:rPr lang="en-US" dirty="0">
                <a:solidFill>
                  <a:schemeClr val="tx1"/>
                </a:solidFill>
              </a:rPr>
              <a:t>6.13.24</a:t>
            </a:r>
          </a:p>
        </p:txBody>
      </p:sp>
      <p:pic>
        <p:nvPicPr>
          <p:cNvPr id="13" name="Picture 12" descr="A blue and orange letters on a black background&#10;&#10;Description automatically generated">
            <a:extLst>
              <a:ext uri="{FF2B5EF4-FFF2-40B4-BE49-F238E27FC236}">
                <a16:creationId xmlns:a16="http://schemas.microsoft.com/office/drawing/2014/main" id="{BFECAFE7-B1D0-7ED9-AEDB-72045D584D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5298" y="854254"/>
            <a:ext cx="4665385" cy="843171"/>
          </a:xfrm>
          <a:prstGeom prst="rect">
            <a:avLst/>
          </a:prstGeom>
        </p:spPr>
      </p:pic>
      <p:sp>
        <p:nvSpPr>
          <p:cNvPr id="10" name="Title 9">
            <a:extLst>
              <a:ext uri="{FF2B5EF4-FFF2-40B4-BE49-F238E27FC236}">
                <a16:creationId xmlns:a16="http://schemas.microsoft.com/office/drawing/2014/main" id="{7413BB11-72B1-4B02-B662-DDE3E96A22F5}"/>
              </a:ext>
            </a:extLst>
          </p:cNvPr>
          <p:cNvSpPr>
            <a:spLocks noGrp="1"/>
          </p:cNvSpPr>
          <p:nvPr>
            <p:ph type="ctrTitle"/>
          </p:nvPr>
        </p:nvSpPr>
        <p:spPr>
          <a:xfrm>
            <a:off x="4064001" y="2123552"/>
            <a:ext cx="9144000" cy="3287849"/>
          </a:xfrm>
        </p:spPr>
        <p:txBody>
          <a:bodyPr>
            <a:noAutofit/>
          </a:bodyPr>
          <a:lstStyle/>
          <a:p>
            <a:br>
              <a:rPr lang="en-US" sz="8000" b="1" dirty="0">
                <a:ln>
                  <a:solidFill>
                    <a:schemeClr val="bg1">
                      <a:lumMod val="65000"/>
                    </a:schemeClr>
                  </a:solidFill>
                </a:ln>
                <a:solidFill>
                  <a:schemeClr val="bg1"/>
                </a:solidFill>
                <a:effectLst>
                  <a:outerShdw blurRad="38100" dist="38100" dir="2700000" algn="tl">
                    <a:srgbClr val="000000">
                      <a:alpha val="43137"/>
                    </a:srgbClr>
                  </a:outerShdw>
                </a:effectLst>
                <a:latin typeface="Berlin Sans FB Demi" panose="020E0802020502020306" pitchFamily="34" charset="0"/>
              </a:rPr>
            </a:br>
            <a:r>
              <a:rPr lang="en-US" sz="8000" b="1" dirty="0">
                <a:ln>
                  <a:solidFill>
                    <a:schemeClr val="bg1">
                      <a:lumMod val="65000"/>
                    </a:schemeClr>
                  </a:solidFill>
                </a:ln>
                <a:solidFill>
                  <a:srgbClr val="002060"/>
                </a:solidFill>
                <a:effectLst>
                  <a:outerShdw blurRad="38100" dist="38100" dir="2700000" algn="tl">
                    <a:srgbClr val="000000">
                      <a:alpha val="43137"/>
                    </a:srgbClr>
                  </a:outerShdw>
                </a:effectLst>
                <a:latin typeface="Elephant" panose="02020904090505020303" pitchFamily="18" charset="0"/>
              </a:rPr>
              <a:t>Breakfast </a:t>
            </a:r>
            <a:br>
              <a:rPr lang="en-US" sz="8000" b="1" dirty="0">
                <a:ln>
                  <a:solidFill>
                    <a:schemeClr val="bg1">
                      <a:lumMod val="65000"/>
                    </a:schemeClr>
                  </a:solidFill>
                </a:ln>
                <a:solidFill>
                  <a:srgbClr val="002060"/>
                </a:solidFill>
                <a:effectLst>
                  <a:outerShdw blurRad="38100" dist="38100" dir="2700000" algn="tl">
                    <a:srgbClr val="000000">
                      <a:alpha val="43137"/>
                    </a:srgbClr>
                  </a:outerShdw>
                </a:effectLst>
                <a:latin typeface="Elephant" panose="02020904090505020303" pitchFamily="18" charset="0"/>
              </a:rPr>
            </a:br>
            <a:r>
              <a:rPr lang="en-US" sz="8000" b="1" dirty="0">
                <a:ln>
                  <a:solidFill>
                    <a:schemeClr val="bg1">
                      <a:lumMod val="65000"/>
                    </a:schemeClr>
                  </a:solidFill>
                </a:ln>
                <a:solidFill>
                  <a:srgbClr val="002060"/>
                </a:solidFill>
                <a:effectLst>
                  <a:outerShdw blurRad="38100" dist="38100" dir="2700000" algn="tl">
                    <a:srgbClr val="000000">
                      <a:alpha val="43137"/>
                    </a:srgbClr>
                  </a:outerShdw>
                </a:effectLst>
                <a:latin typeface="Elephant" panose="02020904090505020303" pitchFamily="18" charset="0"/>
              </a:rPr>
              <a:t>Service </a:t>
            </a:r>
            <a:br>
              <a:rPr lang="en-US" sz="8000" b="1" dirty="0">
                <a:ln>
                  <a:solidFill>
                    <a:schemeClr val="bg1">
                      <a:lumMod val="65000"/>
                    </a:schemeClr>
                  </a:solidFill>
                </a:ln>
                <a:solidFill>
                  <a:srgbClr val="002060"/>
                </a:solidFill>
                <a:effectLst>
                  <a:outerShdw blurRad="38100" dist="38100" dir="2700000" algn="tl">
                    <a:srgbClr val="000000">
                      <a:alpha val="43137"/>
                    </a:srgbClr>
                  </a:outerShdw>
                </a:effectLst>
                <a:latin typeface="Elephant" panose="02020904090505020303" pitchFamily="18" charset="0"/>
              </a:rPr>
            </a:br>
            <a:r>
              <a:rPr lang="en-US" sz="8000" b="1" dirty="0">
                <a:ln>
                  <a:solidFill>
                    <a:schemeClr val="bg1">
                      <a:lumMod val="65000"/>
                    </a:schemeClr>
                  </a:solidFill>
                </a:ln>
                <a:solidFill>
                  <a:srgbClr val="002060"/>
                </a:solidFill>
                <a:effectLst>
                  <a:outerShdw blurRad="38100" dist="38100" dir="2700000" algn="tl">
                    <a:srgbClr val="000000">
                      <a:alpha val="43137"/>
                    </a:srgbClr>
                  </a:outerShdw>
                </a:effectLst>
                <a:latin typeface="Elephant" panose="02020904090505020303" pitchFamily="18" charset="0"/>
              </a:rPr>
              <a:t>2024-2025</a:t>
            </a:r>
            <a:endParaRPr lang="en-US" sz="8000" dirty="0">
              <a:solidFill>
                <a:srgbClr val="002060"/>
              </a:solidFill>
              <a:latin typeface="Elephant" panose="02020904090505020303" pitchFamily="18" charset="0"/>
            </a:endParaRPr>
          </a:p>
        </p:txBody>
      </p:sp>
      <p:pic>
        <p:nvPicPr>
          <p:cNvPr id="4" name="Picture 3" descr="A white carton of milk&#10;&#10;Description automatically generated">
            <a:extLst>
              <a:ext uri="{FF2B5EF4-FFF2-40B4-BE49-F238E27FC236}">
                <a16:creationId xmlns:a16="http://schemas.microsoft.com/office/drawing/2014/main" id="{77349E64-D132-EDA8-4654-2CF04E0153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20389">
            <a:off x="751921" y="2094690"/>
            <a:ext cx="2237725" cy="2668622"/>
          </a:xfrm>
          <a:prstGeom prst="rect">
            <a:avLst/>
          </a:prstGeom>
        </p:spPr>
      </p:pic>
      <p:pic>
        <p:nvPicPr>
          <p:cNvPr id="3" name="Picture 2" descr="A couple of red apples with green leaves&#10;&#10;Description automatically generated">
            <a:extLst>
              <a:ext uri="{FF2B5EF4-FFF2-40B4-BE49-F238E27FC236}">
                <a16:creationId xmlns:a16="http://schemas.microsoft.com/office/drawing/2014/main" id="{7655747D-2A82-C596-77C1-94BE36544C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058926">
            <a:off x="582580" y="3204708"/>
            <a:ext cx="4276892" cy="3033257"/>
          </a:xfrm>
          <a:prstGeom prst="rect">
            <a:avLst/>
          </a:prstGeom>
        </p:spPr>
      </p:pic>
    </p:spTree>
    <p:extLst>
      <p:ext uri="{BB962C8B-B14F-4D97-AF65-F5344CB8AC3E}">
        <p14:creationId xmlns:p14="http://schemas.microsoft.com/office/powerpoint/2010/main" val="1366683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188D829D-2D78-9669-61EA-D28931A7B15C}"/>
              </a:ext>
            </a:extLst>
          </p:cNvPr>
          <p:cNvSpPr/>
          <p:nvPr/>
        </p:nvSpPr>
        <p:spPr>
          <a:xfrm rot="19744898">
            <a:off x="-2936864" y="-981707"/>
            <a:ext cx="8952078" cy="7393098"/>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A0C304B-B98E-C8F6-A3B7-53540EFBF52D}"/>
              </a:ext>
            </a:extLst>
          </p:cNvPr>
          <p:cNvSpPr txBox="1">
            <a:spLocks/>
          </p:cNvSpPr>
          <p:nvPr/>
        </p:nvSpPr>
        <p:spPr>
          <a:xfrm>
            <a:off x="-950687" y="2143342"/>
            <a:ext cx="6883401"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solidFill>
                  <a:schemeClr val="bg1"/>
                </a:solidFill>
                <a:uLnTx/>
                <a:uFillTx/>
                <a:latin typeface="Times New Roman" panose="02020603050405020304" pitchFamily="18" charset="0"/>
                <a:cs typeface="Times New Roman" panose="02020603050405020304" pitchFamily="18" charset="0"/>
              </a:rPr>
              <a:t>Breakfast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solidFill>
                  <a:schemeClr val="bg1"/>
                </a:solidFill>
                <a:uLnTx/>
                <a:uFillTx/>
                <a:latin typeface="Times New Roman" panose="02020603050405020304" pitchFamily="18" charset="0"/>
                <a:cs typeface="Times New Roman" panose="02020603050405020304" pitchFamily="18" charset="0"/>
              </a:rPr>
              <a:t>Offer Versus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solidFill>
                  <a:schemeClr val="bg1"/>
                </a:solidFill>
                <a:uLnTx/>
                <a:uFillTx/>
                <a:latin typeface="Times New Roman" panose="02020603050405020304" pitchFamily="18" charset="0"/>
                <a:cs typeface="Times New Roman" panose="02020603050405020304" pitchFamily="18" charset="0"/>
              </a:rPr>
              <a:t> Service  </a:t>
            </a:r>
          </a:p>
        </p:txBody>
      </p:sp>
      <p:sp>
        <p:nvSpPr>
          <p:cNvPr id="4" name="Rectangle 3">
            <a:extLst>
              <a:ext uri="{FF2B5EF4-FFF2-40B4-BE49-F238E27FC236}">
                <a16:creationId xmlns:a16="http://schemas.microsoft.com/office/drawing/2014/main" id="{77024468-2CC1-4AA5-A70A-13241C053BB3}"/>
              </a:ext>
            </a:extLst>
          </p:cNvPr>
          <p:cNvSpPr/>
          <p:nvPr/>
        </p:nvSpPr>
        <p:spPr>
          <a:xfrm>
            <a:off x="5011649" y="401473"/>
            <a:ext cx="6889159" cy="605505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8BD2FC6-E13D-5D4E-8B62-43B283E5F955}"/>
              </a:ext>
            </a:extLst>
          </p:cNvPr>
          <p:cNvPicPr>
            <a:picLocks noChangeAspect="1"/>
          </p:cNvPicPr>
          <p:nvPr/>
        </p:nvPicPr>
        <p:blipFill>
          <a:blip r:embed="rId3"/>
          <a:stretch>
            <a:fillRect/>
          </a:stretch>
        </p:blipFill>
        <p:spPr>
          <a:xfrm>
            <a:off x="6096000" y="605209"/>
            <a:ext cx="4326519" cy="5630327"/>
          </a:xfrm>
          <a:prstGeom prst="rect">
            <a:avLst/>
          </a:prstGeom>
        </p:spPr>
      </p:pic>
      <p:pic>
        <p:nvPicPr>
          <p:cNvPr id="21" name="Picture 12">
            <a:extLst>
              <a:ext uri="{FF2B5EF4-FFF2-40B4-BE49-F238E27FC236}">
                <a16:creationId xmlns:a16="http://schemas.microsoft.com/office/drawing/2014/main" id="{A8241B03-E80E-38F2-C2A8-BBC1E42ABD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05834">
            <a:off x="9346505" y="314758"/>
            <a:ext cx="1915452" cy="1008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744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475101-FFF5-68E6-0D1C-D407B6D2502D}"/>
              </a:ext>
            </a:extLst>
          </p:cNvPr>
          <p:cNvSpPr/>
          <p:nvPr/>
        </p:nvSpPr>
        <p:spPr>
          <a:xfrm>
            <a:off x="0" y="104457"/>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147010-18C2-9AC9-8EF1-A1252B0C0ED0}"/>
              </a:ext>
            </a:extLst>
          </p:cNvPr>
          <p:cNvSpPr>
            <a:spLocks/>
          </p:cNvSpPr>
          <p:nvPr/>
        </p:nvSpPr>
        <p:spPr>
          <a:xfrm>
            <a:off x="152152" y="1551513"/>
            <a:ext cx="11831326"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4" name="Content Placeholder 2">
            <a:extLst>
              <a:ext uri="{FF2B5EF4-FFF2-40B4-BE49-F238E27FC236}">
                <a16:creationId xmlns:a16="http://schemas.microsoft.com/office/drawing/2014/main" id="{A48149BC-A40B-4870-A907-6F31BE458DD2}"/>
              </a:ext>
            </a:extLst>
          </p:cNvPr>
          <p:cNvSpPr>
            <a:spLocks noGrp="1"/>
          </p:cNvSpPr>
          <p:nvPr>
            <p:ph idx="4294967295"/>
          </p:nvPr>
        </p:nvSpPr>
        <p:spPr>
          <a:xfrm>
            <a:off x="559884" y="2355113"/>
            <a:ext cx="7109153" cy="1656449"/>
          </a:xfrm>
          <a:noFill/>
        </p:spPr>
        <p:txBody>
          <a:bodyPr>
            <a:normAutofit/>
          </a:bodyPr>
          <a:lstStyle/>
          <a:p>
            <a:pPr marL="0" indent="0">
              <a:spcBef>
                <a:spcPts val="0"/>
              </a:spcBef>
              <a:spcAft>
                <a:spcPts val="1000"/>
              </a:spcAft>
              <a:buNone/>
              <a:defRPr/>
            </a:pPr>
            <a:r>
              <a:rPr lang="en-US" sz="2800" dirty="0">
                <a:solidFill>
                  <a:schemeClr val="bg1">
                    <a:lumMod val="95000"/>
                  </a:schemeClr>
                </a:solidFill>
              </a:rPr>
              <a:t>Offer Versus Serve (OVS) allows students to decline some of the food. </a:t>
            </a:r>
          </a:p>
        </p:txBody>
      </p:sp>
      <p:pic>
        <p:nvPicPr>
          <p:cNvPr id="15" name="Picture 14">
            <a:extLst>
              <a:ext uri="{FF2B5EF4-FFF2-40B4-BE49-F238E27FC236}">
                <a16:creationId xmlns:a16="http://schemas.microsoft.com/office/drawing/2014/main" id="{BE713B72-0DFC-4DDB-939A-A27E1C943F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968" b="98417" l="5024" r="93541">
                        <a14:foregroundMark x1="21531" y1="15104" x2="21531" y2="15104"/>
                        <a14:foregroundMark x1="23206" y1="13764" x2="23206" y2="13764"/>
                        <a14:foregroundMark x1="84569" y1="82217" x2="84569" y2="82217"/>
                        <a14:foregroundMark x1="84569" y1="82217" x2="84569" y2="82217"/>
                        <a14:foregroundMark x1="18062" y1="50670" x2="18062" y2="50670"/>
                        <a14:foregroundMark x1="81459" y1="51888" x2="81459" y2="51888"/>
                        <a14:foregroundMark x1="81100" y1="44093" x2="81100" y2="44093"/>
                        <a14:foregroundMark x1="90670" y1="44336" x2="90670" y2="44336"/>
                        <a14:foregroundMark x1="93541" y1="45067" x2="93541" y2="45067"/>
                        <a14:foregroundMark x1="5024" y1="42875" x2="5024" y2="42875"/>
                        <a14:foregroundMark x1="52392" y1="83800" x2="52392" y2="83800"/>
                        <a14:foregroundMark x1="49163" y1="98538" x2="49163" y2="98538"/>
                        <a14:foregroundMark x1="47967" y1="5968" x2="47967" y2="5968"/>
                        <a14:foregroundMark x1="46053" y1="84044" x2="46053" y2="84044"/>
                        <a14:foregroundMark x1="47249" y1="81242" x2="47249" y2="81242"/>
                        <a14:foregroundMark x1="44019" y1="82217" x2="44019" y2="82217"/>
                        <a14:foregroundMark x1="43660" y1="86724" x2="43660" y2="86724"/>
                        <a14:foregroundMark x1="43780" y1="83800" x2="43780" y2="83800"/>
                        <a14:foregroundMark x1="45694" y1="79537" x2="45694" y2="79537"/>
                        <a14:foregroundMark x1="48804" y1="79172" x2="48804" y2="79172"/>
                        <a14:foregroundMark x1="48923" y1="77832" x2="48923" y2="77832"/>
                        <a14:foregroundMark x1="44976" y1="80755" x2="44976" y2="80755"/>
                        <a14:foregroundMark x1="42703" y1="83069" x2="42703" y2="83069"/>
                        <a14:foregroundMark x1="42703" y1="85018" x2="42703" y2="85018"/>
                        <a14:foregroundMark x1="42823" y1="86358" x2="42823" y2="86358"/>
                        <a14:foregroundMark x1="43660" y1="88307" x2="43660" y2="88307"/>
                        <a14:foregroundMark x1="44617" y1="89647" x2="44617" y2="89647"/>
                        <a14:foregroundMark x1="47488" y1="92326" x2="47488" y2="92326"/>
                        <a14:foregroundMark x1="54067" y1="90378" x2="54067" y2="90378"/>
                        <a14:foregroundMark x1="54665" y1="88672" x2="54665" y2="88672"/>
                        <a14:foregroundMark x1="54665" y1="86480" x2="54665" y2="86480"/>
                        <a14:foregroundMark x1="54306" y1="84409" x2="54306" y2="84409"/>
                        <a14:foregroundMark x1="55263" y1="89647" x2="55263" y2="89647"/>
                        <a14:foregroundMark x1="52990" y1="88063" x2="52990" y2="88063"/>
                        <a14:foregroundMark x1="55263" y1="88429" x2="55263" y2="88429"/>
                        <a14:foregroundMark x1="54904" y1="87333" x2="54904" y2="87333"/>
                        <a14:foregroundMark x1="53349" y1="86967" x2="53349" y2="86967"/>
                        <a14:foregroundMark x1="56220" y1="87089" x2="56220" y2="87089"/>
                        <a14:foregroundMark x1="48325" y1="20097" x2="48325" y2="20097"/>
                        <a14:foregroundMark x1="48206" y1="16931" x2="48206" y2="16931"/>
                        <a14:foregroundMark x1="47010" y1="16565" x2="47010" y2="16565"/>
                        <a14:foregroundMark x1="47488" y1="15834" x2="47488" y2="15834"/>
                        <a14:foregroundMark x1="49163" y1="15591" x2="49163" y2="15591"/>
                        <a14:foregroundMark x1="48565" y1="24726" x2="48565" y2="24726"/>
                        <a14:foregroundMark x1="49761" y1="24726" x2="49761" y2="24726"/>
                        <a14:foregroundMark x1="47967" y1="24726" x2="47967" y2="24726"/>
                        <a14:foregroundMark x1="46890" y1="24726" x2="46890" y2="24726"/>
                        <a14:foregroundMark x1="43541" y1="72229" x2="58732" y2="85384"/>
                        <a14:foregroundMark x1="44737" y1="16443" x2="52512" y2="22655"/>
                      </a14:backgroundRemoval>
                    </a14:imgEffect>
                  </a14:imgLayer>
                </a14:imgProps>
              </a:ext>
              <a:ext uri="{28A0092B-C50C-407E-A947-70E740481C1C}">
                <a14:useLocalDpi xmlns:a14="http://schemas.microsoft.com/office/drawing/2010/main" val="0"/>
              </a:ext>
            </a:extLst>
          </a:blip>
          <a:srcRect l="3016" t="4330" r="3437" b="1857"/>
          <a:stretch/>
        </p:blipFill>
        <p:spPr>
          <a:xfrm>
            <a:off x="7261305" y="2064673"/>
            <a:ext cx="4049969" cy="3988607"/>
          </a:xfrm>
          <a:prstGeom prst="ellipse">
            <a:avLst/>
          </a:prstGeom>
          <a:ln w="57150">
            <a:solidFill>
              <a:sysClr val="window" lastClr="FFFFFF"/>
            </a:solidFill>
          </a:ln>
        </p:spPr>
      </p:pic>
      <p:sp>
        <p:nvSpPr>
          <p:cNvPr id="2" name="Title 1">
            <a:extLst>
              <a:ext uri="{FF2B5EF4-FFF2-40B4-BE49-F238E27FC236}">
                <a16:creationId xmlns:a16="http://schemas.microsoft.com/office/drawing/2014/main" id="{06A6CCF5-9D6E-475C-6E55-6ECCFC7988C2}"/>
              </a:ext>
            </a:extLst>
          </p:cNvPr>
          <p:cNvSpPr>
            <a:spLocks noGrp="1"/>
          </p:cNvSpPr>
          <p:nvPr>
            <p:ph type="title"/>
          </p:nvPr>
        </p:nvSpPr>
        <p:spPr>
          <a:xfrm>
            <a:off x="0" y="114975"/>
            <a:ext cx="12192000" cy="1143000"/>
          </a:xfrm>
          <a:effectLst/>
        </p:spPr>
        <p:txBody>
          <a:bodyPr>
            <a:normAutofit/>
          </a:bodyPr>
          <a:lstStyle/>
          <a:p>
            <a:r>
              <a:rPr lang="en-US" sz="6600" b="1" dirty="0">
                <a:solidFill>
                  <a:srgbClr val="002060"/>
                </a:solidFill>
                <a:latin typeface="Times New Roman" panose="02020603050405020304" pitchFamily="18" charset="0"/>
                <a:cs typeface="Times New Roman" panose="02020603050405020304" pitchFamily="18" charset="0"/>
              </a:rPr>
              <a:t>Offer Versus Serve Breakfast</a:t>
            </a:r>
          </a:p>
        </p:txBody>
      </p:sp>
      <p:sp>
        <p:nvSpPr>
          <p:cNvPr id="3" name="TextBox 2">
            <a:extLst>
              <a:ext uri="{FF2B5EF4-FFF2-40B4-BE49-F238E27FC236}">
                <a16:creationId xmlns:a16="http://schemas.microsoft.com/office/drawing/2014/main" id="{F27A8C2A-ED17-0204-34B9-53D926758AA9}"/>
              </a:ext>
            </a:extLst>
          </p:cNvPr>
          <p:cNvSpPr txBox="1"/>
          <p:nvPr/>
        </p:nvSpPr>
        <p:spPr>
          <a:xfrm>
            <a:off x="1158376" y="3429000"/>
            <a:ext cx="5430725" cy="2072362"/>
          </a:xfrm>
          <a:prstGeom prst="rect">
            <a:avLst/>
          </a:prstGeom>
          <a:noFill/>
        </p:spPr>
        <p:txBody>
          <a:bodyPr wrap="square" rtlCol="0">
            <a:spAutoFit/>
          </a:bodyPr>
          <a:lstStyle/>
          <a:p>
            <a:pPr marL="457200" indent="-457200">
              <a:spcAft>
                <a:spcPts val="1000"/>
              </a:spcAft>
              <a:buClr>
                <a:srgbClr val="FFC000"/>
              </a:buClr>
              <a:buFont typeface="Wingdings" panose="05000000000000000000" pitchFamily="2" charset="2"/>
              <a:buChar char="v"/>
              <a:defRPr/>
            </a:pP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Student must take 3 or more points</a:t>
            </a:r>
          </a:p>
          <a:p>
            <a:pPr marL="457200" indent="-457200">
              <a:spcAft>
                <a:spcPts val="1000"/>
              </a:spcAft>
              <a:buClr>
                <a:srgbClr val="FFC000"/>
              </a:buClr>
              <a:buFont typeface="Wingdings" panose="05000000000000000000" pitchFamily="2" charset="2"/>
              <a:buChar char="v"/>
              <a:defRPr/>
            </a:pP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One food item must be a fruit </a:t>
            </a:r>
          </a:p>
          <a:p>
            <a:pPr marL="0" indent="0">
              <a:spcBef>
                <a:spcPts val="0"/>
              </a:spcBef>
              <a:spcAft>
                <a:spcPts val="1000"/>
              </a:spcAft>
              <a:buNone/>
              <a:defRPr/>
            </a:pPr>
            <a:endParaRPr lang="en-US" sz="2800" dirty="0">
              <a:solidFill>
                <a:schemeClr val="bg1">
                  <a:lumMod val="95000"/>
                </a:schemeClr>
              </a:solidFill>
            </a:endParaRPr>
          </a:p>
        </p:txBody>
      </p:sp>
    </p:spTree>
    <p:extLst>
      <p:ext uri="{BB962C8B-B14F-4D97-AF65-F5344CB8AC3E}">
        <p14:creationId xmlns:p14="http://schemas.microsoft.com/office/powerpoint/2010/main" val="3202332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58A248F7-C14F-9F9B-DDE5-3976299378C7}"/>
              </a:ext>
            </a:extLst>
          </p:cNvPr>
          <p:cNvSpPr/>
          <p:nvPr/>
        </p:nvSpPr>
        <p:spPr>
          <a:xfrm rot="1874831">
            <a:off x="5832747" y="-1353547"/>
            <a:ext cx="8952078" cy="7393098"/>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5C88BAD-EAD2-EAA9-BB77-585684F379D2}"/>
              </a:ext>
            </a:extLst>
          </p:cNvPr>
          <p:cNvSpPr/>
          <p:nvPr/>
        </p:nvSpPr>
        <p:spPr>
          <a:xfrm>
            <a:off x="132611" y="251560"/>
            <a:ext cx="7200662" cy="647474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2086" y="2868480"/>
            <a:ext cx="2111743" cy="829364"/>
          </a:xfrm>
          <a:prstGeom prst="rect">
            <a:avLst/>
          </a:prstGeom>
        </p:spPr>
      </p:pic>
      <p:pic>
        <p:nvPicPr>
          <p:cNvPr id="24" name="D14BEEA6-0D2C-4107-A470-7D81FDA5BF76" descr="D14BEEA6-0D2C-4107-A470-7D81FDA5BF76">
            <a:extLst>
              <a:ext uri="{FF2B5EF4-FFF2-40B4-BE49-F238E27FC236}">
                <a16:creationId xmlns:a16="http://schemas.microsoft.com/office/drawing/2014/main" id="{93E90F3C-BE7D-4BC8-918D-A6F400A5E6D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5034722" y="2775275"/>
            <a:ext cx="1427310" cy="1427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052" name="Picture 4" descr="This png image - Banana PNG Clipart, is available for free download">
            <a:extLst>
              <a:ext uri="{FF2B5EF4-FFF2-40B4-BE49-F238E27FC236}">
                <a16:creationId xmlns:a16="http://schemas.microsoft.com/office/drawing/2014/main" id="{8BAFA1BC-7EA3-B394-CE10-C3CC8D9122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99781">
            <a:off x="4770278" y="4406662"/>
            <a:ext cx="2045229" cy="10089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innamon Toast Crunch™ Cereal Single Serve Cup 2 oz | General Mills  Foodservice">
            <a:extLst>
              <a:ext uri="{FF2B5EF4-FFF2-40B4-BE49-F238E27FC236}">
                <a16:creationId xmlns:a16="http://schemas.microsoft.com/office/drawing/2014/main" id="{EF2D6AD2-25EF-8A91-5F89-DF3EEB33F83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5016222" y="4323248"/>
            <a:ext cx="1445597" cy="14527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6C3CAEC-EEB3-A393-B578-8DD5503AE079}"/>
              </a:ext>
            </a:extLst>
          </p:cNvPr>
          <p:cNvSpPr txBox="1"/>
          <p:nvPr/>
        </p:nvSpPr>
        <p:spPr>
          <a:xfrm>
            <a:off x="166779" y="289826"/>
            <a:ext cx="7132326" cy="1508105"/>
          </a:xfrm>
          <a:prstGeom prst="rect">
            <a:avLst/>
          </a:prstGeom>
          <a:noFill/>
        </p:spPr>
        <p:txBody>
          <a:bodyPr wrap="square" rtlCol="0">
            <a:spAutoFit/>
          </a:bodyPr>
          <a:lstStyle/>
          <a:p>
            <a:r>
              <a:rPr lang="en-US" sz="2800" dirty="0">
                <a:solidFill>
                  <a:srgbClr val="002060"/>
                </a:solidFill>
              </a:rPr>
              <a:t>A </a:t>
            </a:r>
            <a:r>
              <a:rPr lang="en-US" sz="2800" b="1" dirty="0">
                <a:solidFill>
                  <a:srgbClr val="002060"/>
                </a:solidFill>
              </a:rPr>
              <a:t>food item </a:t>
            </a:r>
            <a:r>
              <a:rPr lang="en-US" sz="2800" dirty="0">
                <a:solidFill>
                  <a:srgbClr val="002060"/>
                </a:solidFill>
              </a:rPr>
              <a:t>can contain one or more food components and is counted as one whole item.</a:t>
            </a:r>
          </a:p>
          <a:p>
            <a:endParaRPr lang="en-US" sz="800" dirty="0">
              <a:solidFill>
                <a:srgbClr val="002060"/>
              </a:solidFill>
            </a:endParaRPr>
          </a:p>
          <a:p>
            <a:r>
              <a:rPr lang="en-US" sz="2800" dirty="0">
                <a:solidFill>
                  <a:srgbClr val="002060"/>
                </a:solidFill>
              </a:rPr>
              <a:t>Each </a:t>
            </a:r>
            <a:r>
              <a:rPr lang="en-US" sz="2800" b="1" dirty="0">
                <a:solidFill>
                  <a:srgbClr val="002060"/>
                </a:solidFill>
              </a:rPr>
              <a:t>food item </a:t>
            </a:r>
            <a:r>
              <a:rPr lang="en-US" sz="2800" dirty="0">
                <a:solidFill>
                  <a:srgbClr val="002060"/>
                </a:solidFill>
              </a:rPr>
              <a:t>will count as number of points.</a:t>
            </a:r>
          </a:p>
        </p:txBody>
      </p:sp>
      <p:cxnSp>
        <p:nvCxnSpPr>
          <p:cNvPr id="57" name="Straight Arrow Connector 56">
            <a:extLst>
              <a:ext uri="{FF2B5EF4-FFF2-40B4-BE49-F238E27FC236}">
                <a16:creationId xmlns:a16="http://schemas.microsoft.com/office/drawing/2014/main" id="{33C0B550-029A-99E4-830D-48E88AF1E0FA}"/>
              </a:ext>
            </a:extLst>
          </p:cNvPr>
          <p:cNvCxnSpPr/>
          <p:nvPr/>
        </p:nvCxnSpPr>
        <p:spPr>
          <a:xfrm>
            <a:off x="3171826" y="3302090"/>
            <a:ext cx="1574498" cy="0"/>
          </a:xfrm>
          <a:prstGeom prst="straightConnector1">
            <a:avLst/>
          </a:prstGeom>
          <a:ln w="5080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E8974AC8-E6A5-8665-95F4-C44274A1E7FD}"/>
              </a:ext>
            </a:extLst>
          </p:cNvPr>
          <p:cNvCxnSpPr>
            <a:cxnSpLocks/>
          </p:cNvCxnSpPr>
          <p:nvPr/>
        </p:nvCxnSpPr>
        <p:spPr>
          <a:xfrm>
            <a:off x="3124196" y="5090160"/>
            <a:ext cx="1572899" cy="0"/>
          </a:xfrm>
          <a:prstGeom prst="straightConnector1">
            <a:avLst/>
          </a:prstGeom>
          <a:ln w="50800">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2054" name="Title 1">
            <a:extLst>
              <a:ext uri="{FF2B5EF4-FFF2-40B4-BE49-F238E27FC236}">
                <a16:creationId xmlns:a16="http://schemas.microsoft.com/office/drawing/2014/main" id="{FE475C77-4D09-5D82-7714-ECA27487D093}"/>
              </a:ext>
            </a:extLst>
          </p:cNvPr>
          <p:cNvSpPr txBox="1">
            <a:spLocks/>
          </p:cNvSpPr>
          <p:nvPr/>
        </p:nvSpPr>
        <p:spPr>
          <a:xfrm>
            <a:off x="6804666" y="2890567"/>
            <a:ext cx="5167703" cy="1143000"/>
          </a:xfrm>
          <a:prstGeom prst="rect">
            <a:avLst/>
          </a:prstGeom>
          <a:effectLst>
            <a:outerShdw blurRad="50800" dist="38100" dir="8100000" algn="tr" rotWithShape="0">
              <a:prstClr val="black">
                <a:alpha val="40000"/>
              </a:prstClr>
            </a:outerShdw>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6600" dirty="0">
                <a:solidFill>
                  <a:schemeClr val="bg1"/>
                </a:solidFill>
                <a:latin typeface="Times New Roman" panose="02020603050405020304" pitchFamily="18" charset="0"/>
                <a:cs typeface="Times New Roman" panose="02020603050405020304" pitchFamily="18" charset="0"/>
              </a:rPr>
              <a:t>Breakfast Item</a:t>
            </a:r>
          </a:p>
          <a:p>
            <a:pPr algn="ctr">
              <a:defRPr/>
            </a:pPr>
            <a:r>
              <a:rPr lang="en-US" sz="6600" dirty="0">
                <a:solidFill>
                  <a:schemeClr val="bg1"/>
                </a:solidFill>
                <a:latin typeface="Times New Roman" panose="02020603050405020304" pitchFamily="18" charset="0"/>
                <a:cs typeface="Times New Roman" panose="02020603050405020304" pitchFamily="18" charset="0"/>
              </a:rPr>
              <a:t>Points</a:t>
            </a:r>
          </a:p>
        </p:txBody>
      </p:sp>
      <p:pic>
        <p:nvPicPr>
          <p:cNvPr id="1028" name="Picture 4" descr="fruits - coloured - Openclipart">
            <a:extLst>
              <a:ext uri="{FF2B5EF4-FFF2-40B4-BE49-F238E27FC236}">
                <a16:creationId xmlns:a16="http://schemas.microsoft.com/office/drawing/2014/main" id="{67CC7A00-2DAA-BE32-4F05-037DDBD115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9734" y="2888938"/>
            <a:ext cx="2716226" cy="28038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7B3B0EF-2E7F-406E-D22C-4E05580ED826}"/>
              </a:ext>
            </a:extLst>
          </p:cNvPr>
          <p:cNvSpPr txBox="1"/>
          <p:nvPr/>
        </p:nvSpPr>
        <p:spPr>
          <a:xfrm>
            <a:off x="1035605" y="2096287"/>
            <a:ext cx="1266693" cy="646331"/>
          </a:xfrm>
          <a:prstGeom prst="rect">
            <a:avLst/>
          </a:prstGeom>
          <a:noFill/>
        </p:spPr>
        <p:txBody>
          <a:bodyPr wrap="none" rtlCol="0">
            <a:spAutoFit/>
          </a:bodyPr>
          <a:lstStyle/>
          <a:p>
            <a:r>
              <a:rPr lang="en-US" sz="3600" b="1" dirty="0">
                <a:solidFill>
                  <a:srgbClr val="002060"/>
                </a:solidFill>
                <a:latin typeface="+mj-lt"/>
              </a:rPr>
              <a:t>Fruits</a:t>
            </a:r>
          </a:p>
        </p:txBody>
      </p:sp>
      <p:pic>
        <p:nvPicPr>
          <p:cNvPr id="1030" name="Picture 6" descr="Grains clipart piece wheat, Grains piece wheat Transparent FREE for download on WebStockReview 2023">
            <a:extLst>
              <a:ext uri="{FF2B5EF4-FFF2-40B4-BE49-F238E27FC236}">
                <a16:creationId xmlns:a16="http://schemas.microsoft.com/office/drawing/2014/main" id="{A9D8E2C3-7566-AD36-E28B-FBEA5EDF88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8628" y="3271803"/>
            <a:ext cx="4026999" cy="2064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AFED525-C9B1-DBEF-D010-F9F471A26030}"/>
              </a:ext>
            </a:extLst>
          </p:cNvPr>
          <p:cNvSpPr txBox="1"/>
          <p:nvPr/>
        </p:nvSpPr>
        <p:spPr>
          <a:xfrm>
            <a:off x="922926" y="2109837"/>
            <a:ext cx="1407245" cy="646331"/>
          </a:xfrm>
          <a:prstGeom prst="rect">
            <a:avLst/>
          </a:prstGeom>
          <a:noFill/>
        </p:spPr>
        <p:txBody>
          <a:bodyPr wrap="none" rtlCol="0">
            <a:spAutoFit/>
          </a:bodyPr>
          <a:lstStyle/>
          <a:p>
            <a:r>
              <a:rPr lang="en-US" sz="3600" b="1" dirty="0">
                <a:solidFill>
                  <a:srgbClr val="002060"/>
                </a:solidFill>
              </a:rPr>
              <a:t>Grains</a:t>
            </a:r>
          </a:p>
        </p:txBody>
      </p:sp>
      <p:grpSp>
        <p:nvGrpSpPr>
          <p:cNvPr id="14" name="Group 13">
            <a:extLst>
              <a:ext uri="{FF2B5EF4-FFF2-40B4-BE49-F238E27FC236}">
                <a16:creationId xmlns:a16="http://schemas.microsoft.com/office/drawing/2014/main" id="{40B348AC-4FC4-8828-6E94-54D408CFA6B8}"/>
              </a:ext>
            </a:extLst>
          </p:cNvPr>
          <p:cNvGrpSpPr/>
          <p:nvPr/>
        </p:nvGrpSpPr>
        <p:grpSpPr>
          <a:xfrm>
            <a:off x="440677" y="2862808"/>
            <a:ext cx="2351705" cy="3103565"/>
            <a:chOff x="-2919253" y="3443132"/>
            <a:chExt cx="2351705" cy="3103565"/>
          </a:xfrm>
        </p:grpSpPr>
        <p:pic>
          <p:nvPicPr>
            <p:cNvPr id="1034" name="Picture 10" descr="Kettle Product Design - Large Bottle of Milk PNG Clipart Image png download - 2436*3408 - Free ...">
              <a:extLst>
                <a:ext uri="{FF2B5EF4-FFF2-40B4-BE49-F238E27FC236}">
                  <a16:creationId xmlns:a16="http://schemas.microsoft.com/office/drawing/2014/main" id="{FDD7BDB4-30B2-8B90-4245-981EBF7C691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19253" y="3443132"/>
              <a:ext cx="1951696" cy="273035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aves clipart milk, Waves milk Transparent FREE for download on WebStockReview 2023">
              <a:extLst>
                <a:ext uri="{FF2B5EF4-FFF2-40B4-BE49-F238E27FC236}">
                  <a16:creationId xmlns:a16="http://schemas.microsoft.com/office/drawing/2014/main" id="{2EF3D00E-9BE9-4479-3C63-507F8F461C0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2645" y="3956742"/>
              <a:ext cx="1015097" cy="240285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ilk Png - ClipArt Best">
              <a:extLst>
                <a:ext uri="{FF2B5EF4-FFF2-40B4-BE49-F238E27FC236}">
                  <a16:creationId xmlns:a16="http://schemas.microsoft.com/office/drawing/2014/main" id="{8C67751D-31F4-5F74-FA55-49BFADE8CC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01593" y="5062129"/>
              <a:ext cx="1219958" cy="148456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2E4F4C3C-8EAB-22BD-6EA0-CE538D20748B}"/>
              </a:ext>
            </a:extLst>
          </p:cNvPr>
          <p:cNvSpPr txBox="1"/>
          <p:nvPr/>
        </p:nvSpPr>
        <p:spPr>
          <a:xfrm>
            <a:off x="1059061" y="2115813"/>
            <a:ext cx="1037463" cy="646331"/>
          </a:xfrm>
          <a:prstGeom prst="rect">
            <a:avLst/>
          </a:prstGeom>
          <a:noFill/>
        </p:spPr>
        <p:txBody>
          <a:bodyPr wrap="none" rtlCol="0">
            <a:spAutoFit/>
          </a:bodyPr>
          <a:lstStyle/>
          <a:p>
            <a:r>
              <a:rPr lang="en-US" sz="3600" b="1" dirty="0">
                <a:solidFill>
                  <a:srgbClr val="002060"/>
                </a:solidFill>
              </a:rPr>
              <a:t>Milk</a:t>
            </a:r>
          </a:p>
        </p:txBody>
      </p:sp>
      <p:cxnSp>
        <p:nvCxnSpPr>
          <p:cNvPr id="17" name="Straight Arrow Connector 16">
            <a:extLst>
              <a:ext uri="{FF2B5EF4-FFF2-40B4-BE49-F238E27FC236}">
                <a16:creationId xmlns:a16="http://schemas.microsoft.com/office/drawing/2014/main" id="{6BCD76CC-D090-FF43-4F6D-C24D3581A974}"/>
              </a:ext>
            </a:extLst>
          </p:cNvPr>
          <p:cNvCxnSpPr/>
          <p:nvPr/>
        </p:nvCxnSpPr>
        <p:spPr>
          <a:xfrm>
            <a:off x="3135919" y="4235819"/>
            <a:ext cx="1572899" cy="0"/>
          </a:xfrm>
          <a:prstGeom prst="straightConnector1">
            <a:avLst/>
          </a:prstGeom>
          <a:ln w="57150">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F7974A1E-77B0-81EA-BBA1-EAAF1840F334}"/>
              </a:ext>
            </a:extLst>
          </p:cNvPr>
          <p:cNvSpPr txBox="1"/>
          <p:nvPr/>
        </p:nvSpPr>
        <p:spPr>
          <a:xfrm>
            <a:off x="4248031" y="2258858"/>
            <a:ext cx="3053336" cy="646331"/>
          </a:xfrm>
          <a:prstGeom prst="rect">
            <a:avLst/>
          </a:prstGeom>
          <a:noFill/>
        </p:spPr>
        <p:txBody>
          <a:bodyPr wrap="none" rtlCol="0">
            <a:spAutoFit/>
          </a:bodyPr>
          <a:lstStyle/>
          <a:p>
            <a:r>
              <a:rPr lang="en-US" b="1" dirty="0">
                <a:solidFill>
                  <a:srgbClr val="002060"/>
                </a:solidFill>
              </a:rPr>
              <a:t>Grain + MEAT/MEAT Alternate</a:t>
            </a:r>
          </a:p>
          <a:p>
            <a:pPr algn="ctr"/>
            <a:r>
              <a:rPr lang="en-US" b="1" dirty="0">
                <a:solidFill>
                  <a:schemeClr val="bg1"/>
                </a:solidFill>
                <a:highlight>
                  <a:srgbClr val="000080"/>
                </a:highlight>
              </a:rPr>
              <a:t>2 Points</a:t>
            </a:r>
          </a:p>
        </p:txBody>
      </p:sp>
      <p:sp>
        <p:nvSpPr>
          <p:cNvPr id="19" name="TextBox 18">
            <a:extLst>
              <a:ext uri="{FF2B5EF4-FFF2-40B4-BE49-F238E27FC236}">
                <a16:creationId xmlns:a16="http://schemas.microsoft.com/office/drawing/2014/main" id="{67418F90-4F30-8CFD-7A8C-879302128129}"/>
              </a:ext>
            </a:extLst>
          </p:cNvPr>
          <p:cNvSpPr txBox="1"/>
          <p:nvPr/>
        </p:nvSpPr>
        <p:spPr>
          <a:xfrm>
            <a:off x="5009319" y="5686498"/>
            <a:ext cx="1440907" cy="646331"/>
          </a:xfrm>
          <a:prstGeom prst="rect">
            <a:avLst/>
          </a:prstGeom>
          <a:noFill/>
        </p:spPr>
        <p:txBody>
          <a:bodyPr wrap="none" rtlCol="0">
            <a:spAutoFit/>
          </a:bodyPr>
          <a:lstStyle/>
          <a:p>
            <a:r>
              <a:rPr lang="en-US" b="1" dirty="0">
                <a:solidFill>
                  <a:srgbClr val="002060"/>
                </a:solidFill>
              </a:rPr>
              <a:t>Grain + Grain</a:t>
            </a:r>
          </a:p>
          <a:p>
            <a:pPr algn="ctr"/>
            <a:r>
              <a:rPr lang="en-US" b="1" dirty="0">
                <a:solidFill>
                  <a:schemeClr val="bg1"/>
                </a:solidFill>
                <a:highlight>
                  <a:srgbClr val="000080"/>
                </a:highlight>
              </a:rPr>
              <a:t>2 Points</a:t>
            </a:r>
          </a:p>
        </p:txBody>
      </p:sp>
      <p:grpSp>
        <p:nvGrpSpPr>
          <p:cNvPr id="2" name="Group 1">
            <a:extLst>
              <a:ext uri="{FF2B5EF4-FFF2-40B4-BE49-F238E27FC236}">
                <a16:creationId xmlns:a16="http://schemas.microsoft.com/office/drawing/2014/main" id="{8A88E221-11F4-4CA0-FFB3-2F47327A96D7}"/>
              </a:ext>
            </a:extLst>
          </p:cNvPr>
          <p:cNvGrpSpPr/>
          <p:nvPr/>
        </p:nvGrpSpPr>
        <p:grpSpPr>
          <a:xfrm>
            <a:off x="5073513" y="3047148"/>
            <a:ext cx="1572900" cy="2177313"/>
            <a:chOff x="7912084" y="6018520"/>
            <a:chExt cx="2128423" cy="2779787"/>
          </a:xfrm>
        </p:grpSpPr>
        <p:pic>
          <p:nvPicPr>
            <p:cNvPr id="25" name="Picture 24"/>
            <p:cNvPicPr>
              <a:picLocks noChangeAspect="1"/>
            </p:cNvPicPr>
            <p:nvPr/>
          </p:nvPicPr>
          <p:blipFill>
            <a:blip r:embed="rId15">
              <a:extLst>
                <a:ext uri="{28A0092B-C50C-407E-A947-70E740481C1C}">
                  <a14:useLocalDpi xmlns:a14="http://schemas.microsoft.com/office/drawing/2010/main" val="0"/>
                </a:ext>
              </a:extLst>
            </a:blip>
            <a:srcRect/>
            <a:stretch/>
          </p:blipFill>
          <p:spPr>
            <a:xfrm>
              <a:off x="7912084" y="6018520"/>
              <a:ext cx="1304205" cy="2125733"/>
            </a:xfrm>
            <a:prstGeom prst="rect">
              <a:avLst/>
            </a:prstGeom>
          </p:spPr>
        </p:pic>
        <p:pic>
          <p:nvPicPr>
            <p:cNvPr id="1026" name="Picture 2">
              <a:extLst>
                <a:ext uri="{FF2B5EF4-FFF2-40B4-BE49-F238E27FC236}">
                  <a16:creationId xmlns:a16="http://schemas.microsoft.com/office/drawing/2014/main" id="{E90C7701-08D1-6770-D8B7-605BE5CB124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36527" y="6672574"/>
              <a:ext cx="1303980" cy="212573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3E769A42-58C3-1D09-DDBE-58573F3365AF}"/>
              </a:ext>
            </a:extLst>
          </p:cNvPr>
          <p:cNvSpPr txBox="1"/>
          <p:nvPr/>
        </p:nvSpPr>
        <p:spPr>
          <a:xfrm>
            <a:off x="5216452" y="2136127"/>
            <a:ext cx="1152880" cy="646331"/>
          </a:xfrm>
          <a:prstGeom prst="rect">
            <a:avLst/>
          </a:prstGeom>
          <a:noFill/>
        </p:spPr>
        <p:txBody>
          <a:bodyPr wrap="none" rtlCol="0">
            <a:spAutoFit/>
          </a:bodyPr>
          <a:lstStyle/>
          <a:p>
            <a:r>
              <a:rPr lang="en-US" b="1" dirty="0">
                <a:solidFill>
                  <a:srgbClr val="002060"/>
                </a:solidFill>
              </a:rPr>
              <a:t>Fruit Juice</a:t>
            </a:r>
          </a:p>
          <a:p>
            <a:pPr algn="ctr"/>
            <a:r>
              <a:rPr lang="en-US" dirty="0">
                <a:solidFill>
                  <a:schemeClr val="bg1"/>
                </a:solidFill>
                <a:highlight>
                  <a:srgbClr val="000080"/>
                </a:highlight>
              </a:rPr>
              <a:t>1 Point</a:t>
            </a:r>
          </a:p>
        </p:txBody>
      </p:sp>
      <p:sp>
        <p:nvSpPr>
          <p:cNvPr id="7" name="TextBox 6">
            <a:extLst>
              <a:ext uri="{FF2B5EF4-FFF2-40B4-BE49-F238E27FC236}">
                <a16:creationId xmlns:a16="http://schemas.microsoft.com/office/drawing/2014/main" id="{05FF2562-2D17-055E-9E2F-5FADABBAA201}"/>
              </a:ext>
            </a:extLst>
          </p:cNvPr>
          <p:cNvSpPr txBox="1"/>
          <p:nvPr/>
        </p:nvSpPr>
        <p:spPr>
          <a:xfrm>
            <a:off x="5080354" y="5394941"/>
            <a:ext cx="1313180" cy="646331"/>
          </a:xfrm>
          <a:prstGeom prst="rect">
            <a:avLst/>
          </a:prstGeom>
          <a:noFill/>
        </p:spPr>
        <p:txBody>
          <a:bodyPr wrap="none" rtlCol="0">
            <a:spAutoFit/>
          </a:bodyPr>
          <a:lstStyle/>
          <a:p>
            <a:r>
              <a:rPr lang="en-US" b="1" dirty="0">
                <a:solidFill>
                  <a:srgbClr val="002060"/>
                </a:solidFill>
              </a:rPr>
              <a:t>Whole Fruit</a:t>
            </a:r>
          </a:p>
          <a:p>
            <a:pPr algn="ctr"/>
            <a:r>
              <a:rPr lang="en-US" dirty="0">
                <a:solidFill>
                  <a:schemeClr val="bg1"/>
                </a:solidFill>
                <a:highlight>
                  <a:srgbClr val="000080"/>
                </a:highlight>
              </a:rPr>
              <a:t>1 Point</a:t>
            </a:r>
          </a:p>
        </p:txBody>
      </p:sp>
      <p:sp>
        <p:nvSpPr>
          <p:cNvPr id="9" name="TextBox 8">
            <a:extLst>
              <a:ext uri="{FF2B5EF4-FFF2-40B4-BE49-F238E27FC236}">
                <a16:creationId xmlns:a16="http://schemas.microsoft.com/office/drawing/2014/main" id="{5537940C-AF1D-EF15-346B-9704167406D6}"/>
              </a:ext>
            </a:extLst>
          </p:cNvPr>
          <p:cNvSpPr txBox="1"/>
          <p:nvPr/>
        </p:nvSpPr>
        <p:spPr>
          <a:xfrm>
            <a:off x="5309295" y="5173444"/>
            <a:ext cx="855299" cy="646331"/>
          </a:xfrm>
          <a:prstGeom prst="rect">
            <a:avLst/>
          </a:prstGeom>
          <a:noFill/>
        </p:spPr>
        <p:txBody>
          <a:bodyPr wrap="none" rtlCol="0">
            <a:spAutoFit/>
          </a:bodyPr>
          <a:lstStyle/>
          <a:p>
            <a:pPr algn="ctr"/>
            <a:r>
              <a:rPr lang="en-US" b="1" dirty="0">
                <a:solidFill>
                  <a:srgbClr val="002060"/>
                </a:solidFill>
              </a:rPr>
              <a:t>Milk</a:t>
            </a:r>
          </a:p>
          <a:p>
            <a:pPr algn="ctr"/>
            <a:r>
              <a:rPr lang="en-US" b="1" dirty="0">
                <a:solidFill>
                  <a:schemeClr val="bg1"/>
                </a:solidFill>
                <a:highlight>
                  <a:srgbClr val="000080"/>
                </a:highlight>
              </a:rPr>
              <a:t>1 Point</a:t>
            </a:r>
          </a:p>
        </p:txBody>
      </p:sp>
    </p:spTree>
    <p:custDataLst>
      <p:tags r:id="rId1"/>
    </p:custDataLst>
    <p:extLst>
      <p:ext uri="{BB962C8B-B14F-4D97-AF65-F5344CB8AC3E}">
        <p14:creationId xmlns:p14="http://schemas.microsoft.com/office/powerpoint/2010/main" val="123844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wipe(left)">
                                      <p:cBhvr>
                                        <p:cTn id="14" dur="500"/>
                                        <p:tgtEl>
                                          <p:spTgt spid="57"/>
                                        </p:tgtEl>
                                      </p:cBhvr>
                                    </p:animEffect>
                                  </p:childTnLst>
                                </p:cTn>
                              </p:par>
                              <p:par>
                                <p:cTn id="15" presetID="22" presetClass="entr" presetSubtype="8"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wipe(left)">
                                      <p:cBhvr>
                                        <p:cTn id="17" dur="500"/>
                                        <p:tgtEl>
                                          <p:spTgt spid="58"/>
                                        </p:tgtEl>
                                      </p:cBhvr>
                                    </p:animEffec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 presetClass="entr" presetSubtype="0"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2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5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5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5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par>
                                <p:cTn id="52" presetID="22" presetClass="entr" presetSubtype="8" fill="hold" nodeType="withEffect">
                                  <p:stCondLst>
                                    <p:cond delay="0"/>
                                  </p:stCondLst>
                                  <p:childTnLst>
                                    <p:set>
                                      <p:cBhvr>
                                        <p:cTn id="53" dur="1" fill="hold">
                                          <p:stCondLst>
                                            <p:cond delay="0"/>
                                          </p:stCondLst>
                                        </p:cTn>
                                        <p:tgtEl>
                                          <p:spTgt spid="1030"/>
                                        </p:tgtEl>
                                        <p:attrNameLst>
                                          <p:attrName>style.visibility</p:attrName>
                                        </p:attrNameLst>
                                      </p:cBhvr>
                                      <p:to>
                                        <p:strVal val="visible"/>
                                      </p:to>
                                    </p:set>
                                    <p:animEffect transition="in" filter="wipe(left)">
                                      <p:cBhvr>
                                        <p:cTn id="54" dur="500"/>
                                        <p:tgtEl>
                                          <p:spTgt spid="1030"/>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wipe(left)">
                                      <p:cBhvr>
                                        <p:cTn id="58" dur="500"/>
                                        <p:tgtEl>
                                          <p:spTgt spid="57"/>
                                        </p:tgtEl>
                                      </p:cBhvr>
                                    </p:animEffect>
                                  </p:childTnLst>
                                </p:cTn>
                              </p:par>
                              <p:par>
                                <p:cTn id="59" presetID="22" presetClass="entr" presetSubtype="8"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wipe(left)">
                                      <p:cBhvr>
                                        <p:cTn id="61" dur="500"/>
                                        <p:tgtEl>
                                          <p:spTgt spid="58"/>
                                        </p:tgtEl>
                                      </p:cBhvr>
                                    </p:animEffect>
                                  </p:childTnLst>
                                </p:cTn>
                              </p:par>
                            </p:childTnLst>
                          </p:cTn>
                        </p:par>
                        <p:par>
                          <p:cTn id="62" fill="hold">
                            <p:stCondLst>
                              <p:cond delay="1000"/>
                            </p:stCondLst>
                            <p:childTnLst>
                              <p:par>
                                <p:cTn id="63" presetID="22" presetClass="entr" presetSubtype="8" fill="hold"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left)">
                                      <p:cBhvr>
                                        <p:cTn id="65" dur="500"/>
                                        <p:tgtEl>
                                          <p:spTgt spid="20"/>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ipe(left)">
                                      <p:cBhvr>
                                        <p:cTn id="68" dur="500"/>
                                        <p:tgtEl>
                                          <p:spTgt spid="18"/>
                                        </p:tgtEl>
                                      </p:cBhvr>
                                    </p:animEffect>
                                  </p:childTnLst>
                                </p:cTn>
                              </p:par>
                              <p:par>
                                <p:cTn id="69" presetID="22" presetClass="entr" presetSubtype="8" fill="hold" nodeType="with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wipe(left)">
                                      <p:cBhvr>
                                        <p:cTn id="71" dur="500"/>
                                        <p:tgtEl>
                                          <p:spTgt spid="6"/>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left)">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57"/>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58"/>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03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0"/>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8"/>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6"/>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wipe(left)">
                                      <p:cBhvr>
                                        <p:cTn id="97" dur="500"/>
                                        <p:tgtEl>
                                          <p:spTgt spid="15"/>
                                        </p:tgtEl>
                                      </p:cBhvr>
                                    </p:animEffect>
                                  </p:childTnLst>
                                </p:cTn>
                              </p:par>
                              <p:par>
                                <p:cTn id="98" presetID="22" presetClass="entr" presetSubtype="8" fill="hold" nodeType="withEffect">
                                  <p:stCondLst>
                                    <p:cond delay="0"/>
                                  </p:stCondLst>
                                  <p:childTnLst>
                                    <p:set>
                                      <p:cBhvr>
                                        <p:cTn id="99" dur="1" fill="hold">
                                          <p:stCondLst>
                                            <p:cond delay="0"/>
                                          </p:stCondLst>
                                        </p:cTn>
                                        <p:tgtEl>
                                          <p:spTgt spid="14"/>
                                        </p:tgtEl>
                                        <p:attrNameLst>
                                          <p:attrName>style.visibility</p:attrName>
                                        </p:attrNameLst>
                                      </p:cBhvr>
                                      <p:to>
                                        <p:strVal val="visible"/>
                                      </p:to>
                                    </p:set>
                                    <p:animEffect transition="in" filter="wipe(left)">
                                      <p:cBhvr>
                                        <p:cTn id="100" dur="500"/>
                                        <p:tgtEl>
                                          <p:spTgt spid="14"/>
                                        </p:tgtEl>
                                      </p:cBhvr>
                                    </p:animEffect>
                                  </p:childTnLst>
                                </p:cTn>
                              </p:par>
                            </p:childTnLst>
                          </p:cTn>
                        </p:par>
                        <p:par>
                          <p:cTn id="101" fill="hold">
                            <p:stCondLst>
                              <p:cond delay="500"/>
                            </p:stCondLst>
                            <p:childTnLst>
                              <p:par>
                                <p:cTn id="102" presetID="22" presetClass="entr" presetSubtype="8" fill="hold" nodeType="after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wipe(left)">
                                      <p:cBhvr>
                                        <p:cTn id="104" dur="500"/>
                                        <p:tgtEl>
                                          <p:spTgt spid="17"/>
                                        </p:tgtEl>
                                      </p:cBhvr>
                                    </p:animEffect>
                                  </p:childTnLst>
                                </p:cTn>
                              </p:par>
                            </p:childTnLst>
                          </p:cTn>
                        </p:par>
                        <p:par>
                          <p:cTn id="105" fill="hold">
                            <p:stCondLst>
                              <p:cond delay="1000"/>
                            </p:stCondLst>
                            <p:childTnLst>
                              <p:par>
                                <p:cTn id="106" presetID="22" presetClass="entr" presetSubtype="8"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Effect transition="in" filter="wipe(left)">
                                      <p:cBhvr>
                                        <p:cTn id="108" dur="500"/>
                                        <p:tgtEl>
                                          <p:spTgt spid="2"/>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wipe(left)">
                                      <p:cBhvr>
                                        <p:cTn id="1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5" grpId="0"/>
      <p:bldP spid="18" grpId="0"/>
      <p:bldP spid="18" grpId="1"/>
      <p:bldP spid="19" grpId="0"/>
      <p:bldP spid="19" grpId="1"/>
      <p:bldP spid="5" grpId="0"/>
      <p:bldP spid="5" grpId="1"/>
      <p:bldP spid="7" grpId="0"/>
      <p:bldP spid="7" grpId="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A38D64B-11B8-BD31-A19C-90B3F2EB546D}"/>
              </a:ext>
            </a:extLst>
          </p:cNvPr>
          <p:cNvSpPr/>
          <p:nvPr/>
        </p:nvSpPr>
        <p:spPr>
          <a:xfrm>
            <a:off x="0" y="104457"/>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BAA705B-CC08-1A9E-A5C1-500D0800D66E}"/>
              </a:ext>
            </a:extLst>
          </p:cNvPr>
          <p:cNvSpPr/>
          <p:nvPr/>
        </p:nvSpPr>
        <p:spPr>
          <a:xfrm>
            <a:off x="375071" y="1432478"/>
            <a:ext cx="11459877"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p:cNvSpPr txBox="1">
            <a:spLocks/>
          </p:cNvSpPr>
          <p:nvPr/>
        </p:nvSpPr>
        <p:spPr>
          <a:xfrm>
            <a:off x="576591" y="1460226"/>
            <a:ext cx="11020664" cy="2489633"/>
          </a:xfrm>
          <a:prstGeom prst="rect">
            <a:avLst/>
          </a:prstGeom>
          <a:noFill/>
          <a:effectLst>
            <a:softEdge rad="0"/>
          </a:effectLst>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spcAft>
                <a:spcPts val="1000"/>
              </a:spcAft>
              <a:buNone/>
            </a:pPr>
            <a:r>
              <a:rPr lang="en-US" sz="2800" dirty="0">
                <a:solidFill>
                  <a:schemeClr val="bg1"/>
                </a:solidFill>
              </a:rPr>
              <a:t>All </a:t>
            </a:r>
            <a:r>
              <a:rPr lang="en-US" sz="2800" b="1" dirty="0">
                <a:solidFill>
                  <a:schemeClr val="bg1"/>
                </a:solidFill>
              </a:rPr>
              <a:t>main items </a:t>
            </a:r>
            <a:r>
              <a:rPr lang="en-US" sz="2800" dirty="0">
                <a:solidFill>
                  <a:schemeClr val="bg1"/>
                </a:solidFill>
              </a:rPr>
              <a:t>will account for 2 points. </a:t>
            </a:r>
          </a:p>
          <a:p>
            <a:pPr marL="0" indent="0" algn="ctr">
              <a:spcBef>
                <a:spcPts val="0"/>
              </a:spcBef>
              <a:spcAft>
                <a:spcPts val="1000"/>
              </a:spcAft>
              <a:buNone/>
            </a:pPr>
            <a:r>
              <a:rPr lang="en-US" sz="2800" dirty="0">
                <a:solidFill>
                  <a:schemeClr val="bg1"/>
                </a:solidFill>
              </a:rPr>
              <a:t>Main items will consist of 2 components. Some with a grain + a  meat/meat alternate, others with a grain + grain.</a:t>
            </a:r>
          </a:p>
          <a:p>
            <a:pPr marL="0" indent="0" algn="ctr">
              <a:spcBef>
                <a:spcPts val="0"/>
              </a:spcBef>
              <a:spcAft>
                <a:spcPts val="1000"/>
              </a:spcAft>
              <a:buNone/>
            </a:pPr>
            <a:r>
              <a:rPr lang="en-US" sz="2800" dirty="0">
                <a:solidFill>
                  <a:schemeClr val="bg1"/>
                </a:solidFill>
              </a:rPr>
              <a:t>Items with one component such as deluxe cereal and coffee cake would account for a grain + grain.</a:t>
            </a:r>
          </a:p>
        </p:txBody>
      </p:sp>
      <p:grpSp>
        <p:nvGrpSpPr>
          <p:cNvPr id="8" name="Group 7">
            <a:extLst>
              <a:ext uri="{FF2B5EF4-FFF2-40B4-BE49-F238E27FC236}">
                <a16:creationId xmlns:a16="http://schemas.microsoft.com/office/drawing/2014/main" id="{D3930597-B832-4871-B249-C1CD25FA3D77}"/>
              </a:ext>
            </a:extLst>
          </p:cNvPr>
          <p:cNvGrpSpPr/>
          <p:nvPr/>
        </p:nvGrpSpPr>
        <p:grpSpPr>
          <a:xfrm>
            <a:off x="8347342" y="4184881"/>
            <a:ext cx="2913987" cy="1901495"/>
            <a:chOff x="4934923" y="4035389"/>
            <a:chExt cx="3958220" cy="2517365"/>
          </a:xfrm>
        </p:grpSpPr>
        <p:grpSp>
          <p:nvGrpSpPr>
            <p:cNvPr id="9" name="Group 8"/>
            <p:cNvGrpSpPr/>
            <p:nvPr/>
          </p:nvGrpSpPr>
          <p:grpSpPr>
            <a:xfrm>
              <a:off x="5791403" y="4035389"/>
              <a:ext cx="3101740" cy="2152326"/>
              <a:chOff x="4290080" y="4277651"/>
              <a:chExt cx="2296931" cy="1708437"/>
            </a:xfrm>
          </p:grpSpPr>
          <p:pic>
            <p:nvPicPr>
              <p:cNvPr id="11" name="Picture 10"/>
              <p:cNvPicPr>
                <a:picLocks noChangeAspect="1"/>
              </p:cNvPicPr>
              <p:nvPr/>
            </p:nvPicPr>
            <p:blipFill>
              <a:blip r:embed="rId4"/>
              <a:stretch>
                <a:fillRect/>
              </a:stretch>
            </p:blipFill>
            <p:spPr>
              <a:xfrm>
                <a:off x="4440097" y="4277651"/>
                <a:ext cx="1778990" cy="1131000"/>
              </a:xfrm>
              <a:prstGeom prst="rect">
                <a:avLst/>
              </a:prstGeom>
            </p:spPr>
          </p:pic>
          <p:sp>
            <p:nvSpPr>
              <p:cNvPr id="12" name="TextBox 11"/>
              <p:cNvSpPr txBox="1"/>
              <p:nvPr/>
            </p:nvSpPr>
            <p:spPr>
              <a:xfrm>
                <a:off x="4290080" y="5436261"/>
                <a:ext cx="2296931" cy="549827"/>
              </a:xfrm>
              <a:prstGeom prst="rect">
                <a:avLst/>
              </a:prstGeom>
              <a:noFill/>
            </p:spPr>
            <p:txBody>
              <a:bodyPr wrap="square" rtlCol="0">
                <a:spAutoFit/>
              </a:bodyPr>
              <a:lstStyle/>
              <a:p>
                <a:pPr algn="ctr" defTabSz="457200">
                  <a:defRPr/>
                </a:pPr>
                <a:r>
                  <a:rPr lang="en-US" sz="2800" b="1" dirty="0">
                    <a:solidFill>
                      <a:schemeClr val="bg1"/>
                    </a:solidFill>
                    <a:latin typeface="Berlin Sans FB Demi" panose="020E0802020502020306" pitchFamily="34" charset="0"/>
                  </a:rPr>
                  <a:t>(1 point)</a:t>
                </a:r>
              </a:p>
            </p:txBody>
          </p:sp>
        </p:grpSp>
        <p:pic>
          <p:nvPicPr>
            <p:cNvPr id="10" name="Picture 9">
              <a:extLst>
                <a:ext uri="{FF2B5EF4-FFF2-40B4-BE49-F238E27FC236}">
                  <a16:creationId xmlns:a16="http://schemas.microsoft.com/office/drawing/2014/main" id="{2CBF74D8-06B4-43B1-BADF-840ED43F9A67}"/>
                </a:ext>
              </a:extLst>
            </p:cNvPr>
            <p:cNvPicPr>
              <a:picLocks noChangeAspect="1"/>
            </p:cNvPicPr>
            <p:nvPr/>
          </p:nvPicPr>
          <p:blipFill>
            <a:blip r:embed="rId5"/>
            <a:stretch>
              <a:fillRect/>
            </a:stretch>
          </p:blipFill>
          <p:spPr>
            <a:xfrm>
              <a:off x="4934923" y="5127895"/>
              <a:ext cx="1506067" cy="1424859"/>
            </a:xfrm>
            <a:prstGeom prst="rect">
              <a:avLst/>
            </a:prstGeom>
          </p:spPr>
        </p:pic>
      </p:grpSp>
      <p:sp>
        <p:nvSpPr>
          <p:cNvPr id="16" name="Title 1">
            <a:extLst>
              <a:ext uri="{FF2B5EF4-FFF2-40B4-BE49-F238E27FC236}">
                <a16:creationId xmlns:a16="http://schemas.microsoft.com/office/drawing/2014/main" id="{2FCD98B2-EE83-4B51-8D59-60DAEDA00796}"/>
              </a:ext>
            </a:extLst>
          </p:cNvPr>
          <p:cNvSpPr txBox="1">
            <a:spLocks/>
          </p:cNvSpPr>
          <p:nvPr/>
        </p:nvSpPr>
        <p:spPr>
          <a:xfrm>
            <a:off x="-491890" y="65966"/>
            <a:ext cx="13094525" cy="1143000"/>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defRPr/>
            </a:pPr>
            <a:r>
              <a:rPr lang="en-US" sz="6600" dirty="0">
                <a:solidFill>
                  <a:srgbClr val="002060"/>
                </a:solidFill>
                <a:latin typeface="Times New Roman" panose="02020603050405020304" pitchFamily="18" charset="0"/>
                <a:cs typeface="Times New Roman" panose="02020603050405020304" pitchFamily="18" charset="0"/>
              </a:rPr>
              <a:t>Main Item 2 Points At Breakfast</a:t>
            </a:r>
          </a:p>
        </p:txBody>
      </p:sp>
      <p:sp>
        <p:nvSpPr>
          <p:cNvPr id="24" name="Flowchart: Connector 23">
            <a:extLst>
              <a:ext uri="{FF2B5EF4-FFF2-40B4-BE49-F238E27FC236}">
                <a16:creationId xmlns:a16="http://schemas.microsoft.com/office/drawing/2014/main" id="{0D77042F-B771-265A-59C1-023B3CB6D476}"/>
              </a:ext>
            </a:extLst>
          </p:cNvPr>
          <p:cNvSpPr/>
          <p:nvPr/>
        </p:nvSpPr>
        <p:spPr>
          <a:xfrm>
            <a:off x="-3085593" y="3178629"/>
            <a:ext cx="45719" cy="70757"/>
          </a:xfrm>
          <a:prstGeom prst="flowChartConnector">
            <a:avLst/>
          </a:prstGeom>
          <a:solidFill>
            <a:srgbClr val="391F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877AF32B-798C-9889-71FE-F35354C3F17A}"/>
              </a:ext>
            </a:extLst>
          </p:cNvPr>
          <p:cNvSpPr/>
          <p:nvPr/>
        </p:nvSpPr>
        <p:spPr>
          <a:xfrm>
            <a:off x="-3423557" y="2271712"/>
            <a:ext cx="87086" cy="104066"/>
          </a:xfrm>
          <a:prstGeom prst="flowChartConnector">
            <a:avLst/>
          </a:prstGeom>
          <a:noFill/>
          <a:ln w="12700">
            <a:solidFill>
              <a:srgbClr val="73481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D7337364-A719-D2FF-6B09-0563A1A4CF2A}"/>
              </a:ext>
            </a:extLst>
          </p:cNvPr>
          <p:cNvSpPr/>
          <p:nvPr/>
        </p:nvSpPr>
        <p:spPr>
          <a:xfrm>
            <a:off x="-3180670" y="2090737"/>
            <a:ext cx="45719" cy="45719"/>
          </a:xfrm>
          <a:prstGeom prst="flowChartConnector">
            <a:avLst/>
          </a:prstGeom>
          <a:solidFill>
            <a:srgbClr val="391F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F64A7588-6FA3-99AA-E6D1-72DC2D0463DB}"/>
              </a:ext>
            </a:extLst>
          </p:cNvPr>
          <p:cNvSpPr/>
          <p:nvPr/>
        </p:nvSpPr>
        <p:spPr>
          <a:xfrm>
            <a:off x="-2923494" y="2624981"/>
            <a:ext cx="87086" cy="104066"/>
          </a:xfrm>
          <a:prstGeom prst="flowChartConnector">
            <a:avLst/>
          </a:prstGeom>
          <a:noFill/>
          <a:ln>
            <a:solidFill>
              <a:srgbClr val="391F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A00C5CE7-3902-0697-AE39-283DAFD4B880}"/>
              </a:ext>
            </a:extLst>
          </p:cNvPr>
          <p:cNvCxnSpPr/>
          <p:nvPr/>
        </p:nvCxnSpPr>
        <p:spPr>
          <a:xfrm>
            <a:off x="3254829" y="4739095"/>
            <a:ext cx="2002971" cy="0"/>
          </a:xfrm>
          <a:prstGeom prst="straightConnector1">
            <a:avLst/>
          </a:prstGeom>
          <a:ln w="5715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EEFDADC4-FE7D-F7C5-EBB1-2176C5437871}"/>
              </a:ext>
            </a:extLst>
          </p:cNvPr>
          <p:cNvCxnSpPr>
            <a:cxnSpLocks/>
          </p:cNvCxnSpPr>
          <p:nvPr/>
        </p:nvCxnSpPr>
        <p:spPr>
          <a:xfrm flipH="1">
            <a:off x="6848122" y="4744751"/>
            <a:ext cx="2004716" cy="8600"/>
          </a:xfrm>
          <a:prstGeom prst="straightConnector1">
            <a:avLst/>
          </a:prstGeom>
          <a:ln w="57150">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nvGrpSpPr>
          <p:cNvPr id="37" name="Group 36">
            <a:extLst>
              <a:ext uri="{FF2B5EF4-FFF2-40B4-BE49-F238E27FC236}">
                <a16:creationId xmlns:a16="http://schemas.microsoft.com/office/drawing/2014/main" id="{6BE63274-9401-0031-2630-B927B8BE3888}"/>
              </a:ext>
            </a:extLst>
          </p:cNvPr>
          <p:cNvGrpSpPr/>
          <p:nvPr/>
        </p:nvGrpSpPr>
        <p:grpSpPr>
          <a:xfrm>
            <a:off x="1291903" y="3646109"/>
            <a:ext cx="2636868" cy="2445716"/>
            <a:chOff x="1187482" y="3619383"/>
            <a:chExt cx="2636868" cy="2445716"/>
          </a:xfrm>
        </p:grpSpPr>
        <p:grpSp>
          <p:nvGrpSpPr>
            <p:cNvPr id="3" name="Group 2">
              <a:extLst>
                <a:ext uri="{FF2B5EF4-FFF2-40B4-BE49-F238E27FC236}">
                  <a16:creationId xmlns:a16="http://schemas.microsoft.com/office/drawing/2014/main" id="{FCD55D35-2C4B-4FF1-8843-2E9C5366B694}"/>
                </a:ext>
              </a:extLst>
            </p:cNvPr>
            <p:cNvGrpSpPr/>
            <p:nvPr/>
          </p:nvGrpSpPr>
          <p:grpSpPr>
            <a:xfrm>
              <a:off x="1200074" y="4957988"/>
              <a:ext cx="2624276" cy="1107111"/>
              <a:chOff x="4391341" y="2831738"/>
              <a:chExt cx="3509028" cy="1348685"/>
            </a:xfrm>
          </p:grpSpPr>
          <p:sp>
            <p:nvSpPr>
              <p:cNvPr id="7" name="TextBox 6"/>
              <p:cNvSpPr txBox="1"/>
              <p:nvPr/>
            </p:nvSpPr>
            <p:spPr>
              <a:xfrm>
                <a:off x="4391341" y="3368504"/>
                <a:ext cx="2601741" cy="637388"/>
              </a:xfrm>
              <a:prstGeom prst="rect">
                <a:avLst/>
              </a:prstGeom>
              <a:noFill/>
            </p:spPr>
            <p:txBody>
              <a:bodyPr wrap="square" rtlCol="0">
                <a:spAutoFit/>
              </a:bodyPr>
              <a:lstStyle/>
              <a:p>
                <a:pPr algn="ctr" defTabSz="457200">
                  <a:defRPr/>
                </a:pPr>
                <a:r>
                  <a:rPr lang="en-US" sz="2800" b="1" dirty="0">
                    <a:solidFill>
                      <a:schemeClr val="bg1"/>
                    </a:solidFill>
                    <a:latin typeface="Berlin Sans FB Demi" panose="020E0802020502020306" pitchFamily="34" charset="0"/>
                  </a:rPr>
                  <a:t>(1 point)</a:t>
                </a:r>
                <a:endParaRPr lang="en-US" sz="3600" b="1" dirty="0">
                  <a:solidFill>
                    <a:schemeClr val="bg1"/>
                  </a:solidFill>
                  <a:latin typeface="Berlin Sans FB Demi" panose="020E0802020502020306" pitchFamily="34" charset="0"/>
                </a:endParaRPr>
              </a:p>
            </p:txBody>
          </p:sp>
          <p:pic>
            <p:nvPicPr>
              <p:cNvPr id="5" name="Picture 4">
                <a:extLst>
                  <a:ext uri="{FF2B5EF4-FFF2-40B4-BE49-F238E27FC236}">
                    <a16:creationId xmlns:a16="http://schemas.microsoft.com/office/drawing/2014/main" id="{43767B9E-55BA-46EF-9305-CB74184B74C4}"/>
                  </a:ext>
                </a:extLst>
              </p:cNvPr>
              <p:cNvPicPr>
                <a:picLocks noChangeAspect="1"/>
              </p:cNvPicPr>
              <p:nvPr/>
            </p:nvPicPr>
            <p:blipFill>
              <a:blip r:embed="rId6"/>
              <a:stretch>
                <a:fillRect/>
              </a:stretch>
            </p:blipFill>
            <p:spPr>
              <a:xfrm>
                <a:off x="6551684" y="2831738"/>
                <a:ext cx="1348685" cy="1348685"/>
              </a:xfrm>
              <a:prstGeom prst="rect">
                <a:avLst/>
              </a:prstGeom>
            </p:spPr>
          </p:pic>
        </p:grpSp>
        <p:pic>
          <p:nvPicPr>
            <p:cNvPr id="1030" name="Picture 6" descr="Premium Vector | Traditional indian food chapati the phooli roti fulka indian bread flatbread">
              <a:extLst>
                <a:ext uri="{FF2B5EF4-FFF2-40B4-BE49-F238E27FC236}">
                  <a16:creationId xmlns:a16="http://schemas.microsoft.com/office/drawing/2014/main" id="{14C57555-6F05-AE59-1F14-469A308A71B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87482" y="3619383"/>
              <a:ext cx="1943651" cy="19436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9574FEB9-8056-20B8-23F7-51C033C43357}"/>
              </a:ext>
            </a:extLst>
          </p:cNvPr>
          <p:cNvGrpSpPr/>
          <p:nvPr/>
        </p:nvGrpSpPr>
        <p:grpSpPr>
          <a:xfrm>
            <a:off x="5179465" y="3804460"/>
            <a:ext cx="1831227" cy="2575244"/>
            <a:chOff x="-1780451" y="5398609"/>
            <a:chExt cx="1831227" cy="2575244"/>
          </a:xfrm>
        </p:grpSpPr>
        <p:grpSp>
          <p:nvGrpSpPr>
            <p:cNvPr id="31" name="Group 30">
              <a:extLst>
                <a:ext uri="{FF2B5EF4-FFF2-40B4-BE49-F238E27FC236}">
                  <a16:creationId xmlns:a16="http://schemas.microsoft.com/office/drawing/2014/main" id="{9970A5F6-F3BC-1C57-53A5-7962E48DC164}"/>
                </a:ext>
              </a:extLst>
            </p:cNvPr>
            <p:cNvGrpSpPr/>
            <p:nvPr/>
          </p:nvGrpSpPr>
          <p:grpSpPr>
            <a:xfrm>
              <a:off x="-1780451" y="5398609"/>
              <a:ext cx="1717505" cy="2575244"/>
              <a:chOff x="5139859" y="3629891"/>
              <a:chExt cx="1717505" cy="2575244"/>
            </a:xfrm>
          </p:grpSpPr>
          <p:grpSp>
            <p:nvGrpSpPr>
              <p:cNvPr id="28" name="Group 27">
                <a:extLst>
                  <a:ext uri="{FF2B5EF4-FFF2-40B4-BE49-F238E27FC236}">
                    <a16:creationId xmlns:a16="http://schemas.microsoft.com/office/drawing/2014/main" id="{B9D6BC52-835A-CC76-5A4A-CCAC10DD022F}"/>
                  </a:ext>
                </a:extLst>
              </p:cNvPr>
              <p:cNvGrpSpPr/>
              <p:nvPr/>
            </p:nvGrpSpPr>
            <p:grpSpPr>
              <a:xfrm>
                <a:off x="5139859" y="3629891"/>
                <a:ext cx="1717505" cy="2575244"/>
                <a:chOff x="-5293250" y="1460418"/>
                <a:chExt cx="5323397" cy="7876385"/>
              </a:xfrm>
            </p:grpSpPr>
            <p:pic>
              <p:nvPicPr>
                <p:cNvPr id="1026" name="Picture 2" descr="Burrito Cartoon Vector Illustration Burrito Cheddar Cheese Illustration Vector, Burrito, Cheddar ...">
                  <a:extLst>
                    <a:ext uri="{FF2B5EF4-FFF2-40B4-BE49-F238E27FC236}">
                      <a16:creationId xmlns:a16="http://schemas.microsoft.com/office/drawing/2014/main" id="{4413999D-D95A-F48A-CC7E-125EA0F0CD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93250" y="1460418"/>
                  <a:ext cx="5323397" cy="7876385"/>
                </a:xfrm>
                <a:prstGeom prst="rect">
                  <a:avLst/>
                </a:prstGeom>
                <a:noFill/>
                <a:extLst>
                  <a:ext uri="{909E8E84-426E-40DD-AFC4-6F175D3DCCD1}">
                    <a14:hiddenFill xmlns:a14="http://schemas.microsoft.com/office/drawing/2010/main">
                      <a:solidFill>
                        <a:srgbClr val="FFFFFF"/>
                      </a:solidFill>
                    </a14:hiddenFill>
                  </a:ext>
                </a:extLst>
              </p:spPr>
            </p:pic>
            <p:sp>
              <p:nvSpPr>
                <p:cNvPr id="22" name="Cloud 21">
                  <a:extLst>
                    <a:ext uri="{FF2B5EF4-FFF2-40B4-BE49-F238E27FC236}">
                      <a16:creationId xmlns:a16="http://schemas.microsoft.com/office/drawing/2014/main" id="{CF8AABCA-CE11-D3DD-4B52-3C83558E5F02}"/>
                    </a:ext>
                  </a:extLst>
                </p:cNvPr>
                <p:cNvSpPr/>
                <p:nvPr/>
              </p:nvSpPr>
              <p:spPr>
                <a:xfrm>
                  <a:off x="-3687725" y="1704440"/>
                  <a:ext cx="1247748" cy="1665437"/>
                </a:xfrm>
                <a:prstGeom prst="cloud">
                  <a:avLst/>
                </a:prstGeom>
                <a:gradFill flip="none" rotWithShape="1">
                  <a:gsLst>
                    <a:gs pos="2000">
                      <a:srgbClr val="5D370B"/>
                    </a:gs>
                    <a:gs pos="39000">
                      <a:srgbClr val="54320D"/>
                    </a:gs>
                    <a:gs pos="83000">
                      <a:srgbClr val="784D19"/>
                    </a:gs>
                    <a:gs pos="100000">
                      <a:srgbClr val="734817"/>
                    </a:gs>
                  </a:gsLst>
                  <a:lin ang="10800000" scaled="1"/>
                  <a:tileRect/>
                </a:gradFill>
                <a:ln w="19050">
                  <a:solidFill>
                    <a:srgbClr val="391F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Diagonal Stripe 28">
                <a:extLst>
                  <a:ext uri="{FF2B5EF4-FFF2-40B4-BE49-F238E27FC236}">
                    <a16:creationId xmlns:a16="http://schemas.microsoft.com/office/drawing/2014/main" id="{9DC9D70B-19E0-52E1-17F1-D9B51C2A3CAB}"/>
                  </a:ext>
                </a:extLst>
              </p:cNvPr>
              <p:cNvSpPr/>
              <p:nvPr/>
            </p:nvSpPr>
            <p:spPr>
              <a:xfrm rot="17674721">
                <a:off x="5862638" y="4088763"/>
                <a:ext cx="138112" cy="192238"/>
              </a:xfrm>
              <a:prstGeom prst="diagStripe">
                <a:avLst/>
              </a:prstGeom>
              <a:gradFill>
                <a:gsLst>
                  <a:gs pos="0">
                    <a:srgbClr val="FB9406"/>
                  </a:gs>
                  <a:gs pos="100000">
                    <a:srgbClr val="E88006"/>
                  </a:gs>
                </a:gsLst>
              </a:gradFill>
              <a:ln>
                <a:solidFill>
                  <a:srgbClr val="CC68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Diagonal Stripe 29">
                <a:extLst>
                  <a:ext uri="{FF2B5EF4-FFF2-40B4-BE49-F238E27FC236}">
                    <a16:creationId xmlns:a16="http://schemas.microsoft.com/office/drawing/2014/main" id="{8719776C-D251-1BC5-CF89-20B6D69F17FF}"/>
                  </a:ext>
                </a:extLst>
              </p:cNvPr>
              <p:cNvSpPr/>
              <p:nvPr/>
            </p:nvSpPr>
            <p:spPr>
              <a:xfrm rot="18512071">
                <a:off x="5919610" y="4157937"/>
                <a:ext cx="167807" cy="225992"/>
              </a:xfrm>
              <a:prstGeom prst="diagStripe">
                <a:avLst>
                  <a:gd name="adj" fmla="val 72158"/>
                </a:avLst>
              </a:prstGeom>
              <a:gradFill>
                <a:gsLst>
                  <a:gs pos="0">
                    <a:srgbClr val="FB9406"/>
                  </a:gs>
                  <a:gs pos="100000">
                    <a:srgbClr val="E88006"/>
                  </a:gs>
                </a:gsLst>
              </a:gradFill>
              <a:ln>
                <a:solidFill>
                  <a:srgbClr val="CC68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8" name="TextBox 37">
              <a:extLst>
                <a:ext uri="{FF2B5EF4-FFF2-40B4-BE49-F238E27FC236}">
                  <a16:creationId xmlns:a16="http://schemas.microsoft.com/office/drawing/2014/main" id="{3F66C9AB-325A-EAC4-B82A-0E84247D0801}"/>
                </a:ext>
              </a:extLst>
            </p:cNvPr>
            <p:cNvSpPr txBox="1"/>
            <p:nvPr/>
          </p:nvSpPr>
          <p:spPr>
            <a:xfrm>
              <a:off x="-1770556" y="6627715"/>
              <a:ext cx="1821332" cy="707886"/>
            </a:xfrm>
            <a:prstGeom prst="rect">
              <a:avLst/>
            </a:prstGeom>
            <a:solidFill>
              <a:schemeClr val="bg2">
                <a:lumMod val="75000"/>
              </a:schemeClr>
            </a:solidFill>
          </p:spPr>
          <p:txBody>
            <a:bodyPr wrap="none" rtlCol="0">
              <a:spAutoFit/>
            </a:bodyPr>
            <a:lstStyle/>
            <a:p>
              <a:r>
                <a:rPr lang="en-US" sz="4000" dirty="0">
                  <a:solidFill>
                    <a:schemeClr val="bg1"/>
                  </a:solidFill>
                  <a:latin typeface="Berlin Sans FB" panose="020E0602020502020306" pitchFamily="34" charset="0"/>
                </a:rPr>
                <a:t>2 points</a:t>
              </a:r>
            </a:p>
          </p:txBody>
        </p:sp>
      </p:grpSp>
    </p:spTree>
    <p:custDataLst>
      <p:tags r:id="rId1"/>
    </p:custDataLst>
    <p:extLst>
      <p:ext uri="{BB962C8B-B14F-4D97-AF65-F5344CB8AC3E}">
        <p14:creationId xmlns:p14="http://schemas.microsoft.com/office/powerpoint/2010/main" val="82967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500"/>
                                        <p:tgtEl>
                                          <p:spTgt spid="33"/>
                                        </p:tgtEl>
                                      </p:cBhvr>
                                    </p:animEffect>
                                  </p:childTnLst>
                                </p:cTn>
                              </p:par>
                              <p:par>
                                <p:cTn id="15" presetID="22" presetClass="entr" presetSubtype="2"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right)">
                                      <p:cBhvr>
                                        <p:cTn id="17" dur="500"/>
                                        <p:tgtEl>
                                          <p:spTgt spid="34"/>
                                        </p:tgtEl>
                                      </p:cBhvr>
                                    </p:animEffec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19DB4-16C7-A8E7-6E2A-B6BC594B951B}"/>
              </a:ext>
            </a:extLst>
          </p:cNvPr>
          <p:cNvSpPr/>
          <p:nvPr/>
        </p:nvSpPr>
        <p:spPr>
          <a:xfrm>
            <a:off x="366061" y="1432477"/>
            <a:ext cx="11459877"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 name="Rectangle 2">
            <a:extLst>
              <a:ext uri="{FF2B5EF4-FFF2-40B4-BE49-F238E27FC236}">
                <a16:creationId xmlns:a16="http://schemas.microsoft.com/office/drawing/2014/main" id="{5F4DB0A2-A0F2-B48B-634C-D0167EAA1FDC}"/>
              </a:ext>
            </a:extLst>
          </p:cNvPr>
          <p:cNvSpPr/>
          <p:nvPr/>
        </p:nvSpPr>
        <p:spPr>
          <a:xfrm>
            <a:off x="0" y="104457"/>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ree Spring Fruits Cliparts, Download Free Spring Fruits Cliparts png images, Free ClipArts on ...">
            <a:extLst>
              <a:ext uri="{FF2B5EF4-FFF2-40B4-BE49-F238E27FC236}">
                <a16:creationId xmlns:a16="http://schemas.microsoft.com/office/drawing/2014/main" id="{8F8DF0F1-E47A-DE7F-6FBC-767AD6166B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5084" y="3429000"/>
            <a:ext cx="5921829" cy="2866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CC810A7-A950-F947-C5C5-88B46FE36467}"/>
              </a:ext>
            </a:extLst>
          </p:cNvPr>
          <p:cNvSpPr txBox="1"/>
          <p:nvPr/>
        </p:nvSpPr>
        <p:spPr>
          <a:xfrm>
            <a:off x="376265" y="0"/>
            <a:ext cx="11449673" cy="1323439"/>
          </a:xfrm>
          <a:prstGeom prst="rect">
            <a:avLst/>
          </a:prstGeom>
          <a:noFill/>
        </p:spPr>
        <p:txBody>
          <a:bodyPr wrap="none" rtlCol="0">
            <a:spAutoFit/>
          </a:bodyPr>
          <a:lstStyle/>
          <a:p>
            <a:r>
              <a:rPr lang="en-US" sz="8000" b="1" dirty="0">
                <a:solidFill>
                  <a:srgbClr val="002060"/>
                </a:solidFill>
                <a:latin typeface="Times New Roman" panose="02020603050405020304" pitchFamily="18" charset="0"/>
                <a:cs typeface="Times New Roman" panose="02020603050405020304" pitchFamily="18" charset="0"/>
              </a:rPr>
              <a:t>Fruit 1 Point at Breakfast</a:t>
            </a:r>
          </a:p>
        </p:txBody>
      </p:sp>
      <p:sp>
        <p:nvSpPr>
          <p:cNvPr id="5" name="TextBox 4">
            <a:extLst>
              <a:ext uri="{FF2B5EF4-FFF2-40B4-BE49-F238E27FC236}">
                <a16:creationId xmlns:a16="http://schemas.microsoft.com/office/drawing/2014/main" id="{DEBCBF99-36D0-EA3A-1211-D29EF44A96CA}"/>
              </a:ext>
            </a:extLst>
          </p:cNvPr>
          <p:cNvSpPr txBox="1"/>
          <p:nvPr/>
        </p:nvSpPr>
        <p:spPr>
          <a:xfrm>
            <a:off x="487829" y="1508459"/>
            <a:ext cx="11216337" cy="1815882"/>
          </a:xfrm>
          <a:prstGeom prst="rect">
            <a:avLst/>
          </a:prstGeom>
          <a:noFill/>
        </p:spPr>
        <p:txBody>
          <a:bodyPr wrap="square" rtlCol="0">
            <a:spAutoFit/>
          </a:bodyPr>
          <a:lstStyle/>
          <a:p>
            <a:pPr algn="ctr"/>
            <a:r>
              <a:rPr lang="en-US" sz="2800" dirty="0">
                <a:solidFill>
                  <a:schemeClr val="bg1"/>
                </a:solidFill>
              </a:rPr>
              <a:t>Students must take a fruit during the Breakfast Service period to claim a reimbursable meal. Fruit may be fresh, cooked, dried, canned, frozen or 100% juice. No more than ½ of the fruit offered can be juice (this includes frozen fruit items).  </a:t>
            </a:r>
          </a:p>
        </p:txBody>
      </p:sp>
      <p:sp>
        <p:nvSpPr>
          <p:cNvPr id="6" name="TextBox 5">
            <a:extLst>
              <a:ext uri="{FF2B5EF4-FFF2-40B4-BE49-F238E27FC236}">
                <a16:creationId xmlns:a16="http://schemas.microsoft.com/office/drawing/2014/main" id="{669A5123-6655-2D39-B2A3-78A96C933DBC}"/>
              </a:ext>
            </a:extLst>
          </p:cNvPr>
          <p:cNvSpPr txBox="1"/>
          <p:nvPr/>
        </p:nvSpPr>
        <p:spPr>
          <a:xfrm>
            <a:off x="5244643" y="4961466"/>
            <a:ext cx="1702710" cy="769441"/>
          </a:xfrm>
          <a:prstGeom prst="rect">
            <a:avLst/>
          </a:prstGeom>
          <a:solidFill>
            <a:srgbClr val="FFC000"/>
          </a:solidFill>
        </p:spPr>
        <p:txBody>
          <a:bodyPr wrap="none" rtlCol="0">
            <a:spAutoFit/>
          </a:bodyPr>
          <a:lstStyle/>
          <a:p>
            <a:r>
              <a:rPr lang="en-US" sz="4400" dirty="0">
                <a:solidFill>
                  <a:schemeClr val="bg1"/>
                </a:solidFill>
                <a:latin typeface="Berlin Sans FB" panose="020E0602020502020306" pitchFamily="34" charset="0"/>
              </a:rPr>
              <a:t>1 point</a:t>
            </a:r>
          </a:p>
        </p:txBody>
      </p:sp>
      <p:sp>
        <p:nvSpPr>
          <p:cNvPr id="7" name="TextBox 6">
            <a:extLst>
              <a:ext uri="{FF2B5EF4-FFF2-40B4-BE49-F238E27FC236}">
                <a16:creationId xmlns:a16="http://schemas.microsoft.com/office/drawing/2014/main" id="{E809055B-0729-AFFE-327E-9520D559BB23}"/>
              </a:ext>
            </a:extLst>
          </p:cNvPr>
          <p:cNvSpPr txBox="1"/>
          <p:nvPr/>
        </p:nvSpPr>
        <p:spPr>
          <a:xfrm>
            <a:off x="4949689" y="6305289"/>
            <a:ext cx="2292615" cy="246221"/>
          </a:xfrm>
          <a:prstGeom prst="rect">
            <a:avLst/>
          </a:prstGeom>
          <a:noFill/>
        </p:spPr>
        <p:txBody>
          <a:bodyPr wrap="none" rtlCol="0">
            <a:spAutoFit/>
          </a:bodyPr>
          <a:lstStyle/>
          <a:p>
            <a:r>
              <a:rPr lang="en-US" sz="1000" dirty="0">
                <a:solidFill>
                  <a:schemeClr val="bg1"/>
                </a:solidFill>
              </a:rPr>
              <a:t>*Vegetables can be used in lieu of a fruit</a:t>
            </a:r>
          </a:p>
        </p:txBody>
      </p:sp>
    </p:spTree>
    <p:extLst>
      <p:ext uri="{BB962C8B-B14F-4D97-AF65-F5344CB8AC3E}">
        <p14:creationId xmlns:p14="http://schemas.microsoft.com/office/powerpoint/2010/main" val="139838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67A30F-35B6-8896-9E91-B9F8D9C1365D}"/>
              </a:ext>
            </a:extLst>
          </p:cNvPr>
          <p:cNvSpPr/>
          <p:nvPr/>
        </p:nvSpPr>
        <p:spPr>
          <a:xfrm>
            <a:off x="0" y="104457"/>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9AD64EB-4470-A935-105D-86BD729231D3}"/>
              </a:ext>
            </a:extLst>
          </p:cNvPr>
          <p:cNvSpPr/>
          <p:nvPr/>
        </p:nvSpPr>
        <p:spPr>
          <a:xfrm>
            <a:off x="366061" y="1432477"/>
            <a:ext cx="11459877"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4" name="TextBox 3">
            <a:extLst>
              <a:ext uri="{FF2B5EF4-FFF2-40B4-BE49-F238E27FC236}">
                <a16:creationId xmlns:a16="http://schemas.microsoft.com/office/drawing/2014/main" id="{E5AF8A12-BB60-106C-52DA-E987C90BE9EC}"/>
              </a:ext>
            </a:extLst>
          </p:cNvPr>
          <p:cNvSpPr txBox="1"/>
          <p:nvPr/>
        </p:nvSpPr>
        <p:spPr>
          <a:xfrm>
            <a:off x="1163574" y="66448"/>
            <a:ext cx="10170733" cy="1200329"/>
          </a:xfrm>
          <a:prstGeom prst="rect">
            <a:avLst/>
          </a:prstGeom>
          <a:noFill/>
        </p:spPr>
        <p:txBody>
          <a:bodyPr wrap="none" rtlCol="0">
            <a:spAutoFit/>
          </a:bodyPr>
          <a:lstStyle/>
          <a:p>
            <a:r>
              <a:rPr lang="en-US" sz="7200" b="1" dirty="0">
                <a:solidFill>
                  <a:srgbClr val="002060"/>
                </a:solidFill>
                <a:latin typeface="Times New Roman" panose="02020603050405020304" pitchFamily="18" charset="0"/>
                <a:cs typeface="Times New Roman" panose="02020603050405020304" pitchFamily="18" charset="0"/>
              </a:rPr>
              <a:t>Milk 1 Point at Breakfast</a:t>
            </a:r>
          </a:p>
        </p:txBody>
      </p:sp>
      <p:sp>
        <p:nvSpPr>
          <p:cNvPr id="6" name="TextBox 5">
            <a:extLst>
              <a:ext uri="{FF2B5EF4-FFF2-40B4-BE49-F238E27FC236}">
                <a16:creationId xmlns:a16="http://schemas.microsoft.com/office/drawing/2014/main" id="{D1884C7C-826A-0C89-CC1C-8F7FDE9A1E94}"/>
              </a:ext>
            </a:extLst>
          </p:cNvPr>
          <p:cNvSpPr txBox="1"/>
          <p:nvPr/>
        </p:nvSpPr>
        <p:spPr>
          <a:xfrm>
            <a:off x="366061" y="1778722"/>
            <a:ext cx="9492609" cy="523220"/>
          </a:xfrm>
          <a:prstGeom prst="rect">
            <a:avLst/>
          </a:prstGeom>
          <a:noFill/>
        </p:spPr>
        <p:txBody>
          <a:bodyPr wrap="square" rtlCol="0">
            <a:spAutoFit/>
          </a:bodyPr>
          <a:lstStyle/>
          <a:p>
            <a:r>
              <a:rPr lang="en-US" sz="2800" dirty="0">
                <a:solidFill>
                  <a:schemeClr val="bg1"/>
                </a:solidFill>
              </a:rPr>
              <a:t>All milk varieties are worth 1 point at breakfast:</a:t>
            </a:r>
          </a:p>
        </p:txBody>
      </p:sp>
      <p:grpSp>
        <p:nvGrpSpPr>
          <p:cNvPr id="14" name="Group 13">
            <a:extLst>
              <a:ext uri="{FF2B5EF4-FFF2-40B4-BE49-F238E27FC236}">
                <a16:creationId xmlns:a16="http://schemas.microsoft.com/office/drawing/2014/main" id="{DE3BFF52-4CB0-1EEB-1C4B-9CE4052C04E5}"/>
              </a:ext>
            </a:extLst>
          </p:cNvPr>
          <p:cNvGrpSpPr/>
          <p:nvPr/>
        </p:nvGrpSpPr>
        <p:grpSpPr>
          <a:xfrm>
            <a:off x="9327197" y="2094614"/>
            <a:ext cx="2007110" cy="2843602"/>
            <a:chOff x="9327197" y="1781107"/>
            <a:chExt cx="2302462" cy="3157109"/>
          </a:xfrm>
        </p:grpSpPr>
        <p:pic>
          <p:nvPicPr>
            <p:cNvPr id="8" name="Picture 7">
              <a:extLst>
                <a:ext uri="{FF2B5EF4-FFF2-40B4-BE49-F238E27FC236}">
                  <a16:creationId xmlns:a16="http://schemas.microsoft.com/office/drawing/2014/main" id="{04E788C6-CFA8-E6EB-5547-C53E55D7D5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27197" y="1781107"/>
              <a:ext cx="2302462" cy="3157109"/>
            </a:xfrm>
            <a:prstGeom prst="rect">
              <a:avLst/>
            </a:prstGeom>
          </p:spPr>
        </p:pic>
        <p:pic>
          <p:nvPicPr>
            <p:cNvPr id="10" name="Picture 6" descr="Driftwood Fat Free Milk Vitamin A &amp; D: Calories, Nutrition Analysis &amp; More | Fooducate">
              <a:extLst>
                <a:ext uri="{FF2B5EF4-FFF2-40B4-BE49-F238E27FC236}">
                  <a16:creationId xmlns:a16="http://schemas.microsoft.com/office/drawing/2014/main" id="{78327AF3-B711-334F-5A21-196076FB08A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33000"/>
                      </a14:imgEffect>
                    </a14:imgLayer>
                  </a14:imgProps>
                </a:ext>
                <a:ext uri="{28A0092B-C50C-407E-A947-70E740481C1C}">
                  <a14:useLocalDpi xmlns:a14="http://schemas.microsoft.com/office/drawing/2010/main" val="0"/>
                </a:ext>
              </a:extLst>
            </a:blip>
            <a:srcRect l="22105" t="14454" r="18406" b="4727"/>
            <a:stretch/>
          </p:blipFill>
          <p:spPr bwMode="auto">
            <a:xfrm>
              <a:off x="9353039" y="2787780"/>
              <a:ext cx="1960003" cy="2150436"/>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grpSp>
      <p:pic>
        <p:nvPicPr>
          <p:cNvPr id="9" name="Picture 2">
            <a:extLst>
              <a:ext uri="{FF2B5EF4-FFF2-40B4-BE49-F238E27FC236}">
                <a16:creationId xmlns:a16="http://schemas.microsoft.com/office/drawing/2014/main" id="{12CF520E-7DC4-BF55-6AF0-6929FEE5A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0166" y="2945731"/>
            <a:ext cx="2007110" cy="28203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5011779-32FC-2925-F53C-41BB4EFAE616}"/>
              </a:ext>
            </a:extLst>
          </p:cNvPr>
          <p:cNvSpPr txBox="1"/>
          <p:nvPr/>
        </p:nvSpPr>
        <p:spPr>
          <a:xfrm>
            <a:off x="857693" y="2455063"/>
            <a:ext cx="6382933" cy="2308324"/>
          </a:xfrm>
          <a:prstGeom prst="rect">
            <a:avLst/>
          </a:prstGeom>
          <a:noFill/>
        </p:spPr>
        <p:txBody>
          <a:bodyPr wrap="square" rtlCol="0">
            <a:spAutoFit/>
          </a:bodyPr>
          <a:lstStyle/>
          <a:p>
            <a:pPr marL="285750" indent="-285750">
              <a:buClr>
                <a:srgbClr val="FFC000"/>
              </a:buClr>
              <a:buFont typeface="Wingdings" panose="05000000000000000000" pitchFamily="2" charset="2"/>
              <a:buChar char="v"/>
            </a:pPr>
            <a:r>
              <a:rPr lang="en-US" sz="2400" dirty="0">
                <a:solidFill>
                  <a:schemeClr val="bg1"/>
                </a:solidFill>
              </a:rPr>
              <a:t>Two forms of milk must be offered.</a:t>
            </a:r>
          </a:p>
          <a:p>
            <a:pPr marL="800100" lvl="1" indent="-182880">
              <a:buClr>
                <a:srgbClr val="FFC000"/>
              </a:buClr>
              <a:buFont typeface="Arial" panose="020B0604020202020204" pitchFamily="34" charset="0"/>
              <a:buChar char="•"/>
            </a:pPr>
            <a:r>
              <a:rPr lang="en-US" sz="2400" dirty="0">
                <a:solidFill>
                  <a:schemeClr val="bg1"/>
                </a:solidFill>
              </a:rPr>
              <a:t>1% low fat milk</a:t>
            </a:r>
          </a:p>
          <a:p>
            <a:pPr marL="800100" lvl="1" indent="-182880">
              <a:buClr>
                <a:srgbClr val="FFC000"/>
              </a:buClr>
              <a:buFont typeface="Arial" panose="020B0604020202020204" pitchFamily="34" charset="0"/>
              <a:buChar char="•"/>
            </a:pPr>
            <a:r>
              <a:rPr lang="en-US" sz="2400" dirty="0">
                <a:solidFill>
                  <a:schemeClr val="bg1"/>
                </a:solidFill>
              </a:rPr>
              <a:t>Fat free milk</a:t>
            </a:r>
          </a:p>
          <a:p>
            <a:pPr lvl="1">
              <a:buClr>
                <a:srgbClr val="FFC000"/>
              </a:buClr>
            </a:pPr>
            <a:endParaRPr lang="en-US" sz="2400" dirty="0">
              <a:solidFill>
                <a:schemeClr val="bg1"/>
              </a:solidFill>
            </a:endParaRPr>
          </a:p>
          <a:p>
            <a:pPr marL="742950" lvl="1" indent="-285750">
              <a:buClr>
                <a:srgbClr val="FFC000"/>
              </a:buClr>
              <a:buFont typeface="Wingdings" panose="05000000000000000000" pitchFamily="2" charset="2"/>
              <a:buChar char="v"/>
            </a:pPr>
            <a:endParaRPr lang="en-US" sz="2400" dirty="0">
              <a:solidFill>
                <a:schemeClr val="bg1"/>
              </a:solidFill>
            </a:endParaRPr>
          </a:p>
          <a:p>
            <a:pPr marL="742950" lvl="1" indent="-285750">
              <a:buClr>
                <a:srgbClr val="FFC000"/>
              </a:buClr>
              <a:buFont typeface="Wingdings" panose="05000000000000000000" pitchFamily="2" charset="2"/>
              <a:buChar char="v"/>
            </a:pPr>
            <a:endParaRPr lang="en-US" sz="2400" dirty="0">
              <a:solidFill>
                <a:schemeClr val="bg1"/>
              </a:solidFill>
            </a:endParaRPr>
          </a:p>
        </p:txBody>
      </p:sp>
      <p:sp>
        <p:nvSpPr>
          <p:cNvPr id="13" name="TextBox 12">
            <a:extLst>
              <a:ext uri="{FF2B5EF4-FFF2-40B4-BE49-F238E27FC236}">
                <a16:creationId xmlns:a16="http://schemas.microsoft.com/office/drawing/2014/main" id="{0D7FDA7B-B0AB-23AE-7E5A-BD85B7066EB4}"/>
              </a:ext>
            </a:extLst>
          </p:cNvPr>
          <p:cNvSpPr txBox="1"/>
          <p:nvPr/>
        </p:nvSpPr>
        <p:spPr>
          <a:xfrm>
            <a:off x="836431" y="3609225"/>
            <a:ext cx="7222472" cy="2308324"/>
          </a:xfrm>
          <a:prstGeom prst="rect">
            <a:avLst/>
          </a:prstGeom>
          <a:noFill/>
        </p:spPr>
        <p:txBody>
          <a:bodyPr wrap="square" rtlCol="0">
            <a:spAutoFit/>
          </a:bodyPr>
          <a:lstStyle/>
          <a:p>
            <a:pPr marL="285750" indent="-285750">
              <a:buClr>
                <a:srgbClr val="FFC000"/>
              </a:buClr>
              <a:buFont typeface="Wingdings" panose="05000000000000000000" pitchFamily="2" charset="2"/>
              <a:buChar char="v"/>
            </a:pPr>
            <a:r>
              <a:rPr lang="en-US" sz="2400" dirty="0">
                <a:solidFill>
                  <a:schemeClr val="bg1"/>
                </a:solidFill>
              </a:rPr>
              <a:t>Flavored milk cannot be served.</a:t>
            </a:r>
          </a:p>
          <a:p>
            <a:pPr marL="285750" indent="-285750">
              <a:buClr>
                <a:srgbClr val="FFC000"/>
              </a:buClr>
              <a:buFont typeface="Wingdings" panose="05000000000000000000" pitchFamily="2" charset="2"/>
              <a:buChar char="v"/>
            </a:pPr>
            <a:r>
              <a:rPr lang="en-US" sz="2400" dirty="0">
                <a:solidFill>
                  <a:schemeClr val="bg1"/>
                </a:solidFill>
              </a:rPr>
              <a:t>Alternative milk is offered on request.</a:t>
            </a:r>
          </a:p>
          <a:p>
            <a:pPr marL="800100" lvl="1" indent="-182880">
              <a:buClr>
                <a:srgbClr val="FFC000"/>
              </a:buClr>
              <a:buFont typeface="Arial" panose="020B0604020202020204" pitchFamily="34" charset="0"/>
              <a:buChar char="•"/>
            </a:pPr>
            <a:r>
              <a:rPr lang="en-US" sz="2400" dirty="0">
                <a:solidFill>
                  <a:schemeClr val="bg1"/>
                </a:solidFill>
              </a:rPr>
              <a:t>Lactose- Free Milk (no form needed)</a:t>
            </a:r>
          </a:p>
          <a:p>
            <a:pPr marL="800100" lvl="1" indent="-182880">
              <a:buClr>
                <a:srgbClr val="FFC000"/>
              </a:buClr>
              <a:buFont typeface="Arial" panose="020B0604020202020204" pitchFamily="34" charset="0"/>
              <a:buChar char="•"/>
            </a:pPr>
            <a:r>
              <a:rPr lang="en-US" sz="2400" dirty="0">
                <a:solidFill>
                  <a:schemeClr val="bg1"/>
                </a:solidFill>
              </a:rPr>
              <a:t>Soy Milk (Parental Request to Substitute Soy Milk required)</a:t>
            </a:r>
          </a:p>
          <a:p>
            <a:pPr marL="800100" lvl="1" indent="-182880">
              <a:buClr>
                <a:srgbClr val="FFC000"/>
              </a:buClr>
              <a:buFont typeface="Arial" panose="020B0604020202020204" pitchFamily="34" charset="0"/>
              <a:buChar char="•"/>
            </a:pPr>
            <a:r>
              <a:rPr lang="en-US" sz="2400" dirty="0">
                <a:solidFill>
                  <a:schemeClr val="bg1"/>
                </a:solidFill>
              </a:rPr>
              <a:t>Almond milk (Special Diet Form required)</a:t>
            </a:r>
          </a:p>
        </p:txBody>
      </p:sp>
    </p:spTree>
    <p:extLst>
      <p:ext uri="{BB962C8B-B14F-4D97-AF65-F5344CB8AC3E}">
        <p14:creationId xmlns:p14="http://schemas.microsoft.com/office/powerpoint/2010/main" val="273163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um Vector | Cartoon kitchen workspace of a restaurant kitchen">
            <a:extLst>
              <a:ext uri="{FF2B5EF4-FFF2-40B4-BE49-F238E27FC236}">
                <a16:creationId xmlns:a16="http://schemas.microsoft.com/office/drawing/2014/main" id="{34043735-9CD9-C27C-F11C-2D96FFC84C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732" b="6140"/>
          <a:stretch/>
        </p:blipFill>
        <p:spPr bwMode="auto">
          <a:xfrm>
            <a:off x="-20103" y="0"/>
            <a:ext cx="12192000" cy="75614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4B7CFEC6-C674-81BD-61E5-79F48A630B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3638"/>
          <a:stretch/>
        </p:blipFill>
        <p:spPr bwMode="auto">
          <a:xfrm>
            <a:off x="2406128" y="-243840"/>
            <a:ext cx="3955744" cy="60579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7650CCCF-6D47-5640-41C9-29E9376B39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3869"/>
          <a:stretch/>
        </p:blipFill>
        <p:spPr bwMode="auto">
          <a:xfrm>
            <a:off x="2238199" y="-243840"/>
            <a:ext cx="2344297" cy="607742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014B98C2-84F7-06EC-0CAD-3C8815E17F84}"/>
              </a:ext>
            </a:extLst>
          </p:cNvPr>
          <p:cNvSpPr/>
          <p:nvPr/>
        </p:nvSpPr>
        <p:spPr>
          <a:xfrm>
            <a:off x="2273301" y="4910666"/>
            <a:ext cx="9918700" cy="996647"/>
          </a:xfrm>
          <a:prstGeom prst="rect">
            <a:avLst/>
          </a:prstGeom>
          <a:solidFill>
            <a:srgbClr val="F3E4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3" name="Picture 10">
            <a:extLst>
              <a:ext uri="{FF2B5EF4-FFF2-40B4-BE49-F238E27FC236}">
                <a16:creationId xmlns:a16="http://schemas.microsoft.com/office/drawing/2014/main" id="{A9FAB829-11F4-7E6C-8DC4-A6B884D3D8A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6231"/>
          <a:stretch/>
        </p:blipFill>
        <p:spPr bwMode="auto">
          <a:xfrm>
            <a:off x="2236605" y="-243840"/>
            <a:ext cx="2683497" cy="5937815"/>
          </a:xfrm>
          <a:prstGeom prst="rect">
            <a:avLst/>
          </a:prstGeom>
          <a:noFill/>
          <a:extLst>
            <a:ext uri="{909E8E84-426E-40DD-AFC4-6F175D3DCCD1}">
              <a14:hiddenFill xmlns:a14="http://schemas.microsoft.com/office/drawing/2010/main">
                <a:solidFill>
                  <a:srgbClr val="FFFFFF"/>
                </a:solidFill>
              </a14:hiddenFill>
            </a:ext>
          </a:extLst>
        </p:spPr>
      </p:pic>
      <p:sp>
        <p:nvSpPr>
          <p:cNvPr id="38" name="Flowchart: Data 37">
            <a:extLst>
              <a:ext uri="{FF2B5EF4-FFF2-40B4-BE49-F238E27FC236}">
                <a16:creationId xmlns:a16="http://schemas.microsoft.com/office/drawing/2014/main" id="{35BF0899-C10D-935D-7D00-DBDAD157A9A7}"/>
              </a:ext>
            </a:extLst>
          </p:cNvPr>
          <p:cNvSpPr/>
          <p:nvPr/>
        </p:nvSpPr>
        <p:spPr>
          <a:xfrm>
            <a:off x="1143000" y="4910666"/>
            <a:ext cx="4953000" cy="996647"/>
          </a:xfrm>
          <a:prstGeom prst="flowChartInputOutput">
            <a:avLst/>
          </a:prstGeom>
          <a:solidFill>
            <a:srgbClr val="F3E4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peech Bubble: Oval 38">
            <a:extLst>
              <a:ext uri="{FF2B5EF4-FFF2-40B4-BE49-F238E27FC236}">
                <a16:creationId xmlns:a16="http://schemas.microsoft.com/office/drawing/2014/main" id="{F7DFFEE3-60D5-915E-4FF3-4E5F610B2214}"/>
              </a:ext>
            </a:extLst>
          </p:cNvPr>
          <p:cNvSpPr/>
          <p:nvPr/>
        </p:nvSpPr>
        <p:spPr>
          <a:xfrm>
            <a:off x="4630538" y="81309"/>
            <a:ext cx="7320259" cy="2613129"/>
          </a:xfrm>
          <a:prstGeom prst="wedgeEllipseCallout">
            <a:avLst>
              <a:gd name="adj1" fmla="val -48633"/>
              <a:gd name="adj2" fmla="val 4063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sp>
        <p:nvSpPr>
          <p:cNvPr id="13" name="TextBox 12">
            <a:extLst>
              <a:ext uri="{FF2B5EF4-FFF2-40B4-BE49-F238E27FC236}">
                <a16:creationId xmlns:a16="http://schemas.microsoft.com/office/drawing/2014/main" id="{B91672ED-9178-4864-FC15-9D6C976A9B0F}"/>
              </a:ext>
            </a:extLst>
          </p:cNvPr>
          <p:cNvSpPr txBox="1"/>
          <p:nvPr/>
        </p:nvSpPr>
        <p:spPr>
          <a:xfrm>
            <a:off x="5370027" y="855020"/>
            <a:ext cx="6182655" cy="1323439"/>
          </a:xfrm>
          <a:prstGeom prst="rect">
            <a:avLst/>
          </a:prstGeom>
          <a:noFill/>
        </p:spPr>
        <p:txBody>
          <a:bodyPr wrap="none" rtlCol="0">
            <a:spAutoFit/>
          </a:bodyPr>
          <a:lstStyle/>
          <a:p>
            <a:pPr algn="ctr"/>
            <a:r>
              <a:rPr lang="en-US" sz="4000" dirty="0">
                <a:solidFill>
                  <a:schemeClr val="bg1"/>
                </a:solidFill>
                <a:latin typeface="+mj-lt"/>
                <a:cs typeface="Dreaming Outloud Pro" panose="020F0502020204030204" pitchFamily="66" charset="0"/>
              </a:rPr>
              <a:t>Breakfast  is now based on a </a:t>
            </a:r>
          </a:p>
          <a:p>
            <a:pPr algn="ctr"/>
            <a:r>
              <a:rPr lang="en-US" sz="4000" dirty="0">
                <a:solidFill>
                  <a:schemeClr val="bg1"/>
                </a:solidFill>
                <a:latin typeface="+mj-lt"/>
                <a:cs typeface="Dreaming Outloud Pro" panose="020F0502020204030204" pitchFamily="66" charset="0"/>
              </a:rPr>
              <a:t>points system.</a:t>
            </a:r>
          </a:p>
        </p:txBody>
      </p:sp>
      <p:sp>
        <p:nvSpPr>
          <p:cNvPr id="40" name="Rectangle 39">
            <a:extLst>
              <a:ext uri="{FF2B5EF4-FFF2-40B4-BE49-F238E27FC236}">
                <a16:creationId xmlns:a16="http://schemas.microsoft.com/office/drawing/2014/main" id="{25B68CE6-9753-A9A1-3F5E-19580DE1D73D}"/>
              </a:ext>
            </a:extLst>
          </p:cNvPr>
          <p:cNvSpPr/>
          <p:nvPr/>
        </p:nvSpPr>
        <p:spPr>
          <a:xfrm>
            <a:off x="5321300" y="4495800"/>
            <a:ext cx="1522441" cy="414866"/>
          </a:xfrm>
          <a:prstGeom prst="rect">
            <a:avLst/>
          </a:prstGeom>
          <a:solidFill>
            <a:srgbClr val="C1BF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849A294-F658-4D07-E9D2-EBA549F586CD}"/>
              </a:ext>
            </a:extLst>
          </p:cNvPr>
          <p:cNvSpPr txBox="1"/>
          <p:nvPr/>
        </p:nvSpPr>
        <p:spPr>
          <a:xfrm>
            <a:off x="4935880" y="866124"/>
            <a:ext cx="7081106" cy="1323439"/>
          </a:xfrm>
          <a:prstGeom prst="rect">
            <a:avLst/>
          </a:prstGeom>
          <a:noFill/>
        </p:spPr>
        <p:txBody>
          <a:bodyPr wrap="none" rtlCol="0">
            <a:spAutoFit/>
          </a:bodyPr>
          <a:lstStyle/>
          <a:p>
            <a:r>
              <a:rPr lang="en-US" sz="4000" dirty="0">
                <a:solidFill>
                  <a:schemeClr val="bg1"/>
                </a:solidFill>
                <a:latin typeface="+mj-lt"/>
              </a:rPr>
              <a:t>Each food item will account for a </a:t>
            </a:r>
          </a:p>
          <a:p>
            <a:pPr algn="ctr"/>
            <a:r>
              <a:rPr lang="en-US" sz="4000" dirty="0">
                <a:solidFill>
                  <a:schemeClr val="bg1"/>
                </a:solidFill>
                <a:latin typeface="+mj-lt"/>
              </a:rPr>
              <a:t>certain amount of points</a:t>
            </a:r>
          </a:p>
        </p:txBody>
      </p:sp>
      <p:sp>
        <p:nvSpPr>
          <p:cNvPr id="15" name="TextBox 14">
            <a:extLst>
              <a:ext uri="{FF2B5EF4-FFF2-40B4-BE49-F238E27FC236}">
                <a16:creationId xmlns:a16="http://schemas.microsoft.com/office/drawing/2014/main" id="{D880A628-4CA6-0849-1DCE-043D1E6F4655}"/>
              </a:ext>
            </a:extLst>
          </p:cNvPr>
          <p:cNvSpPr txBox="1"/>
          <p:nvPr/>
        </p:nvSpPr>
        <p:spPr>
          <a:xfrm>
            <a:off x="5298572" y="869704"/>
            <a:ext cx="6078473" cy="1323439"/>
          </a:xfrm>
          <a:prstGeom prst="rect">
            <a:avLst/>
          </a:prstGeom>
          <a:noFill/>
        </p:spPr>
        <p:txBody>
          <a:bodyPr wrap="square" rtlCol="0">
            <a:spAutoFit/>
          </a:bodyPr>
          <a:lstStyle/>
          <a:p>
            <a:pPr algn="ctr"/>
            <a:r>
              <a:rPr lang="en-US" sz="4000" dirty="0">
                <a:solidFill>
                  <a:schemeClr val="bg1"/>
                </a:solidFill>
                <a:latin typeface="+mj-lt"/>
              </a:rPr>
              <a:t>Main food item’s are worth </a:t>
            </a:r>
          </a:p>
          <a:p>
            <a:pPr algn="ctr"/>
            <a:r>
              <a:rPr lang="en-US" sz="4000" dirty="0">
                <a:solidFill>
                  <a:schemeClr val="bg2">
                    <a:lumMod val="75000"/>
                  </a:schemeClr>
                </a:solidFill>
                <a:latin typeface="+mj-lt"/>
                <a:ea typeface="ADLaM Display" panose="02010000000000000000" pitchFamily="2" charset="0"/>
                <a:cs typeface="ADLaM Display" panose="02010000000000000000" pitchFamily="2" charset="0"/>
              </a:rPr>
              <a:t>2 Points</a:t>
            </a:r>
          </a:p>
        </p:txBody>
      </p:sp>
      <p:grpSp>
        <p:nvGrpSpPr>
          <p:cNvPr id="28" name="Group 27">
            <a:extLst>
              <a:ext uri="{FF2B5EF4-FFF2-40B4-BE49-F238E27FC236}">
                <a16:creationId xmlns:a16="http://schemas.microsoft.com/office/drawing/2014/main" id="{A3C423BD-3CFF-DD6F-1B25-9A6078AB4F80}"/>
              </a:ext>
            </a:extLst>
          </p:cNvPr>
          <p:cNvGrpSpPr/>
          <p:nvPr/>
        </p:nvGrpSpPr>
        <p:grpSpPr>
          <a:xfrm>
            <a:off x="5341291" y="4276534"/>
            <a:ext cx="1635384" cy="1723488"/>
            <a:chOff x="5320949" y="2768640"/>
            <a:chExt cx="1635384" cy="1723488"/>
          </a:xfrm>
        </p:grpSpPr>
        <p:grpSp>
          <p:nvGrpSpPr>
            <p:cNvPr id="22" name="Group 21">
              <a:extLst>
                <a:ext uri="{FF2B5EF4-FFF2-40B4-BE49-F238E27FC236}">
                  <a16:creationId xmlns:a16="http://schemas.microsoft.com/office/drawing/2014/main" id="{E11CCF3B-0725-7016-3D0C-4D95138FECBE}"/>
                </a:ext>
              </a:extLst>
            </p:cNvPr>
            <p:cNvGrpSpPr/>
            <p:nvPr/>
          </p:nvGrpSpPr>
          <p:grpSpPr>
            <a:xfrm>
              <a:off x="5320949" y="2768640"/>
              <a:ext cx="1635384" cy="1372536"/>
              <a:chOff x="6704933" y="3446788"/>
              <a:chExt cx="1975675" cy="1810138"/>
            </a:xfrm>
          </p:grpSpPr>
          <p:pic>
            <p:nvPicPr>
              <p:cNvPr id="23" name="Picture 22" descr="Cinnamon Toast Crunch™ Cereal Single Serve Cup 2 oz | General Mills  Foodservice">
                <a:extLst>
                  <a:ext uri="{FF2B5EF4-FFF2-40B4-BE49-F238E27FC236}">
                    <a16:creationId xmlns:a16="http://schemas.microsoft.com/office/drawing/2014/main" id="{F367991E-31E4-4CA0-64E8-5D9936EC318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Effect>
                          <a14:artisticTexturizer/>
                        </a14:imgEffect>
                      </a14:imgLayer>
                    </a14:imgProps>
                  </a:ext>
                  <a:ext uri="{28A0092B-C50C-407E-A947-70E740481C1C}">
                    <a14:useLocalDpi xmlns:a14="http://schemas.microsoft.com/office/drawing/2010/main" val="0"/>
                  </a:ext>
                </a:extLst>
              </a:blip>
              <a:srcRect b="-493"/>
              <a:stretch/>
            </p:blipFill>
            <p:spPr bwMode="auto">
              <a:xfrm>
                <a:off x="6956356" y="3446788"/>
                <a:ext cx="1464282" cy="147150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4C5DC30-2060-C3F9-D199-B4DFF66F8388}"/>
                  </a:ext>
                </a:extLst>
              </p:cNvPr>
              <p:cNvSpPr txBox="1"/>
              <p:nvPr/>
            </p:nvSpPr>
            <p:spPr>
              <a:xfrm>
                <a:off x="6704933" y="4891612"/>
                <a:ext cx="1975675" cy="365314"/>
              </a:xfrm>
              <a:prstGeom prst="rect">
                <a:avLst/>
              </a:prstGeom>
              <a:noFill/>
            </p:spPr>
            <p:txBody>
              <a:bodyPr wrap="none" rtlCol="0">
                <a:spAutoFit/>
              </a:bodyPr>
              <a:lstStyle/>
              <a:p>
                <a:r>
                  <a:rPr lang="en-US" sz="1200" dirty="0">
                    <a:solidFill>
                      <a:srgbClr val="000000"/>
                    </a:solidFill>
                    <a:latin typeface="Century Gothic" panose="020B0502020202020204" pitchFamily="34" charset="0"/>
                  </a:rPr>
                  <a:t>Deluxe Cereal Bowl</a:t>
                </a:r>
              </a:p>
            </p:txBody>
          </p:sp>
        </p:grpSp>
        <p:sp>
          <p:nvSpPr>
            <p:cNvPr id="25" name="TextBox 24">
              <a:extLst>
                <a:ext uri="{FF2B5EF4-FFF2-40B4-BE49-F238E27FC236}">
                  <a16:creationId xmlns:a16="http://schemas.microsoft.com/office/drawing/2014/main" id="{11D18B12-BCA1-38ED-7BF0-4E7608D22F90}"/>
                </a:ext>
              </a:extLst>
            </p:cNvPr>
            <p:cNvSpPr txBox="1"/>
            <p:nvPr/>
          </p:nvSpPr>
          <p:spPr>
            <a:xfrm>
              <a:off x="5608166" y="4122796"/>
              <a:ext cx="1079142" cy="369332"/>
            </a:xfrm>
            <a:prstGeom prst="rect">
              <a:avLst/>
            </a:prstGeom>
            <a:solidFill>
              <a:srgbClr val="002060"/>
            </a:solidFill>
          </p:spPr>
          <p:txBody>
            <a:bodyPr wrap="none" rtlCol="0">
              <a:spAutoFit/>
            </a:bodyPr>
            <a:lstStyle/>
            <a:p>
              <a:r>
                <a:rPr lang="en-US" dirty="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2 points</a:t>
              </a:r>
            </a:p>
          </p:txBody>
        </p:sp>
      </p:grpSp>
      <p:grpSp>
        <p:nvGrpSpPr>
          <p:cNvPr id="27" name="Group 26">
            <a:extLst>
              <a:ext uri="{FF2B5EF4-FFF2-40B4-BE49-F238E27FC236}">
                <a16:creationId xmlns:a16="http://schemas.microsoft.com/office/drawing/2014/main" id="{2C2D7626-D3DF-5070-47A3-49CE496B9796}"/>
              </a:ext>
            </a:extLst>
          </p:cNvPr>
          <p:cNvGrpSpPr/>
          <p:nvPr/>
        </p:nvGrpSpPr>
        <p:grpSpPr>
          <a:xfrm>
            <a:off x="8657099" y="4182324"/>
            <a:ext cx="1420325" cy="1918782"/>
            <a:chOff x="7344359" y="2749582"/>
            <a:chExt cx="1420325" cy="1918782"/>
          </a:xfrm>
        </p:grpSpPr>
        <p:grpSp>
          <p:nvGrpSpPr>
            <p:cNvPr id="18" name="Group 17">
              <a:extLst>
                <a:ext uri="{FF2B5EF4-FFF2-40B4-BE49-F238E27FC236}">
                  <a16:creationId xmlns:a16="http://schemas.microsoft.com/office/drawing/2014/main" id="{88CBC560-2FD9-91FD-019C-1861BC3A9731}"/>
                </a:ext>
              </a:extLst>
            </p:cNvPr>
            <p:cNvGrpSpPr/>
            <p:nvPr/>
          </p:nvGrpSpPr>
          <p:grpSpPr>
            <a:xfrm>
              <a:off x="7344359" y="2749582"/>
              <a:ext cx="1420325" cy="1537625"/>
              <a:chOff x="8421099" y="3533291"/>
              <a:chExt cx="1929633" cy="2005299"/>
            </a:xfrm>
          </p:grpSpPr>
          <p:pic>
            <p:nvPicPr>
              <p:cNvPr id="19" name="Picture 2" descr="The Cherry Yogurt 12025561 PNG">
                <a:extLst>
                  <a:ext uri="{FF2B5EF4-FFF2-40B4-BE49-F238E27FC236}">
                    <a16:creationId xmlns:a16="http://schemas.microsoft.com/office/drawing/2014/main" id="{3D973CCF-015E-07CD-3742-5DEDF7F093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90570" y="3533291"/>
                <a:ext cx="1720506" cy="172050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Saltine cracker Cookie - Cookies vector model png download - 900*900 - Free Transparent Saltine ...">
                <a:extLst>
                  <a:ext uri="{FF2B5EF4-FFF2-40B4-BE49-F238E27FC236}">
                    <a16:creationId xmlns:a16="http://schemas.microsoft.com/office/drawing/2014/main" id="{E767FF53-3C45-3BBB-5F67-74409C6315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79889" y="4184885"/>
                <a:ext cx="1353705" cy="135370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099973C-CD99-5F5D-DA12-7B000CDC95AE}"/>
                  </a:ext>
                </a:extLst>
              </p:cNvPr>
              <p:cNvSpPr txBox="1"/>
              <p:nvPr/>
            </p:nvSpPr>
            <p:spPr>
              <a:xfrm>
                <a:off x="8421099" y="5085877"/>
                <a:ext cx="1929633" cy="361249"/>
              </a:xfrm>
              <a:prstGeom prst="rect">
                <a:avLst/>
              </a:prstGeom>
              <a:noFill/>
            </p:spPr>
            <p:txBody>
              <a:bodyPr wrap="none" rtlCol="0">
                <a:spAutoFit/>
              </a:bodyPr>
              <a:lstStyle/>
              <a:p>
                <a:r>
                  <a:rPr lang="en-US" sz="1200" dirty="0">
                    <a:solidFill>
                      <a:srgbClr val="000000"/>
                    </a:solidFill>
                  </a:rPr>
                  <a:t>Yogurt &amp; </a:t>
                </a:r>
                <a:r>
                  <a:rPr lang="en-US" sz="1200" dirty="0">
                    <a:solidFill>
                      <a:srgbClr val="000000"/>
                    </a:solidFill>
                    <a:latin typeface="Century Gothic" panose="020B0502020202020204" pitchFamily="34" charset="0"/>
                  </a:rPr>
                  <a:t>Crackers</a:t>
                </a:r>
              </a:p>
            </p:txBody>
          </p:sp>
        </p:grpSp>
        <p:sp>
          <p:nvSpPr>
            <p:cNvPr id="26" name="TextBox 25">
              <a:extLst>
                <a:ext uri="{FF2B5EF4-FFF2-40B4-BE49-F238E27FC236}">
                  <a16:creationId xmlns:a16="http://schemas.microsoft.com/office/drawing/2014/main" id="{5C20714C-D315-5871-EFA8-059D533AF140}"/>
                </a:ext>
              </a:extLst>
            </p:cNvPr>
            <p:cNvSpPr txBox="1"/>
            <p:nvPr/>
          </p:nvSpPr>
          <p:spPr>
            <a:xfrm>
              <a:off x="7520870" y="4299032"/>
              <a:ext cx="1079142" cy="369332"/>
            </a:xfrm>
            <a:prstGeom prst="rect">
              <a:avLst/>
            </a:prstGeom>
            <a:solidFill>
              <a:srgbClr val="002060"/>
            </a:solidFill>
          </p:spPr>
          <p:txBody>
            <a:bodyPr wrap="none" rtlCol="0">
              <a:spAutoFit/>
            </a:bodyPr>
            <a:lstStyle/>
            <a:p>
              <a:r>
                <a:rPr lang="en-US" dirty="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2 points</a:t>
              </a:r>
            </a:p>
          </p:txBody>
        </p:sp>
      </p:grpSp>
      <p:sp>
        <p:nvSpPr>
          <p:cNvPr id="42" name="TextBox 41">
            <a:extLst>
              <a:ext uri="{FF2B5EF4-FFF2-40B4-BE49-F238E27FC236}">
                <a16:creationId xmlns:a16="http://schemas.microsoft.com/office/drawing/2014/main" id="{AD16878E-7157-D127-73B1-6035D7C20692}"/>
              </a:ext>
            </a:extLst>
          </p:cNvPr>
          <p:cNvSpPr txBox="1"/>
          <p:nvPr/>
        </p:nvSpPr>
        <p:spPr>
          <a:xfrm>
            <a:off x="5279585" y="894083"/>
            <a:ext cx="6586547" cy="1323439"/>
          </a:xfrm>
          <a:prstGeom prst="rect">
            <a:avLst/>
          </a:prstGeom>
          <a:noFill/>
        </p:spPr>
        <p:txBody>
          <a:bodyPr wrap="none" rtlCol="0">
            <a:spAutoFit/>
          </a:bodyPr>
          <a:lstStyle/>
          <a:p>
            <a:r>
              <a:rPr lang="en-US" sz="4000" dirty="0">
                <a:solidFill>
                  <a:schemeClr val="bg1"/>
                </a:solidFill>
                <a:latin typeface="+mj-lt"/>
              </a:rPr>
              <a:t>All other food items are worth </a:t>
            </a:r>
          </a:p>
          <a:p>
            <a:pPr algn="ctr"/>
            <a:r>
              <a:rPr lang="en-US" sz="4000" dirty="0">
                <a:solidFill>
                  <a:schemeClr val="bg2">
                    <a:lumMod val="75000"/>
                  </a:schemeClr>
                </a:solidFill>
                <a:latin typeface="+mj-lt"/>
                <a:ea typeface="ADLaM Display" panose="02010000000000000000" pitchFamily="2" charset="0"/>
                <a:cs typeface="ADLaM Display" panose="02010000000000000000" pitchFamily="2" charset="0"/>
              </a:rPr>
              <a:t>1 point</a:t>
            </a:r>
          </a:p>
        </p:txBody>
      </p:sp>
      <p:grpSp>
        <p:nvGrpSpPr>
          <p:cNvPr id="51" name="Group 50">
            <a:extLst>
              <a:ext uri="{FF2B5EF4-FFF2-40B4-BE49-F238E27FC236}">
                <a16:creationId xmlns:a16="http://schemas.microsoft.com/office/drawing/2014/main" id="{92AB7EE1-AD07-6BAC-6E57-FD9A01F7A9BB}"/>
              </a:ext>
            </a:extLst>
          </p:cNvPr>
          <p:cNvGrpSpPr/>
          <p:nvPr/>
        </p:nvGrpSpPr>
        <p:grpSpPr>
          <a:xfrm>
            <a:off x="12794953" y="4210335"/>
            <a:ext cx="965732" cy="1964621"/>
            <a:chOff x="6085720" y="-3314662"/>
            <a:chExt cx="1150344" cy="2278313"/>
          </a:xfrm>
        </p:grpSpPr>
        <p:pic>
          <p:nvPicPr>
            <p:cNvPr id="43" name="Picture 42">
              <a:extLst>
                <a:ext uri="{FF2B5EF4-FFF2-40B4-BE49-F238E27FC236}">
                  <a16:creationId xmlns:a16="http://schemas.microsoft.com/office/drawing/2014/main" id="{445F319F-84CC-E370-778D-BA5D3C0DDD5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6135159" y="-3314662"/>
              <a:ext cx="1037099" cy="1460027"/>
            </a:xfrm>
            <a:prstGeom prst="rect">
              <a:avLst/>
            </a:prstGeom>
          </p:spPr>
        </p:pic>
        <p:sp>
          <p:nvSpPr>
            <p:cNvPr id="49" name="TextBox 48">
              <a:extLst>
                <a:ext uri="{FF2B5EF4-FFF2-40B4-BE49-F238E27FC236}">
                  <a16:creationId xmlns:a16="http://schemas.microsoft.com/office/drawing/2014/main" id="{BF847DFE-86C1-5856-0CBC-962D6EF2288C}"/>
                </a:ext>
              </a:extLst>
            </p:cNvPr>
            <p:cNvSpPr txBox="1"/>
            <p:nvPr/>
          </p:nvSpPr>
          <p:spPr>
            <a:xfrm>
              <a:off x="6290692" y="-1871181"/>
              <a:ext cx="720240" cy="428303"/>
            </a:xfrm>
            <a:prstGeom prst="rect">
              <a:avLst/>
            </a:prstGeom>
            <a:noFill/>
          </p:spPr>
          <p:txBody>
            <a:bodyPr wrap="none" rtlCol="0">
              <a:spAutoFit/>
            </a:bodyPr>
            <a:lstStyle/>
            <a:p>
              <a:r>
                <a:rPr lang="en-US" dirty="0">
                  <a:solidFill>
                    <a:srgbClr val="000000"/>
                  </a:solidFill>
                  <a:latin typeface="Century Gothic" panose="020B0502020202020204" pitchFamily="34" charset="0"/>
                </a:rPr>
                <a:t>Milk</a:t>
              </a:r>
            </a:p>
          </p:txBody>
        </p:sp>
        <p:sp>
          <p:nvSpPr>
            <p:cNvPr id="50" name="TextBox 49">
              <a:extLst>
                <a:ext uri="{FF2B5EF4-FFF2-40B4-BE49-F238E27FC236}">
                  <a16:creationId xmlns:a16="http://schemas.microsoft.com/office/drawing/2014/main" id="{BC26350C-6244-CFF5-9599-089091FA5FDD}"/>
                </a:ext>
              </a:extLst>
            </p:cNvPr>
            <p:cNvSpPr txBox="1"/>
            <p:nvPr/>
          </p:nvSpPr>
          <p:spPr>
            <a:xfrm rot="10800000" flipV="1">
              <a:off x="6085720" y="-1464652"/>
              <a:ext cx="1150344" cy="428303"/>
            </a:xfrm>
            <a:prstGeom prst="rect">
              <a:avLst/>
            </a:prstGeom>
            <a:solidFill>
              <a:srgbClr val="002060"/>
            </a:solidFill>
          </p:spPr>
          <p:txBody>
            <a:bodyPr wrap="square" rtlCol="0">
              <a:spAutoFit/>
            </a:bodyPr>
            <a:lstStyle/>
            <a:p>
              <a:r>
                <a:rPr lang="en-US" dirty="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1 point</a:t>
              </a:r>
            </a:p>
          </p:txBody>
        </p:sp>
      </p:grpSp>
      <p:grpSp>
        <p:nvGrpSpPr>
          <p:cNvPr id="56" name="Group 55">
            <a:extLst>
              <a:ext uri="{FF2B5EF4-FFF2-40B4-BE49-F238E27FC236}">
                <a16:creationId xmlns:a16="http://schemas.microsoft.com/office/drawing/2014/main" id="{E2214A15-AE87-7224-A866-5BF84645CBA8}"/>
              </a:ext>
            </a:extLst>
          </p:cNvPr>
          <p:cNvGrpSpPr/>
          <p:nvPr/>
        </p:nvGrpSpPr>
        <p:grpSpPr>
          <a:xfrm>
            <a:off x="14834499" y="4338594"/>
            <a:ext cx="1293944" cy="1825477"/>
            <a:chOff x="7881352" y="-2778133"/>
            <a:chExt cx="1293944" cy="1825477"/>
          </a:xfrm>
        </p:grpSpPr>
        <p:pic>
          <p:nvPicPr>
            <p:cNvPr id="44" name="D14BEEA6-0D2C-4107-A470-7D81FDA5BF76" descr="D14BEEA6-0D2C-4107-A470-7D81FDA5BF76">
              <a:extLst>
                <a:ext uri="{FF2B5EF4-FFF2-40B4-BE49-F238E27FC236}">
                  <a16:creationId xmlns:a16="http://schemas.microsoft.com/office/drawing/2014/main" id="{5F7A9967-EC4F-06EE-D7A5-8E481A5D395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Effect>
                        <a14:sharpenSoften amount="7000"/>
                      </a14:imgEffect>
                      <a14:imgEffect>
                        <a14:colorTemperature colorTemp="47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8009897" y="-2778133"/>
              <a:ext cx="1073994" cy="10739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F5EF6F76-7CDA-3433-6D27-E9870B2C6A06}"/>
                </a:ext>
              </a:extLst>
            </p:cNvPr>
            <p:cNvSpPr txBox="1"/>
            <p:nvPr/>
          </p:nvSpPr>
          <p:spPr>
            <a:xfrm>
              <a:off x="8074700" y="-1321988"/>
              <a:ext cx="939681" cy="369332"/>
            </a:xfrm>
            <a:prstGeom prst="rect">
              <a:avLst/>
            </a:prstGeom>
            <a:solidFill>
              <a:srgbClr val="002060"/>
            </a:solidFill>
          </p:spPr>
          <p:txBody>
            <a:bodyPr wrap="none" rtlCol="0">
              <a:spAutoFit/>
            </a:bodyPr>
            <a:lstStyle/>
            <a:p>
              <a:r>
                <a:rPr lang="en-US" dirty="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1 point</a:t>
              </a:r>
            </a:p>
          </p:txBody>
        </p:sp>
        <p:sp>
          <p:nvSpPr>
            <p:cNvPr id="55" name="TextBox 54">
              <a:extLst>
                <a:ext uri="{FF2B5EF4-FFF2-40B4-BE49-F238E27FC236}">
                  <a16:creationId xmlns:a16="http://schemas.microsoft.com/office/drawing/2014/main" id="{346ADD36-0C10-9EF5-B61E-A615353160C9}"/>
                </a:ext>
              </a:extLst>
            </p:cNvPr>
            <p:cNvSpPr txBox="1"/>
            <p:nvPr/>
          </p:nvSpPr>
          <p:spPr>
            <a:xfrm>
              <a:off x="7881352" y="-1744424"/>
              <a:ext cx="1293944" cy="369332"/>
            </a:xfrm>
            <a:prstGeom prst="rect">
              <a:avLst/>
            </a:prstGeom>
            <a:noFill/>
          </p:spPr>
          <p:txBody>
            <a:bodyPr wrap="none" rtlCol="0">
              <a:spAutoFit/>
            </a:bodyPr>
            <a:lstStyle/>
            <a:p>
              <a:r>
                <a:rPr lang="en-US" dirty="0">
                  <a:solidFill>
                    <a:srgbClr val="000000"/>
                  </a:solidFill>
                  <a:latin typeface="Century Gothic" panose="020B0502020202020204" pitchFamily="34" charset="0"/>
                </a:rPr>
                <a:t>Fruit Juice</a:t>
              </a:r>
            </a:p>
          </p:txBody>
        </p:sp>
      </p:grpSp>
      <p:grpSp>
        <p:nvGrpSpPr>
          <p:cNvPr id="58" name="Group 57">
            <a:extLst>
              <a:ext uri="{FF2B5EF4-FFF2-40B4-BE49-F238E27FC236}">
                <a16:creationId xmlns:a16="http://schemas.microsoft.com/office/drawing/2014/main" id="{FC227BDC-FFD2-3FBD-E0B9-8E7264BA2955}"/>
              </a:ext>
            </a:extLst>
          </p:cNvPr>
          <p:cNvGrpSpPr/>
          <p:nvPr/>
        </p:nvGrpSpPr>
        <p:grpSpPr>
          <a:xfrm>
            <a:off x="16392312" y="4052824"/>
            <a:ext cx="2023028" cy="2122132"/>
            <a:chOff x="10275653" y="-2969885"/>
            <a:chExt cx="2023028" cy="2122132"/>
          </a:xfrm>
        </p:grpSpPr>
        <p:grpSp>
          <p:nvGrpSpPr>
            <p:cNvPr id="48" name="Group 47">
              <a:extLst>
                <a:ext uri="{FF2B5EF4-FFF2-40B4-BE49-F238E27FC236}">
                  <a16:creationId xmlns:a16="http://schemas.microsoft.com/office/drawing/2014/main" id="{CA00D9A0-EB7E-1006-707E-8D83F04231C9}"/>
                </a:ext>
              </a:extLst>
            </p:cNvPr>
            <p:cNvGrpSpPr/>
            <p:nvPr/>
          </p:nvGrpSpPr>
          <p:grpSpPr>
            <a:xfrm>
              <a:off x="10275653" y="-2969885"/>
              <a:ext cx="2023028" cy="1185290"/>
              <a:chOff x="9885094" y="-2916702"/>
              <a:chExt cx="2227431" cy="1465598"/>
            </a:xfrm>
          </p:grpSpPr>
          <p:pic>
            <p:nvPicPr>
              <p:cNvPr id="45" name="Picture 8" descr="Banana Fruit Cartoon PNG | PNG Mart">
                <a:extLst>
                  <a:ext uri="{FF2B5EF4-FFF2-40B4-BE49-F238E27FC236}">
                    <a16:creationId xmlns:a16="http://schemas.microsoft.com/office/drawing/2014/main" id="{C9184273-99D4-583B-42C1-F98C1E94251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91589" y="-2916702"/>
                <a:ext cx="1914040" cy="91451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Banana Fruit Cartoon PNG | PNG Mart">
                <a:extLst>
                  <a:ext uri="{FF2B5EF4-FFF2-40B4-BE49-F238E27FC236}">
                    <a16:creationId xmlns:a16="http://schemas.microsoft.com/office/drawing/2014/main" id="{0F9E1468-C4A0-657C-D8E1-A3D3A41E9E2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71220">
                <a:off x="10099271" y="-2697546"/>
                <a:ext cx="2013254" cy="95392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Banana Fruit Cartoon PNG | PNG Mart">
                <a:extLst>
                  <a:ext uri="{FF2B5EF4-FFF2-40B4-BE49-F238E27FC236}">
                    <a16:creationId xmlns:a16="http://schemas.microsoft.com/office/drawing/2014/main" id="{21D42287-5F6D-7803-FD57-F807C952CB4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522098">
                <a:off x="9885094" y="-2405028"/>
                <a:ext cx="2013254" cy="953924"/>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TextBox 53">
              <a:extLst>
                <a:ext uri="{FF2B5EF4-FFF2-40B4-BE49-F238E27FC236}">
                  <a16:creationId xmlns:a16="http://schemas.microsoft.com/office/drawing/2014/main" id="{7DE4CFA5-AE33-AA84-F5F0-AEEA8AF522BD}"/>
                </a:ext>
              </a:extLst>
            </p:cNvPr>
            <p:cNvSpPr txBox="1"/>
            <p:nvPr/>
          </p:nvSpPr>
          <p:spPr>
            <a:xfrm>
              <a:off x="10908339" y="-1217085"/>
              <a:ext cx="1045479" cy="369332"/>
            </a:xfrm>
            <a:prstGeom prst="rect">
              <a:avLst/>
            </a:prstGeom>
            <a:solidFill>
              <a:srgbClr val="002060"/>
            </a:solidFill>
          </p:spPr>
          <p:txBody>
            <a:bodyPr wrap="none" rtlCol="0">
              <a:spAutoFit/>
            </a:bodyPr>
            <a:lstStyle/>
            <a:p>
              <a:r>
                <a:rPr lang="en-US" dirty="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1 points</a:t>
              </a:r>
            </a:p>
          </p:txBody>
        </p:sp>
        <p:sp>
          <p:nvSpPr>
            <p:cNvPr id="57" name="TextBox 56">
              <a:extLst>
                <a:ext uri="{FF2B5EF4-FFF2-40B4-BE49-F238E27FC236}">
                  <a16:creationId xmlns:a16="http://schemas.microsoft.com/office/drawing/2014/main" id="{D1A6C8B7-C0DD-7A9E-0F42-ACAAC21BA8DA}"/>
                </a:ext>
              </a:extLst>
            </p:cNvPr>
            <p:cNvSpPr txBox="1"/>
            <p:nvPr/>
          </p:nvSpPr>
          <p:spPr>
            <a:xfrm>
              <a:off x="10730439" y="-1660982"/>
              <a:ext cx="1401281" cy="369332"/>
            </a:xfrm>
            <a:prstGeom prst="rect">
              <a:avLst/>
            </a:prstGeom>
            <a:noFill/>
          </p:spPr>
          <p:txBody>
            <a:bodyPr wrap="none" rtlCol="0">
              <a:spAutoFit/>
            </a:bodyPr>
            <a:lstStyle/>
            <a:p>
              <a:r>
                <a:rPr lang="en-US" dirty="0">
                  <a:solidFill>
                    <a:srgbClr val="000000"/>
                  </a:solidFill>
                  <a:latin typeface="Century Gothic" panose="020B0502020202020204" pitchFamily="34" charset="0"/>
                </a:rPr>
                <a:t>Whole Fruit</a:t>
              </a:r>
            </a:p>
          </p:txBody>
        </p:sp>
      </p:grpSp>
      <p:sp>
        <p:nvSpPr>
          <p:cNvPr id="59" name="TextBox 58">
            <a:extLst>
              <a:ext uri="{FF2B5EF4-FFF2-40B4-BE49-F238E27FC236}">
                <a16:creationId xmlns:a16="http://schemas.microsoft.com/office/drawing/2014/main" id="{1BBC849C-D699-F5C0-C881-2B9001E155CE}"/>
              </a:ext>
            </a:extLst>
          </p:cNvPr>
          <p:cNvSpPr txBox="1"/>
          <p:nvPr/>
        </p:nvSpPr>
        <p:spPr>
          <a:xfrm>
            <a:off x="5259481" y="882556"/>
            <a:ext cx="6279540" cy="1323439"/>
          </a:xfrm>
          <a:prstGeom prst="rect">
            <a:avLst/>
          </a:prstGeom>
          <a:noFill/>
        </p:spPr>
        <p:txBody>
          <a:bodyPr wrap="none" rtlCol="0">
            <a:spAutoFit/>
          </a:bodyPr>
          <a:lstStyle/>
          <a:p>
            <a:r>
              <a:rPr lang="en-US" sz="4000" dirty="0">
                <a:solidFill>
                  <a:schemeClr val="bg1"/>
                </a:solidFill>
                <a:latin typeface="+mj-lt"/>
              </a:rPr>
              <a:t>Students must take a total of </a:t>
            </a:r>
          </a:p>
          <a:p>
            <a:pPr algn="ctr"/>
            <a:r>
              <a:rPr lang="en-US" sz="4000" dirty="0">
                <a:solidFill>
                  <a:schemeClr val="bg2">
                    <a:lumMod val="75000"/>
                  </a:schemeClr>
                </a:solidFill>
                <a:latin typeface="+mj-lt"/>
                <a:ea typeface="ADLaM Display" panose="02010000000000000000" pitchFamily="2" charset="0"/>
                <a:cs typeface="ADLaM Display" panose="02010000000000000000" pitchFamily="2" charset="0"/>
              </a:rPr>
              <a:t>3 points</a:t>
            </a:r>
          </a:p>
        </p:txBody>
      </p:sp>
      <p:sp>
        <p:nvSpPr>
          <p:cNvPr id="1033" name="TextBox 1032">
            <a:extLst>
              <a:ext uri="{FF2B5EF4-FFF2-40B4-BE49-F238E27FC236}">
                <a16:creationId xmlns:a16="http://schemas.microsoft.com/office/drawing/2014/main" id="{7D1516B0-42C4-3C49-6F11-8CC25F299656}"/>
              </a:ext>
            </a:extLst>
          </p:cNvPr>
          <p:cNvSpPr txBox="1"/>
          <p:nvPr/>
        </p:nvSpPr>
        <p:spPr>
          <a:xfrm>
            <a:off x="5610449" y="822027"/>
            <a:ext cx="5462136" cy="1323439"/>
          </a:xfrm>
          <a:prstGeom prst="rect">
            <a:avLst/>
          </a:prstGeom>
          <a:noFill/>
        </p:spPr>
        <p:txBody>
          <a:bodyPr wrap="none" rtlCol="0">
            <a:spAutoFit/>
          </a:bodyPr>
          <a:lstStyle/>
          <a:p>
            <a:pPr algn="ctr"/>
            <a:r>
              <a:rPr lang="en-US" sz="4000" dirty="0">
                <a:solidFill>
                  <a:schemeClr val="bg1"/>
                </a:solidFill>
                <a:latin typeface="+mj-lt"/>
              </a:rPr>
              <a:t>One food item must be a </a:t>
            </a:r>
          </a:p>
          <a:p>
            <a:pPr algn="ctr"/>
            <a:r>
              <a:rPr lang="en-US" sz="4000" dirty="0">
                <a:solidFill>
                  <a:schemeClr val="bg2">
                    <a:lumMod val="75000"/>
                  </a:schemeClr>
                </a:solidFill>
                <a:latin typeface="+mj-lt"/>
                <a:ea typeface="ADLaM Display" panose="02010000000000000000" pitchFamily="2" charset="0"/>
                <a:cs typeface="ADLaM Display" panose="02010000000000000000" pitchFamily="2" charset="0"/>
              </a:rPr>
              <a:t>Fruit Juice </a:t>
            </a:r>
            <a:r>
              <a:rPr lang="en-US" sz="4000" dirty="0">
                <a:solidFill>
                  <a:schemeClr val="bg1"/>
                </a:solidFill>
                <a:latin typeface="+mj-lt"/>
              </a:rPr>
              <a:t>or </a:t>
            </a:r>
            <a:r>
              <a:rPr lang="en-US" sz="4000" dirty="0">
                <a:solidFill>
                  <a:schemeClr val="bg2">
                    <a:lumMod val="75000"/>
                  </a:schemeClr>
                </a:solidFill>
                <a:latin typeface="+mj-lt"/>
                <a:ea typeface="ADLaM Display" panose="02010000000000000000" pitchFamily="2" charset="0"/>
                <a:cs typeface="ADLaM Display" panose="02010000000000000000" pitchFamily="2" charset="0"/>
              </a:rPr>
              <a:t>Whole Fruit</a:t>
            </a:r>
          </a:p>
        </p:txBody>
      </p:sp>
      <p:grpSp>
        <p:nvGrpSpPr>
          <p:cNvPr id="60" name="Group 59">
            <a:extLst>
              <a:ext uri="{FF2B5EF4-FFF2-40B4-BE49-F238E27FC236}">
                <a16:creationId xmlns:a16="http://schemas.microsoft.com/office/drawing/2014/main" id="{CCF23117-80A4-8A70-07EF-9FAB3EB6AC43}"/>
              </a:ext>
            </a:extLst>
          </p:cNvPr>
          <p:cNvGrpSpPr/>
          <p:nvPr/>
        </p:nvGrpSpPr>
        <p:grpSpPr>
          <a:xfrm>
            <a:off x="6956402" y="4148359"/>
            <a:ext cx="1635384" cy="1898933"/>
            <a:chOff x="6210515" y="2692729"/>
            <a:chExt cx="1635384" cy="1898933"/>
          </a:xfrm>
        </p:grpSpPr>
        <p:grpSp>
          <p:nvGrpSpPr>
            <p:cNvPr id="61" name="Group 60">
              <a:extLst>
                <a:ext uri="{FF2B5EF4-FFF2-40B4-BE49-F238E27FC236}">
                  <a16:creationId xmlns:a16="http://schemas.microsoft.com/office/drawing/2014/main" id="{B043BF9D-D727-25B0-FA3B-99E245E8754C}"/>
                </a:ext>
              </a:extLst>
            </p:cNvPr>
            <p:cNvGrpSpPr/>
            <p:nvPr/>
          </p:nvGrpSpPr>
          <p:grpSpPr>
            <a:xfrm>
              <a:off x="6210515" y="2692729"/>
              <a:ext cx="1635384" cy="1436432"/>
              <a:chOff x="7779600" y="3346676"/>
              <a:chExt cx="1975675" cy="1894406"/>
            </a:xfrm>
          </p:grpSpPr>
          <p:pic>
            <p:nvPicPr>
              <p:cNvPr id="63" name="Picture 62" descr="Cinnamon Toast Crunch™ Cereal Single Serve Cup 2 oz | General Mills  Foodservice">
                <a:extLst>
                  <a:ext uri="{FF2B5EF4-FFF2-40B4-BE49-F238E27FC236}">
                    <a16:creationId xmlns:a16="http://schemas.microsoft.com/office/drawing/2014/main" id="{F3AAE0DD-6423-BC32-4A50-218770863D4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Effect>
                          <a14:artisticTexturizer/>
                        </a14:imgEffect>
                      </a14:imgLayer>
                    </a14:imgProps>
                  </a:ext>
                  <a:ext uri="{28A0092B-C50C-407E-A947-70E740481C1C}">
                    <a14:useLocalDpi xmlns:a14="http://schemas.microsoft.com/office/drawing/2010/main" val="0"/>
                  </a:ext>
                </a:extLst>
              </a:blip>
              <a:srcRect b="-493"/>
              <a:stretch/>
            </p:blipFill>
            <p:spPr bwMode="auto">
              <a:xfrm>
                <a:off x="8020577" y="3346676"/>
                <a:ext cx="1464283" cy="1471504"/>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90F2B9E4-1DA0-16BC-C0B8-1ACA4518F73D}"/>
                  </a:ext>
                </a:extLst>
              </p:cNvPr>
              <p:cNvSpPr txBox="1"/>
              <p:nvPr/>
            </p:nvSpPr>
            <p:spPr>
              <a:xfrm>
                <a:off x="7779600" y="4875768"/>
                <a:ext cx="1975675" cy="365314"/>
              </a:xfrm>
              <a:prstGeom prst="rect">
                <a:avLst/>
              </a:prstGeom>
              <a:noFill/>
            </p:spPr>
            <p:txBody>
              <a:bodyPr wrap="none" rtlCol="0">
                <a:spAutoFit/>
              </a:bodyPr>
              <a:lstStyle/>
              <a:p>
                <a:r>
                  <a:rPr lang="en-US" sz="1200" dirty="0">
                    <a:solidFill>
                      <a:srgbClr val="000000"/>
                    </a:solidFill>
                    <a:latin typeface="Century Gothic" panose="020B0502020202020204" pitchFamily="34" charset="0"/>
                  </a:rPr>
                  <a:t>Deluxe Cereal Bowl</a:t>
                </a:r>
              </a:p>
            </p:txBody>
          </p:sp>
        </p:grpSp>
        <p:sp>
          <p:nvSpPr>
            <p:cNvPr id="62" name="TextBox 61">
              <a:extLst>
                <a:ext uri="{FF2B5EF4-FFF2-40B4-BE49-F238E27FC236}">
                  <a16:creationId xmlns:a16="http://schemas.microsoft.com/office/drawing/2014/main" id="{898DBC5D-671F-E7AC-49EC-D6EA0DBCC441}"/>
                </a:ext>
              </a:extLst>
            </p:cNvPr>
            <p:cNvSpPr txBox="1"/>
            <p:nvPr/>
          </p:nvSpPr>
          <p:spPr>
            <a:xfrm>
              <a:off x="6465639" y="4222330"/>
              <a:ext cx="1079142" cy="369332"/>
            </a:xfrm>
            <a:prstGeom prst="rect">
              <a:avLst/>
            </a:prstGeom>
            <a:solidFill>
              <a:srgbClr val="002060"/>
            </a:solidFill>
          </p:spPr>
          <p:txBody>
            <a:bodyPr wrap="none" rtlCol="0">
              <a:spAutoFit/>
            </a:bodyPr>
            <a:lstStyle/>
            <a:p>
              <a:r>
                <a:rPr lang="en-US" dirty="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2 points</a:t>
              </a:r>
            </a:p>
          </p:txBody>
        </p:sp>
      </p:grpSp>
      <p:grpSp>
        <p:nvGrpSpPr>
          <p:cNvPr id="1025" name="Group 1024">
            <a:extLst>
              <a:ext uri="{FF2B5EF4-FFF2-40B4-BE49-F238E27FC236}">
                <a16:creationId xmlns:a16="http://schemas.microsoft.com/office/drawing/2014/main" id="{B2BD24CB-BE42-3349-AC1F-D6FEF21F629F}"/>
              </a:ext>
            </a:extLst>
          </p:cNvPr>
          <p:cNvGrpSpPr/>
          <p:nvPr/>
        </p:nvGrpSpPr>
        <p:grpSpPr>
          <a:xfrm>
            <a:off x="5552530" y="4210335"/>
            <a:ext cx="1073994" cy="1770720"/>
            <a:chOff x="8509453" y="-2698269"/>
            <a:chExt cx="1073994" cy="1770720"/>
          </a:xfrm>
        </p:grpSpPr>
        <p:pic>
          <p:nvPicPr>
            <p:cNvPr id="1027" name="D14BEEA6-0D2C-4107-A470-7D81FDA5BF76" descr="D14BEEA6-0D2C-4107-A470-7D81FDA5BF76">
              <a:extLst>
                <a:ext uri="{FF2B5EF4-FFF2-40B4-BE49-F238E27FC236}">
                  <a16:creationId xmlns:a16="http://schemas.microsoft.com/office/drawing/2014/main" id="{1E8C85A5-C459-7E6F-B2AC-0D75807DE1B5}"/>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Effect>
                        <a14:sharpenSoften amount="7000"/>
                      </a14:imgEffect>
                      <a14:imgEffect>
                        <a14:colorTemperature colorTemp="47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8509453" y="-2698269"/>
              <a:ext cx="1073994" cy="10739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29" name="TextBox 1028">
              <a:extLst>
                <a:ext uri="{FF2B5EF4-FFF2-40B4-BE49-F238E27FC236}">
                  <a16:creationId xmlns:a16="http://schemas.microsoft.com/office/drawing/2014/main" id="{37E78151-215A-7D0C-9103-89FC62CB175D}"/>
                </a:ext>
              </a:extLst>
            </p:cNvPr>
            <p:cNvSpPr txBox="1"/>
            <p:nvPr/>
          </p:nvSpPr>
          <p:spPr>
            <a:xfrm>
              <a:off x="8567372" y="-1296881"/>
              <a:ext cx="939681" cy="369332"/>
            </a:xfrm>
            <a:prstGeom prst="rect">
              <a:avLst/>
            </a:prstGeom>
            <a:solidFill>
              <a:srgbClr val="002060"/>
            </a:solidFill>
          </p:spPr>
          <p:txBody>
            <a:bodyPr wrap="none" rtlCol="0">
              <a:spAutoFit/>
            </a:bodyPr>
            <a:lstStyle/>
            <a:p>
              <a:r>
                <a:rPr lang="en-US" dirty="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1 point</a:t>
              </a:r>
            </a:p>
          </p:txBody>
        </p:sp>
        <p:sp>
          <p:nvSpPr>
            <p:cNvPr id="1031" name="TextBox 1030">
              <a:extLst>
                <a:ext uri="{FF2B5EF4-FFF2-40B4-BE49-F238E27FC236}">
                  <a16:creationId xmlns:a16="http://schemas.microsoft.com/office/drawing/2014/main" id="{3B8B6939-250D-9D0A-66B5-4B0FA2348908}"/>
                </a:ext>
              </a:extLst>
            </p:cNvPr>
            <p:cNvSpPr txBox="1"/>
            <p:nvPr/>
          </p:nvSpPr>
          <p:spPr>
            <a:xfrm>
              <a:off x="8586383" y="-1690840"/>
              <a:ext cx="922047" cy="276999"/>
            </a:xfrm>
            <a:prstGeom prst="rect">
              <a:avLst/>
            </a:prstGeom>
            <a:noFill/>
          </p:spPr>
          <p:txBody>
            <a:bodyPr wrap="none" rtlCol="0">
              <a:spAutoFit/>
            </a:bodyPr>
            <a:lstStyle/>
            <a:p>
              <a:r>
                <a:rPr lang="en-US" sz="1200" dirty="0">
                  <a:solidFill>
                    <a:srgbClr val="000000"/>
                  </a:solidFill>
                  <a:latin typeface="Century Gothic" panose="020B0502020202020204" pitchFamily="34" charset="0"/>
                </a:rPr>
                <a:t>Fruit Juice</a:t>
              </a:r>
            </a:p>
          </p:txBody>
        </p:sp>
      </p:grpSp>
      <p:grpSp>
        <p:nvGrpSpPr>
          <p:cNvPr id="1037" name="Group 1036">
            <a:extLst>
              <a:ext uri="{FF2B5EF4-FFF2-40B4-BE49-F238E27FC236}">
                <a16:creationId xmlns:a16="http://schemas.microsoft.com/office/drawing/2014/main" id="{7E3FC160-6E26-9086-5871-CA1846B909B8}"/>
              </a:ext>
            </a:extLst>
          </p:cNvPr>
          <p:cNvGrpSpPr/>
          <p:nvPr/>
        </p:nvGrpSpPr>
        <p:grpSpPr>
          <a:xfrm>
            <a:off x="9245058" y="3989063"/>
            <a:ext cx="2777022" cy="1773055"/>
            <a:chOff x="10243132" y="-4296328"/>
            <a:chExt cx="2777022" cy="1773055"/>
          </a:xfrm>
        </p:grpSpPr>
        <p:pic>
          <p:nvPicPr>
            <p:cNvPr id="1034" name="Picture 1033">
              <a:extLst>
                <a:ext uri="{FF2B5EF4-FFF2-40B4-BE49-F238E27FC236}">
                  <a16:creationId xmlns:a16="http://schemas.microsoft.com/office/drawing/2014/main" id="{85778EF8-3C0C-79FF-2436-BECC8DA14C95}"/>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10243132" y="-3966081"/>
              <a:ext cx="2777022" cy="1442808"/>
            </a:xfrm>
            <a:prstGeom prst="rect">
              <a:avLst/>
            </a:prstGeom>
          </p:spPr>
        </p:pic>
        <p:pic>
          <p:nvPicPr>
            <p:cNvPr id="1035" name="Picture 1034" descr="Cinnamon Toast Crunch™ Cereal Single Serve Cup 2 oz | General Mills  Foodservice">
              <a:extLst>
                <a:ext uri="{FF2B5EF4-FFF2-40B4-BE49-F238E27FC236}">
                  <a16:creationId xmlns:a16="http://schemas.microsoft.com/office/drawing/2014/main" id="{32C92D61-63C1-3CD3-23A2-FE8C9D06605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Effect>
                        <a14:artisticTexturizer/>
                      </a14:imgEffect>
                    </a14:imgLayer>
                  </a14:imgProps>
                </a:ext>
                <a:ext uri="{28A0092B-C50C-407E-A947-70E740481C1C}">
                  <a14:useLocalDpi xmlns:a14="http://schemas.microsoft.com/office/drawing/2010/main" val="0"/>
                </a:ext>
              </a:extLst>
            </a:blip>
            <a:srcRect b="-493"/>
            <a:stretch/>
          </p:blipFill>
          <p:spPr bwMode="auto">
            <a:xfrm>
              <a:off x="11189429" y="-4296328"/>
              <a:ext cx="1212074" cy="1115767"/>
            </a:xfrm>
            <a:prstGeom prst="rect">
              <a:avLst/>
            </a:prstGeom>
            <a:noFill/>
            <a:extLst>
              <a:ext uri="{909E8E84-426E-40DD-AFC4-6F175D3DCCD1}">
                <a14:hiddenFill xmlns:a14="http://schemas.microsoft.com/office/drawing/2010/main">
                  <a:solidFill>
                    <a:srgbClr val="FFFFFF"/>
                  </a:solidFill>
                </a14:hiddenFill>
              </a:ext>
            </a:extLst>
          </p:spPr>
        </p:pic>
        <p:pic>
          <p:nvPicPr>
            <p:cNvPr id="1036" name="D14BEEA6-0D2C-4107-A470-7D81FDA5BF76" descr="D14BEEA6-0D2C-4107-A470-7D81FDA5BF76">
              <a:extLst>
                <a:ext uri="{FF2B5EF4-FFF2-40B4-BE49-F238E27FC236}">
                  <a16:creationId xmlns:a16="http://schemas.microsoft.com/office/drawing/2014/main" id="{B46784C2-9FC1-CAC6-21A5-65C6852C8C34}"/>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Effect>
                        <a14:sharpenSoften amount="7000"/>
                      </a14:imgEffect>
                      <a14:imgEffect>
                        <a14:colorTemperature colorTemp="47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10573680" y="-4047775"/>
              <a:ext cx="1073994" cy="10739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1038" name="TextBox 1037">
            <a:extLst>
              <a:ext uri="{FF2B5EF4-FFF2-40B4-BE49-F238E27FC236}">
                <a16:creationId xmlns:a16="http://schemas.microsoft.com/office/drawing/2014/main" id="{8EB78900-04AE-6659-5CB8-7003768DCEB9}"/>
              </a:ext>
            </a:extLst>
          </p:cNvPr>
          <p:cNvSpPr txBox="1"/>
          <p:nvPr/>
        </p:nvSpPr>
        <p:spPr>
          <a:xfrm>
            <a:off x="10337087" y="5527450"/>
            <a:ext cx="1071127" cy="369332"/>
          </a:xfrm>
          <a:prstGeom prst="rect">
            <a:avLst/>
          </a:prstGeom>
          <a:solidFill>
            <a:srgbClr val="002060"/>
          </a:solidFill>
        </p:spPr>
        <p:txBody>
          <a:bodyPr wrap="none" rtlCol="0">
            <a:spAutoFit/>
          </a:bodyPr>
          <a:lstStyle/>
          <a:p>
            <a:r>
              <a:rPr lang="en-US" dirty="0">
                <a:solidFill>
                  <a:schemeClr val="bg2">
                    <a:lumMod val="75000"/>
                  </a:schemeClr>
                </a:solidFill>
                <a:latin typeface="ADLaM Display" panose="02010000000000000000" pitchFamily="2" charset="0"/>
                <a:ea typeface="ADLaM Display" panose="02010000000000000000" pitchFamily="2" charset="0"/>
                <a:cs typeface="ADLaM Display" panose="02010000000000000000" pitchFamily="2" charset="0"/>
              </a:rPr>
              <a:t>3 points</a:t>
            </a:r>
          </a:p>
        </p:txBody>
      </p:sp>
      <p:pic>
        <p:nvPicPr>
          <p:cNvPr id="1040" name="Graphic 1039" descr="Add with solid fill">
            <a:extLst>
              <a:ext uri="{FF2B5EF4-FFF2-40B4-BE49-F238E27FC236}">
                <a16:creationId xmlns:a16="http://schemas.microsoft.com/office/drawing/2014/main" id="{7403E7A6-CABD-10A7-EF25-0238645F28A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529802" y="4495800"/>
            <a:ext cx="666732" cy="666732"/>
          </a:xfrm>
          <a:prstGeom prst="rect">
            <a:avLst/>
          </a:prstGeom>
        </p:spPr>
      </p:pic>
      <p:sp>
        <p:nvSpPr>
          <p:cNvPr id="1041" name="TextBox 1040">
            <a:extLst>
              <a:ext uri="{FF2B5EF4-FFF2-40B4-BE49-F238E27FC236}">
                <a16:creationId xmlns:a16="http://schemas.microsoft.com/office/drawing/2014/main" id="{77B00168-8AAC-00F5-C16A-93FDE1C927F2}"/>
              </a:ext>
            </a:extLst>
          </p:cNvPr>
          <p:cNvSpPr txBox="1"/>
          <p:nvPr/>
        </p:nvSpPr>
        <p:spPr>
          <a:xfrm>
            <a:off x="8338797" y="4179377"/>
            <a:ext cx="696024" cy="1323439"/>
          </a:xfrm>
          <a:prstGeom prst="rect">
            <a:avLst/>
          </a:prstGeom>
          <a:noFill/>
        </p:spPr>
        <p:txBody>
          <a:bodyPr wrap="none" rtlCol="0">
            <a:spAutoFit/>
          </a:bodyPr>
          <a:lstStyle/>
          <a:p>
            <a:r>
              <a:rPr lang="en-US" sz="8000" b="1" dirty="0">
                <a:solidFill>
                  <a:srgbClr val="000000"/>
                </a:solidFill>
              </a:rPr>
              <a:t>=</a:t>
            </a:r>
          </a:p>
        </p:txBody>
      </p:sp>
      <p:sp>
        <p:nvSpPr>
          <p:cNvPr id="1044" name="TextBox 1043">
            <a:extLst>
              <a:ext uri="{FF2B5EF4-FFF2-40B4-BE49-F238E27FC236}">
                <a16:creationId xmlns:a16="http://schemas.microsoft.com/office/drawing/2014/main" id="{1CD683C8-2B79-B798-79B9-739529C2EB25}"/>
              </a:ext>
            </a:extLst>
          </p:cNvPr>
          <p:cNvSpPr txBox="1"/>
          <p:nvPr/>
        </p:nvSpPr>
        <p:spPr>
          <a:xfrm>
            <a:off x="5771342" y="850417"/>
            <a:ext cx="5299143" cy="1323439"/>
          </a:xfrm>
          <a:prstGeom prst="rect">
            <a:avLst/>
          </a:prstGeom>
          <a:noFill/>
        </p:spPr>
        <p:txBody>
          <a:bodyPr wrap="none" rtlCol="0">
            <a:spAutoFit/>
          </a:bodyPr>
          <a:lstStyle/>
          <a:p>
            <a:pPr algn="ctr"/>
            <a:r>
              <a:rPr lang="en-US" sz="4000" dirty="0">
                <a:solidFill>
                  <a:schemeClr val="bg1"/>
                </a:solidFill>
                <a:latin typeface="+mj-lt"/>
              </a:rPr>
              <a:t>Let’s see how they do in </a:t>
            </a:r>
          </a:p>
          <a:p>
            <a:pPr algn="ctr"/>
            <a:r>
              <a:rPr lang="en-US" sz="4000" dirty="0">
                <a:solidFill>
                  <a:schemeClr val="bg1"/>
                </a:solidFill>
                <a:latin typeface="+mj-lt"/>
              </a:rPr>
              <a:t>the classroom</a:t>
            </a:r>
          </a:p>
        </p:txBody>
      </p:sp>
    </p:spTree>
    <p:custDataLst>
      <p:tags r:id="rId1"/>
    </p:custDataLst>
    <p:extLst>
      <p:ext uri="{BB962C8B-B14F-4D97-AF65-F5344CB8AC3E}">
        <p14:creationId xmlns:p14="http://schemas.microsoft.com/office/powerpoint/2010/main" val="158361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up)">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3"/>
                                        </p:tgtEl>
                                        <p:attrNameLst>
                                          <p:attrName>style.visibility</p:attrName>
                                        </p:attrNameLst>
                                      </p:cBhvr>
                                      <p:to>
                                        <p:strVal val="hidden"/>
                                      </p:to>
                                    </p:set>
                                  </p:childTnLst>
                                </p:cTn>
                              </p:par>
                              <p:par>
                                <p:cTn id="14" presetID="22" presetClass="entr" presetSubtype="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1"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65351 0.00509 L 1.66667E-6 4.44444E-6 " pathEditMode="relative" rAng="0" ptsTypes="AA">
                                      <p:cBhvr>
                                        <p:cTn id="27" dur="2000" fill="hold"/>
                                        <p:tgtEl>
                                          <p:spTgt spid="28"/>
                                        </p:tgtEl>
                                        <p:attrNameLst>
                                          <p:attrName>ppt_x</p:attrName>
                                          <p:attrName>ppt_y</p:attrName>
                                        </p:attrNameLst>
                                      </p:cBhvr>
                                      <p:rCtr x="-32682" y="-255"/>
                                    </p:animMotion>
                                  </p:childTnLst>
                                </p:cTn>
                              </p:par>
                              <p:par>
                                <p:cTn id="28" presetID="1"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0.50247 0.01412 L 8.33333E-7 1.48148E-6 " pathEditMode="relative" rAng="0" ptsTypes="AA">
                                      <p:cBhvr>
                                        <p:cTn id="31" dur="2000" fill="hold"/>
                                        <p:tgtEl>
                                          <p:spTgt spid="27"/>
                                        </p:tgtEl>
                                        <p:attrNameLst>
                                          <p:attrName>ppt_x</p:attrName>
                                          <p:attrName>ppt_y</p:attrName>
                                        </p:attrNameLst>
                                      </p:cBhvr>
                                      <p:rCtr x="-25130" y="-718"/>
                                    </p:animMotion>
                                  </p:childTnLst>
                                </p:cTn>
                              </p:par>
                              <p:par>
                                <p:cTn id="32" presetID="1" presetClass="exit" presetSubtype="0" fill="hold" nodeType="withEffect">
                                  <p:stCondLst>
                                    <p:cond delay="0"/>
                                  </p:stCondLst>
                                  <p:childTnLst>
                                    <p:set>
                                      <p:cBhvr>
                                        <p:cTn id="33" dur="1" fill="hold">
                                          <p:stCondLst>
                                            <p:cond delay="0"/>
                                          </p:stCondLst>
                                        </p:cTn>
                                        <p:tgtEl>
                                          <p:spTgt spid="9"/>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cTn>
                              </p:par>
                              <p:par>
                                <p:cTn id="41" presetID="1" presetClass="exit" presetSubtype="0" fill="hold" grpId="1" nodeType="with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42" presetClass="path" presetSubtype="0" accel="50000" decel="50000" fill="hold" nodeType="withEffect">
                                  <p:stCondLst>
                                    <p:cond delay="0"/>
                                  </p:stCondLst>
                                  <p:childTnLst>
                                    <p:animMotion origin="layout" path="M -2.5E-6 4.07407E-6 L -0.64909 -0.02616 " pathEditMode="relative" rAng="0" ptsTypes="AA">
                                      <p:cBhvr>
                                        <p:cTn id="48" dur="2000" fill="hold"/>
                                        <p:tgtEl>
                                          <p:spTgt spid="51"/>
                                        </p:tgtEl>
                                        <p:attrNameLst>
                                          <p:attrName>ppt_x</p:attrName>
                                          <p:attrName>ppt_y</p:attrName>
                                        </p:attrNameLst>
                                      </p:cBhvr>
                                      <p:rCtr x="-32461" y="-1319"/>
                                    </p:animMotion>
                                  </p:childTnLst>
                                </p:cTn>
                              </p:par>
                              <p:par>
                                <p:cTn id="49" presetID="42" presetClass="path" presetSubtype="0" accel="50000" decel="50000" fill="hold" nodeType="withEffect">
                                  <p:stCondLst>
                                    <p:cond delay="0"/>
                                  </p:stCondLst>
                                  <p:childTnLst>
                                    <p:animMotion origin="layout" path="M -1.66667E-6 -7.40741E-7 L -0.62474 -0.02292 " pathEditMode="relative" rAng="0" ptsTypes="AA">
                                      <p:cBhvr>
                                        <p:cTn id="50" dur="2000" fill="hold"/>
                                        <p:tgtEl>
                                          <p:spTgt spid="56"/>
                                        </p:tgtEl>
                                        <p:attrNameLst>
                                          <p:attrName>ppt_x</p:attrName>
                                          <p:attrName>ppt_y</p:attrName>
                                        </p:attrNameLst>
                                      </p:cBhvr>
                                      <p:rCtr x="-31237" y="-1157"/>
                                    </p:animMotion>
                                  </p:childTnLst>
                                </p:cTn>
                              </p:par>
                              <p:par>
                                <p:cTn id="51" presetID="42" presetClass="path" presetSubtype="0" accel="50000" decel="50000" fill="hold" nodeType="withEffect">
                                  <p:stCondLst>
                                    <p:cond delay="0"/>
                                  </p:stCondLst>
                                  <p:childTnLst>
                                    <p:animMotion origin="layout" path="M -3.95833E-6 -1.85185E-6 L -0.55091 -0.00949 " pathEditMode="relative" rAng="0" ptsTypes="AA">
                                      <p:cBhvr>
                                        <p:cTn id="52" dur="2000" fill="hold"/>
                                        <p:tgtEl>
                                          <p:spTgt spid="58"/>
                                        </p:tgtEl>
                                        <p:attrNameLst>
                                          <p:attrName>ppt_x</p:attrName>
                                          <p:attrName>ppt_y</p:attrName>
                                        </p:attrNameLst>
                                      </p:cBhvr>
                                      <p:rCtr x="-27552" y="-486"/>
                                    </p:animMotion>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42"/>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51"/>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56"/>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5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33"/>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59"/>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025"/>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nodeType="afterEffect">
                                  <p:stCondLst>
                                    <p:cond delay="500"/>
                                  </p:stCondLst>
                                  <p:childTnLst>
                                    <p:set>
                                      <p:cBhvr>
                                        <p:cTn id="75" dur="1" fill="hold">
                                          <p:stCondLst>
                                            <p:cond delay="0"/>
                                          </p:stCondLst>
                                        </p:cTn>
                                        <p:tgtEl>
                                          <p:spTgt spid="1040"/>
                                        </p:tgtEl>
                                        <p:attrNameLst>
                                          <p:attrName>style.visibility</p:attrName>
                                        </p:attrNameLst>
                                      </p:cBhvr>
                                      <p:to>
                                        <p:strVal val="visible"/>
                                      </p:to>
                                    </p:set>
                                  </p:childTnLst>
                                </p:cTn>
                              </p:par>
                            </p:childTnLst>
                          </p:cTn>
                        </p:par>
                        <p:par>
                          <p:cTn id="76" fill="hold">
                            <p:stCondLst>
                              <p:cond delay="500"/>
                            </p:stCondLst>
                            <p:childTnLst>
                              <p:par>
                                <p:cTn id="77" presetID="1" presetClass="entr" presetSubtype="0" fill="hold" nodeType="afterEffect">
                                  <p:stCondLst>
                                    <p:cond delay="500"/>
                                  </p:stCondLst>
                                  <p:childTnLst>
                                    <p:set>
                                      <p:cBhvr>
                                        <p:cTn id="78" dur="1" fill="hold">
                                          <p:stCondLst>
                                            <p:cond delay="0"/>
                                          </p:stCondLst>
                                        </p:cTn>
                                        <p:tgtEl>
                                          <p:spTgt spid="60"/>
                                        </p:tgtEl>
                                        <p:attrNameLst>
                                          <p:attrName>style.visibility</p:attrName>
                                        </p:attrNameLst>
                                      </p:cBhvr>
                                      <p:to>
                                        <p:strVal val="visible"/>
                                      </p:to>
                                    </p:set>
                                  </p:childTnLst>
                                </p:cTn>
                              </p:par>
                            </p:childTnLst>
                          </p:cTn>
                        </p:par>
                        <p:par>
                          <p:cTn id="79" fill="hold">
                            <p:stCondLst>
                              <p:cond delay="1000"/>
                            </p:stCondLst>
                            <p:childTnLst>
                              <p:par>
                                <p:cTn id="80" presetID="1" presetClass="entr" presetSubtype="0" fill="hold" grpId="0" nodeType="afterEffect">
                                  <p:stCondLst>
                                    <p:cond delay="500"/>
                                  </p:stCondLst>
                                  <p:childTnLst>
                                    <p:set>
                                      <p:cBhvr>
                                        <p:cTn id="81" dur="1" fill="hold">
                                          <p:stCondLst>
                                            <p:cond delay="0"/>
                                          </p:stCondLst>
                                        </p:cTn>
                                        <p:tgtEl>
                                          <p:spTgt spid="1041"/>
                                        </p:tgtEl>
                                        <p:attrNameLst>
                                          <p:attrName>style.visibility</p:attrName>
                                        </p:attrNameLst>
                                      </p:cBhvr>
                                      <p:to>
                                        <p:strVal val="visible"/>
                                      </p:to>
                                    </p:set>
                                  </p:childTnLst>
                                </p:cTn>
                              </p:par>
                            </p:childTnLst>
                          </p:cTn>
                        </p:par>
                        <p:par>
                          <p:cTn id="82" fill="hold">
                            <p:stCondLst>
                              <p:cond delay="1500"/>
                            </p:stCondLst>
                            <p:childTnLst>
                              <p:par>
                                <p:cTn id="83" presetID="1" presetClass="entr" presetSubtype="0" fill="hold" nodeType="afterEffect">
                                  <p:stCondLst>
                                    <p:cond delay="500"/>
                                  </p:stCondLst>
                                  <p:childTnLst>
                                    <p:set>
                                      <p:cBhvr>
                                        <p:cTn id="84" dur="1" fill="hold">
                                          <p:stCondLst>
                                            <p:cond delay="0"/>
                                          </p:stCondLst>
                                        </p:cTn>
                                        <p:tgtEl>
                                          <p:spTgt spid="1037"/>
                                        </p:tgtEl>
                                        <p:attrNameLst>
                                          <p:attrName>style.visibility</p:attrName>
                                        </p:attrNameLst>
                                      </p:cBhvr>
                                      <p:to>
                                        <p:strVal val="visible"/>
                                      </p:to>
                                    </p:set>
                                  </p:childTnLst>
                                </p:cTn>
                              </p:par>
                              <p:par>
                                <p:cTn id="85" presetID="1" presetClass="entr" presetSubtype="0" fill="hold" grpId="0" nodeType="withEffect">
                                  <p:stCondLst>
                                    <p:cond delay="500"/>
                                  </p:stCondLst>
                                  <p:childTnLst>
                                    <p:set>
                                      <p:cBhvr>
                                        <p:cTn id="86" dur="1" fill="hold">
                                          <p:stCondLst>
                                            <p:cond delay="0"/>
                                          </p:stCondLst>
                                        </p:cTn>
                                        <p:tgtEl>
                                          <p:spTgt spid="103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043"/>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60"/>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1040"/>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1025"/>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1041"/>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1037"/>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1038"/>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41"/>
                                        </p:tgtEl>
                                        <p:attrNameLst>
                                          <p:attrName>style.visibility</p:attrName>
                                        </p:attrNameLst>
                                      </p:cBhvr>
                                      <p:to>
                                        <p:strVal val="hidden"/>
                                      </p:to>
                                    </p:set>
                                  </p:childTnLst>
                                </p:cTn>
                              </p:par>
                              <p:par>
                                <p:cTn id="105" presetID="1" presetClass="exit" presetSubtype="0" fill="hold" grpId="2" nodeType="withEffect">
                                  <p:stCondLst>
                                    <p:cond delay="0"/>
                                  </p:stCondLst>
                                  <p:childTnLst>
                                    <p:set>
                                      <p:cBhvr>
                                        <p:cTn id="106" dur="1" fill="hold">
                                          <p:stCondLst>
                                            <p:cond delay="0"/>
                                          </p:stCondLst>
                                        </p:cTn>
                                        <p:tgtEl>
                                          <p:spTgt spid="1038"/>
                                        </p:tgtEl>
                                        <p:attrNameLst>
                                          <p:attrName>style.visibility</p:attrName>
                                        </p:attrNameLst>
                                      </p:cBhvr>
                                      <p:to>
                                        <p:strVal val="hidden"/>
                                      </p:to>
                                    </p:set>
                                  </p:childTnLst>
                                </p:cTn>
                              </p:par>
                              <p:par>
                                <p:cTn id="107" presetID="1" presetClass="entr" presetSubtype="0" fill="hold" grpId="0" nodeType="withEffect">
                                  <p:stCondLst>
                                    <p:cond delay="0"/>
                                  </p:stCondLst>
                                  <p:childTnLst>
                                    <p:set>
                                      <p:cBhvr>
                                        <p:cTn id="108" dur="1" fill="hold">
                                          <p:stCondLst>
                                            <p:cond delay="0"/>
                                          </p:stCondLst>
                                        </p:cTn>
                                        <p:tgtEl>
                                          <p:spTgt spid="1044"/>
                                        </p:tgtEl>
                                        <p:attrNameLst>
                                          <p:attrName>style.visibility</p:attrName>
                                        </p:attrNameLst>
                                      </p:cBhvr>
                                      <p:to>
                                        <p:strVal val="visible"/>
                                      </p:to>
                                    </p:set>
                                  </p:childTnLst>
                                </p:cTn>
                              </p:par>
                              <p:par>
                                <p:cTn id="109" presetID="1" presetClass="exit" presetSubtype="0" fill="hold" grpId="1" nodeType="withEffect">
                                  <p:stCondLst>
                                    <p:cond delay="0"/>
                                  </p:stCondLst>
                                  <p:childTnLst>
                                    <p:set>
                                      <p:cBhvr>
                                        <p:cTn id="110" dur="1" fill="hold">
                                          <p:stCondLst>
                                            <p:cond delay="0"/>
                                          </p:stCondLst>
                                        </p:cTn>
                                        <p:tgtEl>
                                          <p:spTgt spid="10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3" grpId="0"/>
      <p:bldP spid="13" grpId="1"/>
      <p:bldP spid="14" grpId="0"/>
      <p:bldP spid="14" grpId="1"/>
      <p:bldP spid="15" grpId="0"/>
      <p:bldP spid="15" grpId="1"/>
      <p:bldP spid="42" grpId="0"/>
      <p:bldP spid="42" grpId="1"/>
      <p:bldP spid="59" grpId="0"/>
      <p:bldP spid="59" grpId="1"/>
      <p:bldP spid="1033" grpId="0"/>
      <p:bldP spid="1033" grpId="1"/>
      <p:bldP spid="1038" grpId="0" animBg="1"/>
      <p:bldP spid="1038" grpId="1" animBg="1"/>
      <p:bldP spid="1038" grpId="2" animBg="1"/>
      <p:bldP spid="1041" grpId="0"/>
      <p:bldP spid="1041" grpId="1"/>
      <p:bldP spid="10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2" name="Picture 38" descr="Cartoon Classroom Vector Art, Icons, and Graphics for Free Download">
            <a:extLst>
              <a:ext uri="{FF2B5EF4-FFF2-40B4-BE49-F238E27FC236}">
                <a16:creationId xmlns:a16="http://schemas.microsoft.com/office/drawing/2014/main" id="{70CCD968-0DDA-4AE9-7889-E0DFDB8610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57" t="20733" r="11938" b="15881"/>
          <a:stretch/>
        </p:blipFill>
        <p:spPr bwMode="auto">
          <a:xfrm>
            <a:off x="0" y="0"/>
            <a:ext cx="12157782"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236186" y="4111850"/>
            <a:ext cx="2302512" cy="2428218"/>
            <a:chOff x="1849120" y="1981200"/>
            <a:chExt cx="4582160" cy="3197860"/>
          </a:xfrm>
          <a:solidFill>
            <a:srgbClr val="3A2E20"/>
          </a:solidFill>
        </p:grpSpPr>
        <p:sp>
          <p:nvSpPr>
            <p:cNvPr id="14" name="Can 13"/>
            <p:cNvSpPr/>
            <p:nvPr/>
          </p:nvSpPr>
          <p:spPr>
            <a:xfrm rot="5400000">
              <a:off x="1826260" y="4668520"/>
              <a:ext cx="695960" cy="325120"/>
            </a:xfrm>
            <a:prstGeom prst="can">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an 14"/>
            <p:cNvSpPr/>
            <p:nvPr/>
          </p:nvSpPr>
          <p:spPr>
            <a:xfrm rot="5400000">
              <a:off x="5280660" y="4668520"/>
              <a:ext cx="695960" cy="325120"/>
            </a:xfrm>
            <a:prstGeom prst="can">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an 15"/>
            <p:cNvSpPr/>
            <p:nvPr/>
          </p:nvSpPr>
          <p:spPr>
            <a:xfrm rot="5400000">
              <a:off x="5849620" y="4320540"/>
              <a:ext cx="695960" cy="325120"/>
            </a:xfrm>
            <a:prstGeom prst="can">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Cube 16"/>
            <p:cNvSpPr/>
            <p:nvPr/>
          </p:nvSpPr>
          <p:spPr>
            <a:xfrm>
              <a:off x="1849120" y="1981200"/>
              <a:ext cx="4582160" cy="2987040"/>
            </a:xfrm>
            <a:prstGeom prst="cube">
              <a:avLst>
                <a:gd name="adj" fmla="val 17857"/>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Frame 17"/>
            <p:cNvSpPr/>
            <p:nvPr/>
          </p:nvSpPr>
          <p:spPr>
            <a:xfrm>
              <a:off x="1849120" y="2519680"/>
              <a:ext cx="3980951" cy="2448560"/>
            </a:xfrm>
            <a:prstGeom prst="frame">
              <a:avLst>
                <a:gd name="adj1" fmla="val 5446"/>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19" name="Rectangle 18"/>
            <p:cNvSpPr/>
            <p:nvPr/>
          </p:nvSpPr>
          <p:spPr>
            <a:xfrm>
              <a:off x="2011679" y="3749040"/>
              <a:ext cx="3658259" cy="137160"/>
            </a:xfrm>
            <a:prstGeom prst="rect">
              <a:avLst/>
            </a:prstGeom>
            <a:grp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Straight Connector 19"/>
            <p:cNvCxnSpPr/>
            <p:nvPr/>
          </p:nvCxnSpPr>
          <p:spPr>
            <a:xfrm>
              <a:off x="2397760" y="3886200"/>
              <a:ext cx="0" cy="50800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011679" y="3291840"/>
              <a:ext cx="386080" cy="42672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011679" y="4378960"/>
              <a:ext cx="386080" cy="432334"/>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397760" y="3291840"/>
              <a:ext cx="3272178" cy="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97760" y="4394200"/>
              <a:ext cx="3272178" cy="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397760" y="2661920"/>
              <a:ext cx="0" cy="62992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6420107" y="4833970"/>
            <a:ext cx="724470" cy="562996"/>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 name="Content Placeholder 22">
            <a:extLst>
              <a:ext uri="{FF2B5EF4-FFF2-40B4-BE49-F238E27FC236}">
                <a16:creationId xmlns:a16="http://schemas.microsoft.com/office/drawing/2014/main" id="{04CF4D35-7FED-2341-A69C-B74C44810D07}"/>
              </a:ext>
            </a:extLst>
          </p:cNvPr>
          <p:cNvSpPr txBox="1">
            <a:spLocks/>
          </p:cNvSpPr>
          <p:nvPr/>
        </p:nvSpPr>
        <p:spPr>
          <a:xfrm>
            <a:off x="8817308" y="0"/>
            <a:ext cx="3340474" cy="1996751"/>
          </a:xfrm>
          <a:prstGeom prst="rect">
            <a:avLst/>
          </a:prstGeom>
          <a:solidFill>
            <a:srgbClr val="002060"/>
          </a:solidFill>
          <a:ln w="76200">
            <a:solidFill>
              <a:schemeClr val="bg1"/>
            </a:solidFill>
          </a:ln>
        </p:spPr>
        <p:txBody>
          <a:bodyPr vert="horz" lIns="91440" tIns="45720" rIns="91440" bIns="45720" rtlCol="0">
            <a:noAutofit/>
          </a:bodyPr>
          <a:lstStyle>
            <a:lvl1pPr marL="0" indent="0" algn="l" defTabSz="457200" rtl="0" eaLnBrk="1" latinLnBrk="0" hangingPunct="1">
              <a:spcBef>
                <a:spcPct val="20000"/>
              </a:spcBef>
              <a:buFont typeface="Arial"/>
              <a:buNone/>
              <a:defRPr sz="6000" b="1" i="0" kern="1200" baseline="0">
                <a:solidFill>
                  <a:srgbClr val="000000"/>
                </a:solidFill>
                <a:latin typeface="Calibri" panose="020F0502020204030204" pitchFamily="34" charset="0"/>
                <a:ea typeface="+mn-ea"/>
                <a:cs typeface="+mn-cs"/>
              </a:defRPr>
            </a:lvl1pPr>
            <a:lvl2pPr marL="742950" indent="-285750" algn="l" defTabSz="457200" rtl="0" eaLnBrk="1" latinLnBrk="0" hangingPunct="1">
              <a:spcBef>
                <a:spcPct val="20000"/>
              </a:spcBef>
              <a:buFont typeface="Wingdings" panose="05000000000000000000" pitchFamily="2" charset="2"/>
              <a:buChar char="Ø"/>
              <a:defRPr sz="2600" kern="1200">
                <a:solidFill>
                  <a:srgbClr val="000000"/>
                </a:solidFill>
                <a:latin typeface="+mn-lt"/>
                <a:ea typeface="+mn-ea"/>
                <a:cs typeface="+mn-cs"/>
              </a:defRPr>
            </a:lvl2pPr>
            <a:lvl3pPr marL="914400" indent="0" algn="l" defTabSz="457200" rtl="0" eaLnBrk="1" latinLnBrk="0" hangingPunct="1">
              <a:spcBef>
                <a:spcPct val="20000"/>
              </a:spcBef>
              <a:buFont typeface="Arial" panose="020B0604020202020204" pitchFamily="34" charset="0"/>
              <a:buNone/>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200" dirty="0">
                <a:solidFill>
                  <a:schemeClr val="bg1"/>
                </a:solidFill>
                <a:latin typeface="Times New Roman" panose="02020603050405020304" pitchFamily="18" charset="0"/>
                <a:cs typeface="Times New Roman" panose="02020603050405020304" pitchFamily="18" charset="0"/>
              </a:rPr>
              <a:t>Breakfast </a:t>
            </a:r>
          </a:p>
          <a:p>
            <a:pPr algn="ctr"/>
            <a:r>
              <a:rPr lang="en-US" sz="3200" dirty="0">
                <a:solidFill>
                  <a:schemeClr val="bg1"/>
                </a:solidFill>
                <a:latin typeface="Times New Roman" panose="02020603050405020304" pitchFamily="18" charset="0"/>
                <a:cs typeface="Times New Roman" panose="02020603050405020304" pitchFamily="18" charset="0"/>
              </a:rPr>
              <a:t>Meal Service </a:t>
            </a:r>
          </a:p>
          <a:p>
            <a:pPr algn="ctr"/>
            <a:r>
              <a:rPr lang="en-US" sz="3200" dirty="0">
                <a:solidFill>
                  <a:schemeClr val="bg1"/>
                </a:solidFill>
                <a:latin typeface="Times New Roman" panose="02020603050405020304" pitchFamily="18" charset="0"/>
                <a:cs typeface="Times New Roman" panose="02020603050405020304" pitchFamily="18" charset="0"/>
              </a:rPr>
              <a:t>Set-Up</a:t>
            </a:r>
          </a:p>
        </p:txBody>
      </p:sp>
      <p:pic>
        <p:nvPicPr>
          <p:cNvPr id="12" name="Picture 11">
            <a:extLst>
              <a:ext uri="{FF2B5EF4-FFF2-40B4-BE49-F238E27FC236}">
                <a16:creationId xmlns:a16="http://schemas.microsoft.com/office/drawing/2014/main" id="{78087E38-F13F-763D-9F1B-0265F01C24A9}"/>
              </a:ext>
            </a:extLst>
          </p:cNvPr>
          <p:cNvPicPr>
            <a:picLocks noChangeAspect="1"/>
          </p:cNvPicPr>
          <p:nvPr/>
        </p:nvPicPr>
        <p:blipFill>
          <a:blip r:embed="rId7">
            <a:extLst>
              <a:ext uri="{28A0092B-C50C-407E-A947-70E740481C1C}">
                <a14:useLocalDpi xmlns:a14="http://schemas.microsoft.com/office/drawing/2010/main" val="0"/>
              </a:ext>
            </a:extLst>
          </a:blip>
          <a:srcRect t="18904" b="18904"/>
          <a:stretch/>
        </p:blipFill>
        <p:spPr>
          <a:xfrm rot="155198">
            <a:off x="6658481" y="4457586"/>
            <a:ext cx="1506028" cy="1543474"/>
          </a:xfrm>
          <a:prstGeom prst="rect">
            <a:avLst/>
          </a:prstGeom>
          <a:ln w="19050">
            <a:solidFill>
              <a:schemeClr val="tx1"/>
            </a:solidFill>
          </a:ln>
          <a:scene3d>
            <a:camera prst="perspectiveContrastingRightFacing">
              <a:rot lat="600000" lon="16800000" rev="213211"/>
            </a:camera>
            <a:lightRig rig="threePt" dir="t"/>
          </a:scene3d>
        </p:spPr>
      </p:pic>
      <p:sp>
        <p:nvSpPr>
          <p:cNvPr id="28" name="Frame 27"/>
          <p:cNvSpPr/>
          <p:nvPr/>
        </p:nvSpPr>
        <p:spPr>
          <a:xfrm>
            <a:off x="3901146" y="638573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29" name="Can 28"/>
          <p:cNvSpPr/>
          <p:nvPr/>
        </p:nvSpPr>
        <p:spPr>
          <a:xfrm rot="5228088">
            <a:off x="3743648" y="6373767"/>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ame 29"/>
          <p:cNvSpPr/>
          <p:nvPr/>
        </p:nvSpPr>
        <p:spPr>
          <a:xfrm>
            <a:off x="4530339" y="400602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31" name="Rounded Rectangle 30"/>
          <p:cNvSpPr/>
          <p:nvPr/>
        </p:nvSpPr>
        <p:spPr>
          <a:xfrm>
            <a:off x="4507971" y="3963944"/>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a:ea typeface="+mn-ea"/>
              <a:cs typeface="+mn-cs"/>
            </a:endParaRPr>
          </a:p>
        </p:txBody>
      </p:sp>
      <p:grpSp>
        <p:nvGrpSpPr>
          <p:cNvPr id="32" name="Group 31"/>
          <p:cNvGrpSpPr/>
          <p:nvPr/>
        </p:nvGrpSpPr>
        <p:grpSpPr>
          <a:xfrm>
            <a:off x="3910655" y="4807932"/>
            <a:ext cx="1517042" cy="1700163"/>
            <a:chOff x="7954133" y="2608512"/>
            <a:chExt cx="2090827" cy="2276276"/>
          </a:xfrm>
        </p:grpSpPr>
        <p:sp>
          <p:nvSpPr>
            <p:cNvPr id="34" name="Cube 33"/>
            <p:cNvSpPr/>
            <p:nvPr/>
          </p:nvSpPr>
          <p:spPr>
            <a:xfrm>
              <a:off x="7954133" y="3385451"/>
              <a:ext cx="1810774" cy="1499337"/>
            </a:xfrm>
            <a:prstGeom prst="cube">
              <a:avLst/>
            </a:prstGeom>
            <a:solidFill>
              <a:srgbClr val="C0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5" name="Picture 34"/>
            <p:cNvPicPr>
              <a:picLocks noChangeAspect="1"/>
            </p:cNvPicPr>
            <p:nvPr/>
          </p:nvPicPr>
          <p:blipFill>
            <a:blip r:embed="rId8">
              <a:lum bright="70000" contrast="-70000"/>
              <a:extLst>
                <a:ext uri="{BEBA8EAE-BF5A-486C-A8C5-ECC9F3942E4B}">
                  <a14:imgProps xmlns:a14="http://schemas.microsoft.com/office/drawing/2010/main">
                    <a14:imgLayer r:embed="rId9">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a:ln w="12700">
              <a:noFill/>
            </a:ln>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w="12700">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w="12700">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Parallelogram 38"/>
            <p:cNvSpPr/>
            <p:nvPr/>
          </p:nvSpPr>
          <p:spPr>
            <a:xfrm>
              <a:off x="8358400" y="2608512"/>
              <a:ext cx="1686560" cy="765524"/>
            </a:xfrm>
            <a:prstGeom prst="parallelogram">
              <a:avLst>
                <a:gd name="adj" fmla="val 31677"/>
              </a:avLst>
            </a:prstGeom>
            <a:solidFill>
              <a:srgbClr val="C00000"/>
            </a:solidFill>
            <a:ln w="12700">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w="12700">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3" name="Can 32"/>
          <p:cNvSpPr/>
          <p:nvPr/>
        </p:nvSpPr>
        <p:spPr>
          <a:xfrm rot="5228088">
            <a:off x="4872988" y="6443906"/>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84A5339D-FBA8-84ED-7D59-A97644E834A9}"/>
              </a:ext>
            </a:extLst>
          </p:cNvPr>
          <p:cNvGrpSpPr/>
          <p:nvPr/>
        </p:nvGrpSpPr>
        <p:grpSpPr>
          <a:xfrm>
            <a:off x="5402425" y="3376271"/>
            <a:ext cx="1268931" cy="1121317"/>
            <a:chOff x="4133610" y="1173178"/>
            <a:chExt cx="1964397" cy="1592882"/>
          </a:xfrm>
        </p:grpSpPr>
        <p:sp>
          <p:nvSpPr>
            <p:cNvPr id="10" name="Cube 9">
              <a:extLst>
                <a:ext uri="{FF2B5EF4-FFF2-40B4-BE49-F238E27FC236}">
                  <a16:creationId xmlns:a16="http://schemas.microsoft.com/office/drawing/2014/main" id="{31673EBA-0D12-7770-84E1-D25DD85C9B1D}"/>
                </a:ext>
              </a:extLst>
            </p:cNvPr>
            <p:cNvSpPr/>
            <p:nvPr/>
          </p:nvSpPr>
          <p:spPr>
            <a:xfrm>
              <a:off x="4133610" y="1855168"/>
              <a:ext cx="1712797" cy="910892"/>
            </a:xfrm>
            <a:prstGeom prst="cube">
              <a:avLst>
                <a:gd name="adj" fmla="val 50195"/>
              </a:avLst>
            </a:prstGeom>
            <a:solidFill>
              <a:srgbClr val="0033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Parallelogram 10">
              <a:extLst>
                <a:ext uri="{FF2B5EF4-FFF2-40B4-BE49-F238E27FC236}">
                  <a16:creationId xmlns:a16="http://schemas.microsoft.com/office/drawing/2014/main" id="{4141D307-9C56-808A-AC8B-33F1294B6FA1}"/>
                </a:ext>
              </a:extLst>
            </p:cNvPr>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Parallelogram 36">
              <a:extLst>
                <a:ext uri="{FF2B5EF4-FFF2-40B4-BE49-F238E27FC236}">
                  <a16:creationId xmlns:a16="http://schemas.microsoft.com/office/drawing/2014/main" id="{9A2F45FA-78DB-09F4-2D43-BBE8720C7FF0}"/>
                </a:ext>
              </a:extLst>
            </p:cNvPr>
            <p:cNvSpPr/>
            <p:nvPr/>
          </p:nvSpPr>
          <p:spPr>
            <a:xfrm>
              <a:off x="4589029" y="1173178"/>
              <a:ext cx="1508978" cy="680090"/>
            </a:xfrm>
            <a:prstGeom prst="parallelogram">
              <a:avLst>
                <a:gd name="adj" fmla="val 38588"/>
              </a:avLst>
            </a:prstGeom>
            <a:solidFill>
              <a:srgbClr val="0033CC"/>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Parallelogram 77">
              <a:extLst>
                <a:ext uri="{FF2B5EF4-FFF2-40B4-BE49-F238E27FC236}">
                  <a16:creationId xmlns:a16="http://schemas.microsoft.com/office/drawing/2014/main" id="{618FA3FF-10F4-849A-BF41-3B4093EC323F}"/>
                </a:ext>
              </a:extLst>
            </p:cNvPr>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0" name="Block Arc 79">
              <a:extLst>
                <a:ext uri="{FF2B5EF4-FFF2-40B4-BE49-F238E27FC236}">
                  <a16:creationId xmlns:a16="http://schemas.microsoft.com/office/drawing/2014/main" id="{26CEE3C4-3F27-F875-5957-9B7B8FBF9C91}"/>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pic>
        <p:nvPicPr>
          <p:cNvPr id="98" name="Picture 97">
            <a:extLst>
              <a:ext uri="{FF2B5EF4-FFF2-40B4-BE49-F238E27FC236}">
                <a16:creationId xmlns:a16="http://schemas.microsoft.com/office/drawing/2014/main" id="{BC416D79-6DE9-EFF0-F607-6E4240DF77B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745737" y="5221460"/>
            <a:ext cx="252388" cy="355312"/>
          </a:xfrm>
          <a:prstGeom prst="rect">
            <a:avLst/>
          </a:prstGeom>
        </p:spPr>
      </p:pic>
      <p:pic>
        <p:nvPicPr>
          <p:cNvPr id="96" name="Picture 95">
            <a:extLst>
              <a:ext uri="{FF2B5EF4-FFF2-40B4-BE49-F238E27FC236}">
                <a16:creationId xmlns:a16="http://schemas.microsoft.com/office/drawing/2014/main" id="{0BF456AE-C9DB-023B-0897-8DEEDEEBE94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335053" y="5241658"/>
            <a:ext cx="270537" cy="371912"/>
          </a:xfrm>
          <a:prstGeom prst="rect">
            <a:avLst/>
          </a:prstGeom>
        </p:spPr>
      </p:pic>
      <p:grpSp>
        <p:nvGrpSpPr>
          <p:cNvPr id="48" name="Group 47"/>
          <p:cNvGrpSpPr/>
          <p:nvPr/>
        </p:nvGrpSpPr>
        <p:grpSpPr>
          <a:xfrm>
            <a:off x="6295408" y="3444440"/>
            <a:ext cx="1309577" cy="1080654"/>
            <a:chOff x="4133610" y="1173178"/>
            <a:chExt cx="1964397" cy="1592882"/>
          </a:xfrm>
        </p:grpSpPr>
        <p:sp>
          <p:nvSpPr>
            <p:cNvPr id="49" name="Cube 48"/>
            <p:cNvSpPr/>
            <p:nvPr/>
          </p:nvSpPr>
          <p:spPr>
            <a:xfrm>
              <a:off x="4133610" y="1855168"/>
              <a:ext cx="1712797" cy="910892"/>
            </a:xfrm>
            <a:prstGeom prst="cube">
              <a:avLst>
                <a:gd name="adj" fmla="val 50195"/>
              </a:avLst>
            </a:prstGeom>
            <a:solidFill>
              <a:srgbClr val="0033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sp>
        <p:nvSpPr>
          <p:cNvPr id="107" name="Can 32">
            <a:extLst>
              <a:ext uri="{FF2B5EF4-FFF2-40B4-BE49-F238E27FC236}">
                <a16:creationId xmlns:a16="http://schemas.microsoft.com/office/drawing/2014/main" id="{F446D0BE-80C5-D900-71E3-2097A1A94AAF}"/>
              </a:ext>
            </a:extLst>
          </p:cNvPr>
          <p:cNvSpPr/>
          <p:nvPr/>
        </p:nvSpPr>
        <p:spPr>
          <a:xfrm rot="5228088">
            <a:off x="5060472" y="6230971"/>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9CD2686E-86DD-4485-8186-773BBD98254B" descr="cid:9CD2686E-86DD-4485-8186-773BBD98254B">
            <a:extLst>
              <a:ext uri="{FF2B5EF4-FFF2-40B4-BE49-F238E27FC236}">
                <a16:creationId xmlns:a16="http://schemas.microsoft.com/office/drawing/2014/main" id="{AFBBA046-9D5A-5847-D924-48F48049D36A}"/>
              </a:ext>
            </a:extLst>
          </p:cNvPr>
          <p:cNvPicPr>
            <a:picLocks noChangeAspect="1" noChangeArrowheads="1"/>
          </p:cNvPicPr>
          <p:nvPr/>
        </p:nvPicPr>
        <p:blipFill rotWithShape="1">
          <a:blip r:embed="rId12" r:link="rId14" cstate="print">
            <a:extLst>
              <a:ext uri="{BEBA8EAE-BF5A-486C-A8C5-ECC9F3942E4B}">
                <a14:imgProps xmlns:a14="http://schemas.microsoft.com/office/drawing/2010/main">
                  <a14:imgLayer r:embed="rId13">
                    <a14:imgEffect>
                      <a14:backgroundRemoval t="9987" b="94048" l="9995" r="89980">
                        <a14:foregroundMark x1="17411" y1="71230" x2="18849" y2="94048"/>
                        <a14:foregroundMark x1="65575" y1="57705" x2="65575" y2="72388"/>
                        <a14:foregroundMark x1="63542" y1="64087" x2="62971" y2="70271"/>
                        <a14:foregroundMark x1="63839" y1="70470" x2="68775" y2="80721"/>
                        <a14:foregroundMark x1="62525" y1="69312" x2="60218" y2="67163"/>
                        <a14:foregroundMark x1="60218" y1="68155" x2="60069" y2="71230"/>
                        <a14:foregroundMark x1="16964" y1="65443" x2="18279" y2="93882"/>
                        <a14:foregroundMark x1="16394" y1="66799" x2="17113" y2="72784"/>
                        <a14:foregroundMark x1="70213" y1="74537" x2="68477" y2="77050"/>
                        <a14:foregroundMark x1="53373" y1="38128" x2="53373" y2="38128"/>
                        <a14:foregroundMark x1="26488" y1="58366" x2="24876" y2="53505"/>
                        <a14:foregroundMark x1="24876" y1="53505" x2="26910" y2="52778"/>
                        <a14:foregroundMark x1="26910" y1="52778" x2="32044" y2="52976"/>
                        <a14:foregroundMark x1="32044" y1="52976" x2="33135" y2="53902"/>
                        <a14:foregroundMark x1="33135" y1="53902" x2="32217" y2="56118"/>
                        <a14:foregroundMark x1="32217" y1="56118" x2="26761" y2="58267"/>
                        <a14:foregroundMark x1="26761" y1="58267" x2="26538" y2="58300"/>
                        <a14:backgroundMark x1="63839" y1="34689" x2="40055" y2="5093"/>
                        <a14:backgroundMark x1="58185" y1="67758" x2="19866" y2="82440"/>
                        <a14:backgroundMark x1="71974" y1="62731" x2="71677" y2="76257"/>
                        <a14:backgroundMark x1="66592" y1="62136" x2="66443" y2="70470"/>
                        <a14:backgroundMark x1="62376" y1="60218" x2="19147" y2="68155"/>
                        <a14:backgroundMark x1="64856" y1="75099" x2="59201" y2="70470"/>
                        <a14:backgroundMark x1="75794" y1="57209" x2="76687" y2="64484"/>
                        <a14:backgroundMark x1="76687" y1="64484" x2="76687" y2="64484"/>
                        <a14:backgroundMark x1="69593" y1="60549" x2="70536" y2="66567"/>
                        <a14:backgroundMark x1="74157" y1="80919" x2="74826" y2="74868"/>
                        <a14:backgroundMark x1="73462" y1="80489" x2="74529" y2="74206"/>
                        <a14:backgroundMark x1="73661" y1="75364" x2="73859" y2="82374"/>
                        <a14:backgroundMark x1="73140" y1="41336" x2="74281" y2="48413"/>
                        <a14:backgroundMark x1="74058" y1="41799" x2="72793" y2="49835"/>
                        <a14:backgroundMark x1="72793" y1="49835" x2="72817" y2="50231"/>
                        <a14:backgroundMark x1="69444" y1="50397" x2="70709" y2="41997"/>
                        <a14:backgroundMark x1="70709" y1="41997" x2="75620" y2="49405"/>
                        <a14:backgroundMark x1="75620" y1="49405" x2="69990" y2="51091"/>
                        <a14:backgroundMark x1="69990" y1="51091" x2="69395" y2="50728"/>
                        <a14:backgroundMark x1="64311" y1="63360" x2="64311" y2="63360"/>
                        <a14:backgroundMark x1="64707" y1="59325" x2="64757" y2="59888"/>
                        <a14:backgroundMark x1="64633" y1="65608" x2="64633" y2="65608"/>
                        <a14:backgroundMark x1="64162" y1="69643" x2="63889" y2="67824"/>
                        <a14:backgroundMark x1="62103" y1="65972" x2="60739" y2="66138"/>
                        <a14:backgroundMark x1="61508" y1="70370" x2="62227" y2="71561"/>
                        <a14:backgroundMark x1="66815" y1="37765" x2="67956" y2="37632"/>
                        <a14:backgroundMark x1="66096" y1="37004" x2="66915" y2="37004"/>
                        <a14:backgroundMark x1="50397" y1="44180" x2="49256" y2="41832"/>
                        <a14:backgroundMark x1="39311" y1="43948" x2="39311" y2="43948"/>
                        <a14:backgroundMark x1="40228" y1="44048" x2="40228" y2="44048"/>
                        <a14:backgroundMark x1="23636" y1="50628" x2="24132" y2="57209"/>
                        <a14:backgroundMark x1="24132" y1="57209" x2="25174" y2="59226"/>
                        <a14:backgroundMark x1="25174" y1="59226" x2="38145" y2="58532"/>
                        <a14:backgroundMark x1="25124" y1="59788" x2="22718" y2="59888"/>
                        <a14:backgroundMark x1="22718" y1="59888" x2="22594" y2="58168"/>
                        <a14:backgroundMark x1="22594" y1="58168" x2="24653" y2="58499"/>
                        <a14:backgroundMark x1="24653" y1="58499" x2="24851" y2="60185"/>
                        <a14:backgroundMark x1="24851" y1="60185" x2="24851" y2="60185"/>
                        <a14:backgroundMark x1="37302" y1="49802" x2="38095" y2="53340"/>
                        <a14:backgroundMark x1="38095" y1="53340" x2="37798" y2="57440"/>
                        <a14:backgroundMark x1="37798" y1="57440" x2="37723" y2="57573"/>
                        <a14:backgroundMark x1="38194" y1="47685" x2="36880" y2="47487"/>
                        <a14:backgroundMark x1="36880" y1="47487" x2="37227" y2="49471"/>
                        <a14:backgroundMark x1="37227" y1="49471" x2="38442" y2="50595"/>
                        <a14:backgroundMark x1="38442" y1="50595" x2="39013" y2="48743"/>
                        <a14:backgroundMark x1="39013" y1="48743" x2="37922" y2="47421"/>
                        <a14:backgroundMark x1="37922" y1="47421" x2="37922" y2="47421"/>
                      </a14:backgroundRemoval>
                    </a14:imgEffect>
                    <a14:imgEffect>
                      <a14:saturation sat="66000"/>
                    </a14:imgEffect>
                  </a14:imgLayer>
                </a14:imgProps>
              </a:ext>
              <a:ext uri="{28A0092B-C50C-407E-A947-70E740481C1C}">
                <a14:useLocalDpi xmlns:a14="http://schemas.microsoft.com/office/drawing/2010/main" val="0"/>
              </a:ext>
            </a:extLst>
          </a:blip>
          <a:srcRect l="22937" t="48282" r="61758" b="39987"/>
          <a:stretch>
            <a:fillRect/>
          </a:stretch>
        </p:blipFill>
        <p:spPr bwMode="auto">
          <a:xfrm rot="21272765" flipH="1">
            <a:off x="5399996" y="4742882"/>
            <a:ext cx="1093697" cy="70964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F9C7A114-E771-2F21-A18C-9193474FA91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093738" y="5256371"/>
            <a:ext cx="270537" cy="371912"/>
          </a:xfrm>
          <a:prstGeom prst="rect">
            <a:avLst/>
          </a:prstGeom>
        </p:spPr>
      </p:pic>
      <p:pic>
        <p:nvPicPr>
          <p:cNvPr id="42" name="Picture 41">
            <a:extLst>
              <a:ext uri="{FF2B5EF4-FFF2-40B4-BE49-F238E27FC236}">
                <a16:creationId xmlns:a16="http://schemas.microsoft.com/office/drawing/2014/main" id="{F7299177-ECEF-FF60-08A1-D70F65CBDA8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520628" y="5109116"/>
            <a:ext cx="270537" cy="371912"/>
          </a:xfrm>
          <a:prstGeom prst="rect">
            <a:avLst/>
          </a:prstGeom>
        </p:spPr>
      </p:pic>
      <p:pic>
        <p:nvPicPr>
          <p:cNvPr id="45" name="Picture 44">
            <a:extLst>
              <a:ext uri="{FF2B5EF4-FFF2-40B4-BE49-F238E27FC236}">
                <a16:creationId xmlns:a16="http://schemas.microsoft.com/office/drawing/2014/main" id="{33CF49D7-4E56-F47C-B084-DEBE9BE9B0A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198181" y="5088623"/>
            <a:ext cx="270537" cy="371912"/>
          </a:xfrm>
          <a:prstGeom prst="rect">
            <a:avLst/>
          </a:prstGeom>
        </p:spPr>
      </p:pic>
      <p:sp>
        <p:nvSpPr>
          <p:cNvPr id="46" name="Rectangle 45">
            <a:extLst>
              <a:ext uri="{FF2B5EF4-FFF2-40B4-BE49-F238E27FC236}">
                <a16:creationId xmlns:a16="http://schemas.microsoft.com/office/drawing/2014/main" id="{16E9B4C9-DD21-9E1C-F639-EE461DD6E8E7}"/>
              </a:ext>
            </a:extLst>
          </p:cNvPr>
          <p:cNvSpPr/>
          <p:nvPr/>
        </p:nvSpPr>
        <p:spPr>
          <a:xfrm>
            <a:off x="2264537" y="431301"/>
            <a:ext cx="2526628" cy="1444378"/>
          </a:xfrm>
          <a:prstGeom prst="rect">
            <a:avLst/>
          </a:prstGeom>
          <a:gradFill>
            <a:gsLst>
              <a:gs pos="0">
                <a:srgbClr val="6D898D"/>
              </a:gs>
              <a:gs pos="74000">
                <a:srgbClr val="5E7F86"/>
              </a:gs>
              <a:gs pos="83000">
                <a:srgbClr val="567881"/>
              </a:gs>
              <a:gs pos="100000">
                <a:srgbClr val="55778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7" name="Group 26">
            <a:extLst>
              <a:ext uri="{FF2B5EF4-FFF2-40B4-BE49-F238E27FC236}">
                <a16:creationId xmlns:a16="http://schemas.microsoft.com/office/drawing/2014/main" id="{9FEE9BB1-476A-6A36-DC30-5B4288F79B86}"/>
              </a:ext>
            </a:extLst>
          </p:cNvPr>
          <p:cNvGrpSpPr/>
          <p:nvPr/>
        </p:nvGrpSpPr>
        <p:grpSpPr>
          <a:xfrm flipH="1">
            <a:off x="1083823" y="1414046"/>
            <a:ext cx="2927912" cy="5268242"/>
            <a:chOff x="8594095" y="1616543"/>
            <a:chExt cx="2623409" cy="4068747"/>
          </a:xfrm>
        </p:grpSpPr>
        <p:pic>
          <p:nvPicPr>
            <p:cNvPr id="3" name="Picture 8" descr="Free Pencil Clipart Transparent, Download Free Pencil Clipart Transparent  png images, Free ClipArts on Clipart Library">
              <a:extLst>
                <a:ext uri="{FF2B5EF4-FFF2-40B4-BE49-F238E27FC236}">
                  <a16:creationId xmlns:a16="http://schemas.microsoft.com/office/drawing/2014/main" id="{5D2D1AB0-B2AC-A434-8F61-7673644CF386}"/>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9778" b="89778" l="2667" r="97778">
                          <a14:foregroundMark x1="7111" y1="49778" x2="18222" y2="50222"/>
                          <a14:foregroundMark x1="3111" y1="49778" x2="3111" y2="49778"/>
                          <a14:foregroundMark x1="84889" y1="48444" x2="97778" y2="47556"/>
                          <a14:foregroundMark x1="88000" y1="53778" x2="91556" y2="53333"/>
                        </a14:backgroundRemoval>
                      </a14:imgEffect>
                    </a14:imgLayer>
                  </a14:imgProps>
                </a:ext>
                <a:ext uri="{28A0092B-C50C-407E-A947-70E740481C1C}">
                  <a14:useLocalDpi xmlns:a14="http://schemas.microsoft.com/office/drawing/2010/main" val="0"/>
                </a:ext>
              </a:extLst>
            </a:blip>
            <a:srcRect t="38245" b="39921"/>
            <a:stretch/>
          </p:blipFill>
          <p:spPr bwMode="auto">
            <a:xfrm rot="17902951">
              <a:off x="9209963" y="3095373"/>
              <a:ext cx="564632" cy="13843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3D5C734A-E958-A1DA-98B2-8E09F27A801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8594095" y="1616543"/>
              <a:ext cx="2623409" cy="4068747"/>
            </a:xfrm>
            <a:prstGeom prst="rect">
              <a:avLst/>
            </a:prstGeom>
            <a:noFill/>
            <a:extLst>
              <a:ext uri="{909E8E84-426E-40DD-AFC4-6F175D3DCCD1}">
                <a14:hiddenFill xmlns:a14="http://schemas.microsoft.com/office/drawing/2010/main">
                  <a:solidFill>
                    <a:srgbClr val="FFFFFF"/>
                  </a:solidFill>
                </a14:hiddenFill>
              </a:ext>
            </a:extLst>
          </p:spPr>
        </p:pic>
      </p:grpSp>
      <p:pic>
        <p:nvPicPr>
          <p:cNvPr id="83" name="Picture 8" descr="Banana Fruit Cartoon PNG | PNG Mart">
            <a:extLst>
              <a:ext uri="{FF2B5EF4-FFF2-40B4-BE49-F238E27FC236}">
                <a16:creationId xmlns:a16="http://schemas.microsoft.com/office/drawing/2014/main" id="{64B914A0-CA72-B808-5065-17B2987A312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20216978">
            <a:off x="6854484" y="3911389"/>
            <a:ext cx="485974" cy="23219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Banana Fruit Cartoon PNG | PNG Mart">
            <a:extLst>
              <a:ext uri="{FF2B5EF4-FFF2-40B4-BE49-F238E27FC236}">
                <a16:creationId xmlns:a16="http://schemas.microsoft.com/office/drawing/2014/main" id="{A4AD5680-B3A2-FE76-BBD5-CEBBFA2BF0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9325298">
            <a:off x="6853716" y="3742129"/>
            <a:ext cx="546825" cy="261269"/>
          </a:xfrm>
          <a:prstGeom prst="rect">
            <a:avLst/>
          </a:prstGeom>
          <a:noFill/>
          <a:extLst>
            <a:ext uri="{909E8E84-426E-40DD-AFC4-6F175D3DCCD1}">
              <a14:hiddenFill xmlns:a14="http://schemas.microsoft.com/office/drawing/2010/main">
                <a:solidFill>
                  <a:srgbClr val="FFFFFF"/>
                </a:solidFill>
              </a14:hiddenFill>
            </a:ext>
          </a:extLst>
        </p:spPr>
      </p:pic>
      <p:pic>
        <p:nvPicPr>
          <p:cNvPr id="86" name="D14BEEA6-0D2C-4107-A470-7D81FDA5BF76" descr="D14BEEA6-0D2C-4107-A470-7D81FDA5BF76">
            <a:extLst>
              <a:ext uri="{FF2B5EF4-FFF2-40B4-BE49-F238E27FC236}">
                <a16:creationId xmlns:a16="http://schemas.microsoft.com/office/drawing/2014/main" id="{99DCCFA5-ECAF-98FF-E238-9902DC14F717}"/>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6626340" y="3827656"/>
            <a:ext cx="296515" cy="2965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9" name="D14BEEA6-0D2C-4107-A470-7D81FDA5BF76" descr="D14BEEA6-0D2C-4107-A470-7D81FDA5BF76">
            <a:extLst>
              <a:ext uri="{FF2B5EF4-FFF2-40B4-BE49-F238E27FC236}">
                <a16:creationId xmlns:a16="http://schemas.microsoft.com/office/drawing/2014/main" id="{283669B9-D886-6CE7-8234-F3C0E20A0364}"/>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6407634" y="3911793"/>
            <a:ext cx="294734" cy="2947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1" name="Picture 90" descr="Cinnamon Toast Crunch™ Cereal Single Serve Cup 2 oz | General Mills  Foodservice">
            <a:extLst>
              <a:ext uri="{FF2B5EF4-FFF2-40B4-BE49-F238E27FC236}">
                <a16:creationId xmlns:a16="http://schemas.microsoft.com/office/drawing/2014/main" id="{D1906516-FAA6-405D-9810-8A31358C60E1}"/>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20615831">
            <a:off x="5667537" y="3741908"/>
            <a:ext cx="272066" cy="27340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descr="Cinnamon Toast Crunch™ Cereal Single Serve Cup 2 oz | General Mills  Foodservice">
            <a:extLst>
              <a:ext uri="{FF2B5EF4-FFF2-40B4-BE49-F238E27FC236}">
                <a16:creationId xmlns:a16="http://schemas.microsoft.com/office/drawing/2014/main" id="{6581DD6D-61F1-E18F-73F5-F334EC482D45}"/>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6160052" y="3741823"/>
            <a:ext cx="289869" cy="29129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descr="Cinnamon Toast Crunch™ Cereal Single Serve Cup 2 oz | General Mills  Foodservice">
            <a:extLst>
              <a:ext uri="{FF2B5EF4-FFF2-40B4-BE49-F238E27FC236}">
                <a16:creationId xmlns:a16="http://schemas.microsoft.com/office/drawing/2014/main" id="{4B7AA0AD-3B65-12D5-BF70-A098C04AEE83}"/>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9414401">
            <a:off x="5543589" y="3868271"/>
            <a:ext cx="290770" cy="29220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descr="Cinnamon Toast Crunch™ Cereal Single Serve Cup 2 oz | General Mills  Foodservice">
            <a:extLst>
              <a:ext uri="{FF2B5EF4-FFF2-40B4-BE49-F238E27FC236}">
                <a16:creationId xmlns:a16="http://schemas.microsoft.com/office/drawing/2014/main" id="{4CAA1FBC-79DB-F8EE-2C49-E8B95E4186CE}"/>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20672945">
            <a:off x="5946089" y="3772044"/>
            <a:ext cx="268825" cy="27015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descr="Cinnamon Toast Crunch™ Cereal Single Serve Cup 2 oz | General Mills  Foodservice">
            <a:extLst>
              <a:ext uri="{FF2B5EF4-FFF2-40B4-BE49-F238E27FC236}">
                <a16:creationId xmlns:a16="http://schemas.microsoft.com/office/drawing/2014/main" id="{182C5FBD-0722-80E7-5FD6-4BAB3EBAFDDE}"/>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198634">
            <a:off x="6009968" y="3848553"/>
            <a:ext cx="301230" cy="302716"/>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 descr="Banana Fruit Cartoon PNG | PNG Mart">
            <a:extLst>
              <a:ext uri="{FF2B5EF4-FFF2-40B4-BE49-F238E27FC236}">
                <a16:creationId xmlns:a16="http://schemas.microsoft.com/office/drawing/2014/main" id="{4F0C0D27-8211-C40F-3B0B-E0D4C98BB44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20118096">
            <a:off x="6698140" y="3899223"/>
            <a:ext cx="536428" cy="2563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54A45230-529F-7A12-2253-8B87E6A46E4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514859" y="5178850"/>
            <a:ext cx="330886" cy="454875"/>
          </a:xfrm>
          <a:prstGeom prst="rect">
            <a:avLst/>
          </a:prstGeom>
        </p:spPr>
      </p:pic>
      <p:sp>
        <p:nvSpPr>
          <p:cNvPr id="47" name="TextBox 46">
            <a:extLst>
              <a:ext uri="{FF2B5EF4-FFF2-40B4-BE49-F238E27FC236}">
                <a16:creationId xmlns:a16="http://schemas.microsoft.com/office/drawing/2014/main" id="{AFD15868-6BB5-2D28-3010-7BC48F1F8C46}"/>
              </a:ext>
            </a:extLst>
          </p:cNvPr>
          <p:cNvSpPr txBox="1"/>
          <p:nvPr/>
        </p:nvSpPr>
        <p:spPr>
          <a:xfrm flipH="1">
            <a:off x="5688974" y="1467829"/>
            <a:ext cx="458489" cy="1107996"/>
          </a:xfrm>
          <a:prstGeom prst="rect">
            <a:avLst/>
          </a:prstGeom>
          <a:noFill/>
        </p:spPr>
        <p:txBody>
          <a:bodyPr wrap="square" rtlCol="0">
            <a:spAutoFit/>
          </a:bodyPr>
          <a:lstStyle/>
          <a:p>
            <a:r>
              <a:rPr lang="en-US" sz="6600" dirty="0">
                <a:solidFill>
                  <a:schemeClr val="bg1"/>
                </a:solidFill>
              </a:rPr>
              <a:t>+</a:t>
            </a:r>
          </a:p>
        </p:txBody>
      </p:sp>
      <p:sp>
        <p:nvSpPr>
          <p:cNvPr id="71" name="TextBox 70">
            <a:extLst>
              <a:ext uri="{FF2B5EF4-FFF2-40B4-BE49-F238E27FC236}">
                <a16:creationId xmlns:a16="http://schemas.microsoft.com/office/drawing/2014/main" id="{261C4A55-B1B3-C3E4-86BC-1EC930A9F695}"/>
              </a:ext>
            </a:extLst>
          </p:cNvPr>
          <p:cNvSpPr txBox="1"/>
          <p:nvPr/>
        </p:nvSpPr>
        <p:spPr>
          <a:xfrm>
            <a:off x="4529040" y="2374897"/>
            <a:ext cx="937564" cy="369332"/>
          </a:xfrm>
          <a:prstGeom prst="rect">
            <a:avLst/>
          </a:prstGeom>
          <a:noFill/>
        </p:spPr>
        <p:txBody>
          <a:bodyPr wrap="none" rtlCol="0">
            <a:spAutoFit/>
          </a:bodyPr>
          <a:lstStyle/>
          <a:p>
            <a:r>
              <a:rPr lang="en-US" dirty="0">
                <a:solidFill>
                  <a:schemeClr val="bg1"/>
                </a:solidFill>
              </a:rPr>
              <a:t>2 points</a:t>
            </a:r>
          </a:p>
        </p:txBody>
      </p:sp>
      <p:sp>
        <p:nvSpPr>
          <p:cNvPr id="93" name="TextBox 92">
            <a:extLst>
              <a:ext uri="{FF2B5EF4-FFF2-40B4-BE49-F238E27FC236}">
                <a16:creationId xmlns:a16="http://schemas.microsoft.com/office/drawing/2014/main" id="{71A36894-EE16-7178-2813-12FCC58D1CCE}"/>
              </a:ext>
            </a:extLst>
          </p:cNvPr>
          <p:cNvSpPr txBox="1"/>
          <p:nvPr/>
        </p:nvSpPr>
        <p:spPr>
          <a:xfrm>
            <a:off x="6506896" y="2319069"/>
            <a:ext cx="847796" cy="369332"/>
          </a:xfrm>
          <a:prstGeom prst="rect">
            <a:avLst/>
          </a:prstGeom>
          <a:noFill/>
        </p:spPr>
        <p:txBody>
          <a:bodyPr wrap="none" rtlCol="0">
            <a:spAutoFit/>
          </a:bodyPr>
          <a:lstStyle/>
          <a:p>
            <a:r>
              <a:rPr lang="en-US" dirty="0">
                <a:solidFill>
                  <a:schemeClr val="bg1"/>
                </a:solidFill>
              </a:rPr>
              <a:t>1 point</a:t>
            </a:r>
          </a:p>
        </p:txBody>
      </p:sp>
      <p:sp>
        <p:nvSpPr>
          <p:cNvPr id="100" name="TextBox 99">
            <a:extLst>
              <a:ext uri="{FF2B5EF4-FFF2-40B4-BE49-F238E27FC236}">
                <a16:creationId xmlns:a16="http://schemas.microsoft.com/office/drawing/2014/main" id="{F3B19CBE-1467-E213-BA23-D3E34A95B00C}"/>
              </a:ext>
            </a:extLst>
          </p:cNvPr>
          <p:cNvSpPr txBox="1"/>
          <p:nvPr/>
        </p:nvSpPr>
        <p:spPr>
          <a:xfrm>
            <a:off x="4011735" y="494531"/>
            <a:ext cx="4229043" cy="584775"/>
          </a:xfrm>
          <a:prstGeom prst="rect">
            <a:avLst/>
          </a:prstGeom>
          <a:noFill/>
        </p:spPr>
        <p:txBody>
          <a:bodyPr wrap="none" rtlCol="0">
            <a:spAutoFit/>
          </a:bodyPr>
          <a:lstStyle/>
          <a:p>
            <a:r>
              <a:rPr lang="en-US" sz="3200" dirty="0">
                <a:solidFill>
                  <a:schemeClr val="bg1"/>
                </a:solidFill>
                <a:latin typeface="Ink Free" panose="03080402000500000000" pitchFamily="66" charset="0"/>
              </a:rPr>
              <a:t>Main Item is </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2 points</a:t>
            </a:r>
          </a:p>
        </p:txBody>
      </p:sp>
      <p:sp>
        <p:nvSpPr>
          <p:cNvPr id="101" name="TextBox 100">
            <a:extLst>
              <a:ext uri="{FF2B5EF4-FFF2-40B4-BE49-F238E27FC236}">
                <a16:creationId xmlns:a16="http://schemas.microsoft.com/office/drawing/2014/main" id="{6A270DA6-2B97-38D9-EAFB-C667776E9370}"/>
              </a:ext>
            </a:extLst>
          </p:cNvPr>
          <p:cNvSpPr txBox="1"/>
          <p:nvPr/>
        </p:nvSpPr>
        <p:spPr>
          <a:xfrm>
            <a:off x="4029902" y="513921"/>
            <a:ext cx="3938899" cy="584775"/>
          </a:xfrm>
          <a:prstGeom prst="rect">
            <a:avLst/>
          </a:prstGeom>
          <a:noFill/>
        </p:spPr>
        <p:txBody>
          <a:bodyPr wrap="none" rtlCol="0">
            <a:spAutoFit/>
          </a:bodyPr>
          <a:lstStyle/>
          <a:p>
            <a:r>
              <a:rPr lang="en-US" sz="3200" dirty="0">
                <a:solidFill>
                  <a:schemeClr val="bg1"/>
                </a:solidFill>
                <a:latin typeface="Ink Free" panose="03080402000500000000" pitchFamily="66" charset="0"/>
              </a:rPr>
              <a:t>Fruit Juice is </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1 point</a:t>
            </a:r>
          </a:p>
        </p:txBody>
      </p:sp>
      <p:sp>
        <p:nvSpPr>
          <p:cNvPr id="102" name="TextBox 101">
            <a:extLst>
              <a:ext uri="{FF2B5EF4-FFF2-40B4-BE49-F238E27FC236}">
                <a16:creationId xmlns:a16="http://schemas.microsoft.com/office/drawing/2014/main" id="{C2D6ED9F-A035-C4CB-BE21-A2AA408663D7}"/>
              </a:ext>
            </a:extLst>
          </p:cNvPr>
          <p:cNvSpPr txBox="1"/>
          <p:nvPr/>
        </p:nvSpPr>
        <p:spPr>
          <a:xfrm>
            <a:off x="4377420" y="457038"/>
            <a:ext cx="3437159" cy="646331"/>
          </a:xfrm>
          <a:prstGeom prst="rect">
            <a:avLst/>
          </a:prstGeom>
          <a:noFill/>
        </p:spPr>
        <p:txBody>
          <a:bodyPr wrap="none" rtlCol="0">
            <a:spAutoFit/>
          </a:bodyPr>
          <a:lstStyle/>
          <a:p>
            <a:r>
              <a:rPr lang="en-US" sz="3600" dirty="0">
                <a:solidFill>
                  <a:schemeClr val="bg1"/>
                </a:solidFill>
                <a:latin typeface="Ink Free" panose="03080402000500000000" pitchFamily="66" charset="0"/>
              </a:rPr>
              <a:t>That’s</a:t>
            </a:r>
            <a:r>
              <a:rPr lang="en-US" sz="3600" dirty="0">
                <a:solidFill>
                  <a:schemeClr val="bg1"/>
                </a:solidFill>
              </a:rPr>
              <a:t> </a:t>
            </a:r>
            <a:r>
              <a:rPr lang="en-US" sz="3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3 points</a:t>
            </a:r>
          </a:p>
        </p:txBody>
      </p:sp>
      <p:pic>
        <p:nvPicPr>
          <p:cNvPr id="103" name="Picture 2">
            <a:extLst>
              <a:ext uri="{FF2B5EF4-FFF2-40B4-BE49-F238E27FC236}">
                <a16:creationId xmlns:a16="http://schemas.microsoft.com/office/drawing/2014/main" id="{D944021A-A6B0-E0DC-9322-283A5AEA728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p:blipFill>
        <p:spPr bwMode="auto">
          <a:xfrm>
            <a:off x="1193946" y="1308626"/>
            <a:ext cx="2202826" cy="5310636"/>
          </a:xfrm>
          <a:prstGeom prst="rect">
            <a:avLst/>
          </a:prstGeom>
          <a:noFill/>
          <a:extLst>
            <a:ext uri="{909E8E84-426E-40DD-AFC4-6F175D3DCCD1}">
              <a14:hiddenFill xmlns:a14="http://schemas.microsoft.com/office/drawing/2010/main">
                <a:solidFill>
                  <a:srgbClr val="FFFFFF"/>
                </a:solidFill>
              </a14:hiddenFill>
            </a:ext>
          </a:extLst>
        </p:spPr>
      </p:pic>
      <p:grpSp>
        <p:nvGrpSpPr>
          <p:cNvPr id="105" name="Group 104">
            <a:extLst>
              <a:ext uri="{FF2B5EF4-FFF2-40B4-BE49-F238E27FC236}">
                <a16:creationId xmlns:a16="http://schemas.microsoft.com/office/drawing/2014/main" id="{50580D74-7264-18AD-BF59-3A62D3E9696C}"/>
              </a:ext>
            </a:extLst>
          </p:cNvPr>
          <p:cNvGrpSpPr/>
          <p:nvPr/>
        </p:nvGrpSpPr>
        <p:grpSpPr>
          <a:xfrm>
            <a:off x="7292935" y="1557706"/>
            <a:ext cx="2387085" cy="4939334"/>
            <a:chOff x="7164117" y="1428796"/>
            <a:chExt cx="2387085" cy="4939334"/>
          </a:xfrm>
        </p:grpSpPr>
        <p:sp>
          <p:nvSpPr>
            <p:cNvPr id="104" name="Oval 103">
              <a:extLst>
                <a:ext uri="{FF2B5EF4-FFF2-40B4-BE49-F238E27FC236}">
                  <a16:creationId xmlns:a16="http://schemas.microsoft.com/office/drawing/2014/main" id="{9F7EE8DB-AF8D-2680-8EE5-16D13BE12B79}"/>
                </a:ext>
              </a:extLst>
            </p:cNvPr>
            <p:cNvSpPr/>
            <p:nvPr/>
          </p:nvSpPr>
          <p:spPr>
            <a:xfrm>
              <a:off x="8370308" y="2129230"/>
              <a:ext cx="446545" cy="92323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3B39A4B-E804-B0A5-3B5A-C92B378A18AA}"/>
                </a:ext>
              </a:extLst>
            </p:cNvPr>
            <p:cNvGrpSpPr/>
            <p:nvPr/>
          </p:nvGrpSpPr>
          <p:grpSpPr>
            <a:xfrm>
              <a:off x="7164117" y="1428796"/>
              <a:ext cx="2387085" cy="4939334"/>
              <a:chOff x="7164117" y="1428796"/>
              <a:chExt cx="2387085" cy="4939334"/>
            </a:xfrm>
          </p:grpSpPr>
          <p:pic>
            <p:nvPicPr>
              <p:cNvPr id="1026" name="Picture 2">
                <a:extLst>
                  <a:ext uri="{FF2B5EF4-FFF2-40B4-BE49-F238E27FC236}">
                    <a16:creationId xmlns:a16="http://schemas.microsoft.com/office/drawing/2014/main" id="{DF87BBAF-132D-E943-E78A-662C467A767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p:blipFill>
            <p:spPr bwMode="auto">
              <a:xfrm flipH="1">
                <a:off x="7999465" y="1428796"/>
                <a:ext cx="1551737" cy="49393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2FF6D09-DE5E-4B29-3CA8-9D6A7D5E5779}"/>
                  </a:ext>
                </a:extLst>
              </p:cNvPr>
              <p:cNvPicPr>
                <a:picLocks noChangeAspect="1"/>
              </p:cNvPicPr>
              <p:nvPr/>
            </p:nvPicPr>
            <p:blipFill rotWithShape="1">
              <a:blip r:embed="rId25">
                <a:extLst>
                  <a:ext uri="{BEBA8EAE-BF5A-486C-A8C5-ECC9F3942E4B}">
                    <a14:imgProps xmlns:a14="http://schemas.microsoft.com/office/drawing/2010/main">
                      <a14:imgLayer r:embed="rId26">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7164117" y="3934040"/>
                <a:ext cx="1213191" cy="630316"/>
              </a:xfrm>
              <a:prstGeom prst="rect">
                <a:avLst/>
              </a:prstGeom>
            </p:spPr>
          </p:pic>
        </p:grpSp>
      </p:grpSp>
      <p:pic>
        <p:nvPicPr>
          <p:cNvPr id="97" name="Picture 96" descr="Cinnamon Toast Crunch™ Cereal Single Serve Cup 2 oz | General Mills  Foodservice">
            <a:extLst>
              <a:ext uri="{FF2B5EF4-FFF2-40B4-BE49-F238E27FC236}">
                <a16:creationId xmlns:a16="http://schemas.microsoft.com/office/drawing/2014/main" id="{BAEEFFEE-8CCF-3B0C-5A1A-EDD0C30F6E3E}"/>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566875">
            <a:off x="5779211" y="3730936"/>
            <a:ext cx="440283" cy="4424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innamon Toast Crunch™ Cereal Single Serve Cup 2 oz | General Mills  Foodservice">
            <a:extLst>
              <a:ext uri="{FF2B5EF4-FFF2-40B4-BE49-F238E27FC236}">
                <a16:creationId xmlns:a16="http://schemas.microsoft.com/office/drawing/2014/main" id="{20380CD8-D05D-A0BD-7AEC-FCA2CF96E54A}"/>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a:off x="4604005" y="1476057"/>
            <a:ext cx="948161" cy="952841"/>
          </a:xfrm>
          <a:prstGeom prst="rect">
            <a:avLst/>
          </a:prstGeom>
          <a:noFill/>
          <a:extLst>
            <a:ext uri="{909E8E84-426E-40DD-AFC4-6F175D3DCCD1}">
              <a14:hiddenFill xmlns:a14="http://schemas.microsoft.com/office/drawing/2010/main">
                <a:solidFill>
                  <a:srgbClr val="FFFFFF"/>
                </a:solidFill>
              </a14:hiddenFill>
            </a:ext>
          </a:extLst>
        </p:spPr>
      </p:pic>
      <p:pic>
        <p:nvPicPr>
          <p:cNvPr id="90" name="D14BEEA6-0D2C-4107-A470-7D81FDA5BF76" descr="D14BEEA6-0D2C-4107-A470-7D81FDA5BF76">
            <a:extLst>
              <a:ext uri="{FF2B5EF4-FFF2-40B4-BE49-F238E27FC236}">
                <a16:creationId xmlns:a16="http://schemas.microsoft.com/office/drawing/2014/main" id="{FFEC5662-D69F-B17F-0757-1C9FAB3CE94D}"/>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6473060" y="3702355"/>
            <a:ext cx="479574" cy="47957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8" name="D14BEEA6-0D2C-4107-A470-7D81FDA5BF76" descr="D14BEEA6-0D2C-4107-A470-7D81FDA5BF76">
            <a:extLst>
              <a:ext uri="{FF2B5EF4-FFF2-40B4-BE49-F238E27FC236}">
                <a16:creationId xmlns:a16="http://schemas.microsoft.com/office/drawing/2014/main" id="{9BC740B6-51CE-3BFE-F12F-A962D182C291}"/>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6508831" y="1490116"/>
            <a:ext cx="922146" cy="92214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30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0.42565 0.01111 L -3.75E-6 1.48148E-6 " pathEditMode="relative" rAng="0" ptsTypes="AA">
                                      <p:cBhvr>
                                        <p:cTn id="10" dur="2000" fill="hold"/>
                                        <p:tgtEl>
                                          <p:spTgt spid="105"/>
                                        </p:tgtEl>
                                        <p:attrNameLst>
                                          <p:attrName>ppt_x</p:attrName>
                                          <p:attrName>ppt_y</p:attrName>
                                        </p:attrNameLst>
                                      </p:cBhvr>
                                      <p:rCtr x="-21289" y="-55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70833E-6 2.59259E-6 L -0.07409 -0.27986 " pathEditMode="relative" rAng="0" ptsTypes="AA">
                                      <p:cBhvr>
                                        <p:cTn id="14" dur="2000" fill="hold"/>
                                        <p:tgtEl>
                                          <p:spTgt spid="97"/>
                                        </p:tgtEl>
                                        <p:attrNameLst>
                                          <p:attrName>ppt_x</p:attrName>
                                          <p:attrName>ppt_y</p:attrName>
                                        </p:attrNameLst>
                                      </p:cBhvr>
                                      <p:rCtr x="-3776" y="-13866"/>
                                    </p:animMotion>
                                  </p:childTnLst>
                                </p:cTn>
                              </p:par>
                            </p:childTnLst>
                          </p:cTn>
                        </p:par>
                        <p:par>
                          <p:cTn id="15" fill="hold">
                            <p:stCondLst>
                              <p:cond delay="2000"/>
                            </p:stCondLst>
                            <p:childTnLst>
                              <p:par>
                                <p:cTn id="16" presetID="1" presetClass="entr" presetSubtype="0" fill="hold" grpId="0" nodeType="afterEffect">
                                  <p:stCondLst>
                                    <p:cond delay="0"/>
                                  </p:stCondLst>
                                  <p:childTnLst>
                                    <p:set>
                                      <p:cBhvr>
                                        <p:cTn id="17" dur="1" fill="hold">
                                          <p:stCondLst>
                                            <p:cond delay="0"/>
                                          </p:stCondLst>
                                        </p:cTn>
                                        <p:tgtEl>
                                          <p:spTgt spid="10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1"/>
                                        </p:tgtEl>
                                        <p:attrNameLst>
                                          <p:attrName>style.visibility</p:attrName>
                                        </p:attrNameLst>
                                      </p:cBhvr>
                                      <p:to>
                                        <p:strVal val="visible"/>
                                      </p:to>
                                    </p:set>
                                  </p:childTnLst>
                                </p:cTn>
                              </p:par>
                            </p:childTnLst>
                          </p:cTn>
                        </p:par>
                        <p:par>
                          <p:cTn id="24" fill="hold">
                            <p:stCondLst>
                              <p:cond delay="2000"/>
                            </p:stCondLst>
                            <p:childTnLst>
                              <p:par>
                                <p:cTn id="25" presetID="42" presetClass="path" presetSubtype="0" accel="50000" decel="50000" fill="hold" nodeType="afterEffect">
                                  <p:stCondLst>
                                    <p:cond delay="0"/>
                                  </p:stCondLst>
                                  <p:childTnLst>
                                    <p:animMotion origin="layout" path="M -0.07409 -0.27986 L 0.1789 0.03032 " pathEditMode="relative" rAng="0" ptsTypes="AA">
                                      <p:cBhvr>
                                        <p:cTn id="26" dur="2000" fill="hold"/>
                                        <p:tgtEl>
                                          <p:spTgt spid="97"/>
                                        </p:tgtEl>
                                        <p:attrNameLst>
                                          <p:attrName>ppt_x</p:attrName>
                                          <p:attrName>ppt_y</p:attrName>
                                        </p:attrNameLst>
                                      </p:cBhvr>
                                      <p:rCtr x="12643" y="15509"/>
                                    </p:animMotion>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0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01"/>
                                        </p:tgtEl>
                                        <p:attrNameLst>
                                          <p:attrName>style.visibility</p:attrName>
                                        </p:attrNameLst>
                                      </p:cBhvr>
                                      <p:to>
                                        <p:strVal val="visible"/>
                                      </p:to>
                                    </p:set>
                                  </p:childTnLst>
                                </p:cTn>
                              </p:par>
                              <p:par>
                                <p:cTn id="33" presetID="42" presetClass="path" presetSubtype="0" accel="50000" decel="50000" fill="hold" nodeType="withEffect">
                                  <p:stCondLst>
                                    <p:cond delay="0"/>
                                  </p:stCondLst>
                                  <p:childTnLst>
                                    <p:animMotion origin="layout" path="M -1.04167E-6 1.48148E-6 L 0.01979 -0.27847 " pathEditMode="relative" rAng="0" ptsTypes="AA">
                                      <p:cBhvr>
                                        <p:cTn id="34" dur="2000" fill="hold"/>
                                        <p:tgtEl>
                                          <p:spTgt spid="90"/>
                                        </p:tgtEl>
                                        <p:attrNameLst>
                                          <p:attrName>ppt_x</p:attrName>
                                          <p:attrName>ppt_y</p:attrName>
                                        </p:attrNameLst>
                                      </p:cBhvr>
                                      <p:rCtr x="807" y="-14074"/>
                                    </p:animMotion>
                                  </p:childTnLst>
                                </p:cTn>
                              </p:par>
                            </p:childTnLst>
                          </p:cTn>
                        </p:par>
                        <p:par>
                          <p:cTn id="35" fill="hold">
                            <p:stCondLst>
                              <p:cond delay="2000"/>
                            </p:stCondLst>
                            <p:childTnLst>
                              <p:par>
                                <p:cTn id="36" presetID="1" presetClass="entr" presetSubtype="0" fill="hold" nodeType="afterEffect">
                                  <p:stCondLst>
                                    <p:cond delay="0"/>
                                  </p:stCondLst>
                                  <p:childTnLst>
                                    <p:set>
                                      <p:cBhvr>
                                        <p:cTn id="37" dur="1" fill="hold">
                                          <p:stCondLst>
                                            <p:cond delay="0"/>
                                          </p:stCondLst>
                                        </p:cTn>
                                        <p:tgtEl>
                                          <p:spTgt spid="8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93"/>
                                        </p:tgtEl>
                                        <p:attrNameLst>
                                          <p:attrName>style.visibility</p:attrName>
                                        </p:attrNameLst>
                                      </p:cBhvr>
                                      <p:to>
                                        <p:strVal val="visible"/>
                                      </p:to>
                                    </p:set>
                                  </p:childTnLst>
                                </p:cTn>
                              </p:par>
                            </p:childTnLst>
                          </p:cTn>
                        </p:par>
                        <p:par>
                          <p:cTn id="40" fill="hold">
                            <p:stCondLst>
                              <p:cond delay="2000"/>
                            </p:stCondLst>
                            <p:childTnLst>
                              <p:par>
                                <p:cTn id="41" presetID="42" presetClass="path" presetSubtype="0" accel="50000" decel="50000" fill="hold" nodeType="afterEffect">
                                  <p:stCondLst>
                                    <p:cond delay="0"/>
                                  </p:stCondLst>
                                  <p:childTnLst>
                                    <p:animMotion origin="layout" path="M 0.01979 -0.27847 L 0.09037 0.04676 " pathEditMode="relative" rAng="0" ptsTypes="AA">
                                      <p:cBhvr>
                                        <p:cTn id="42" dur="2000" fill="hold"/>
                                        <p:tgtEl>
                                          <p:spTgt spid="90"/>
                                        </p:tgtEl>
                                        <p:attrNameLst>
                                          <p:attrName>ppt_x</p:attrName>
                                          <p:attrName>ppt_y</p:attrName>
                                        </p:attrNameLst>
                                      </p:cBhvr>
                                      <p:rCtr x="3529" y="16250"/>
                                    </p:animMotion>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01"/>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7"/>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7" grpId="0"/>
      <p:bldP spid="71" grpId="0"/>
      <p:bldP spid="93" grpId="0"/>
      <p:bldP spid="100" grpId="0"/>
      <p:bldP spid="100" grpId="1"/>
      <p:bldP spid="101" grpId="0"/>
      <p:bldP spid="101" grpId="1"/>
      <p:bldP spid="10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um Vector | Cartoon kitchen workspace of a restaurant kitchen">
            <a:extLst>
              <a:ext uri="{FF2B5EF4-FFF2-40B4-BE49-F238E27FC236}">
                <a16:creationId xmlns:a16="http://schemas.microsoft.com/office/drawing/2014/main" id="{34043735-9CD9-C27C-F11C-2D96FFC84C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732" b="6140"/>
          <a:stretch/>
        </p:blipFill>
        <p:spPr bwMode="auto">
          <a:xfrm>
            <a:off x="-20103" y="0"/>
            <a:ext cx="12192000" cy="75614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7650CCCF-6D47-5640-41C9-29E9376B39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3869"/>
          <a:stretch/>
        </p:blipFill>
        <p:spPr bwMode="auto">
          <a:xfrm>
            <a:off x="2488553" y="-241765"/>
            <a:ext cx="2344297" cy="607742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014B98C2-84F7-06EC-0CAD-3C8815E17F84}"/>
              </a:ext>
            </a:extLst>
          </p:cNvPr>
          <p:cNvSpPr/>
          <p:nvPr/>
        </p:nvSpPr>
        <p:spPr>
          <a:xfrm>
            <a:off x="2273301" y="4910666"/>
            <a:ext cx="9918700" cy="996647"/>
          </a:xfrm>
          <a:prstGeom prst="rect">
            <a:avLst/>
          </a:prstGeom>
          <a:solidFill>
            <a:srgbClr val="F3E4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peech Bubble: Oval 38">
            <a:extLst>
              <a:ext uri="{FF2B5EF4-FFF2-40B4-BE49-F238E27FC236}">
                <a16:creationId xmlns:a16="http://schemas.microsoft.com/office/drawing/2014/main" id="{F7DFFEE3-60D5-915E-4FF3-4E5F610B2214}"/>
              </a:ext>
            </a:extLst>
          </p:cNvPr>
          <p:cNvSpPr/>
          <p:nvPr/>
        </p:nvSpPr>
        <p:spPr>
          <a:xfrm>
            <a:off x="4706410" y="96513"/>
            <a:ext cx="7320259" cy="2613129"/>
          </a:xfrm>
          <a:prstGeom prst="wedgeEllipseCallout">
            <a:avLst>
              <a:gd name="adj1" fmla="val -48633"/>
              <a:gd name="adj2" fmla="val 4063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entury Gothic" panose="020B0502020202020204" pitchFamily="34" charset="0"/>
            </a:endParaRPr>
          </a:p>
        </p:txBody>
      </p:sp>
      <p:pic>
        <p:nvPicPr>
          <p:cNvPr id="4" name="Picture 4">
            <a:extLst>
              <a:ext uri="{FF2B5EF4-FFF2-40B4-BE49-F238E27FC236}">
                <a16:creationId xmlns:a16="http://schemas.microsoft.com/office/drawing/2014/main" id="{B643CA72-D9BF-082E-1F48-0497A7C552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5962"/>
          <a:stretch/>
        </p:blipFill>
        <p:spPr bwMode="auto">
          <a:xfrm>
            <a:off x="2186004" y="-1784638"/>
            <a:ext cx="4142159" cy="7298760"/>
          </a:xfrm>
          <a:prstGeom prst="rect">
            <a:avLst/>
          </a:prstGeom>
          <a:noFill/>
          <a:extLst>
            <a:ext uri="{909E8E84-426E-40DD-AFC4-6F175D3DCCD1}">
              <a14:hiddenFill xmlns:a14="http://schemas.microsoft.com/office/drawing/2010/main">
                <a:solidFill>
                  <a:srgbClr val="FFFFFF"/>
                </a:solidFill>
              </a14:hiddenFill>
            </a:ext>
          </a:extLst>
        </p:spPr>
      </p:pic>
      <p:sp>
        <p:nvSpPr>
          <p:cNvPr id="38" name="Flowchart: Data 37">
            <a:extLst>
              <a:ext uri="{FF2B5EF4-FFF2-40B4-BE49-F238E27FC236}">
                <a16:creationId xmlns:a16="http://schemas.microsoft.com/office/drawing/2014/main" id="{35BF0899-C10D-935D-7D00-DBDAD157A9A7}"/>
              </a:ext>
            </a:extLst>
          </p:cNvPr>
          <p:cNvSpPr/>
          <p:nvPr/>
        </p:nvSpPr>
        <p:spPr>
          <a:xfrm>
            <a:off x="1143000" y="4910666"/>
            <a:ext cx="4953000" cy="996647"/>
          </a:xfrm>
          <a:prstGeom prst="flowChartInputOutput">
            <a:avLst/>
          </a:prstGeom>
          <a:solidFill>
            <a:srgbClr val="F3E4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237053E-ADEB-9205-D9EC-7FBBC4793843}"/>
              </a:ext>
            </a:extLst>
          </p:cNvPr>
          <p:cNvSpPr txBox="1"/>
          <p:nvPr/>
        </p:nvSpPr>
        <p:spPr>
          <a:xfrm>
            <a:off x="6288880" y="937847"/>
            <a:ext cx="4196983" cy="923330"/>
          </a:xfrm>
          <a:prstGeom prst="rect">
            <a:avLst/>
          </a:prstGeom>
          <a:noFill/>
        </p:spPr>
        <p:txBody>
          <a:bodyPr wrap="none" rtlCol="0">
            <a:spAutoFit/>
          </a:bodyPr>
          <a:lstStyle/>
          <a:p>
            <a:r>
              <a:rPr lang="en-US" sz="5400" dirty="0">
                <a:solidFill>
                  <a:schemeClr val="bg1"/>
                </a:solidFill>
                <a:latin typeface="Century Gothic" panose="020B0502020202020204" pitchFamily="34" charset="0"/>
              </a:rPr>
              <a:t>That’s Right!</a:t>
            </a:r>
          </a:p>
        </p:txBody>
      </p:sp>
      <p:sp>
        <p:nvSpPr>
          <p:cNvPr id="8" name="TextBox 7">
            <a:extLst>
              <a:ext uri="{FF2B5EF4-FFF2-40B4-BE49-F238E27FC236}">
                <a16:creationId xmlns:a16="http://schemas.microsoft.com/office/drawing/2014/main" id="{A10E8BA3-9B2E-8FEE-B257-A3A3456C182B}"/>
              </a:ext>
            </a:extLst>
          </p:cNvPr>
          <p:cNvSpPr txBox="1"/>
          <p:nvPr/>
        </p:nvSpPr>
        <p:spPr>
          <a:xfrm>
            <a:off x="5380795" y="701996"/>
            <a:ext cx="6330450" cy="1569660"/>
          </a:xfrm>
          <a:prstGeom prst="rect">
            <a:avLst/>
          </a:prstGeom>
          <a:noFill/>
        </p:spPr>
        <p:txBody>
          <a:bodyPr wrap="square" rtlCol="0">
            <a:spAutoFit/>
          </a:bodyPr>
          <a:lstStyle/>
          <a:p>
            <a:pPr algn="ctr"/>
            <a:r>
              <a:rPr lang="en-US" sz="3200" dirty="0">
                <a:solidFill>
                  <a:schemeClr val="bg1"/>
                </a:solidFill>
                <a:latin typeface="Century Gothic" panose="020B0502020202020204" pitchFamily="34" charset="0"/>
              </a:rPr>
              <a:t>Students may take 2 food items as long as it totals to 3 points.</a:t>
            </a:r>
          </a:p>
        </p:txBody>
      </p:sp>
      <p:sp>
        <p:nvSpPr>
          <p:cNvPr id="10" name="Rectangle 9">
            <a:extLst>
              <a:ext uri="{FF2B5EF4-FFF2-40B4-BE49-F238E27FC236}">
                <a16:creationId xmlns:a16="http://schemas.microsoft.com/office/drawing/2014/main" id="{2B2494A8-4B95-9220-5E27-570CE729D325}"/>
              </a:ext>
            </a:extLst>
          </p:cNvPr>
          <p:cNvSpPr/>
          <p:nvPr/>
        </p:nvSpPr>
        <p:spPr>
          <a:xfrm>
            <a:off x="5314712" y="4495800"/>
            <a:ext cx="1428988" cy="414866"/>
          </a:xfrm>
          <a:prstGeom prst="rect">
            <a:avLst/>
          </a:prstGeom>
          <a:solidFill>
            <a:srgbClr val="C8C6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B9B8F82-F79A-5946-5F87-6E6E58B9945D}"/>
              </a:ext>
            </a:extLst>
          </p:cNvPr>
          <p:cNvSpPr txBox="1"/>
          <p:nvPr/>
        </p:nvSpPr>
        <p:spPr>
          <a:xfrm>
            <a:off x="6181606" y="1176052"/>
            <a:ext cx="5147563" cy="584775"/>
          </a:xfrm>
          <a:prstGeom prst="rect">
            <a:avLst/>
          </a:prstGeom>
          <a:noFill/>
        </p:spPr>
        <p:txBody>
          <a:bodyPr wrap="none" rtlCol="0">
            <a:spAutoFit/>
          </a:bodyPr>
          <a:lstStyle/>
          <a:p>
            <a:r>
              <a:rPr lang="en-US" sz="3200" dirty="0">
                <a:solidFill>
                  <a:schemeClr val="bg1"/>
                </a:solidFill>
                <a:latin typeface="Century Gothic" panose="020B0502020202020204" pitchFamily="34" charset="0"/>
              </a:rPr>
              <a:t>Lets see another student.</a:t>
            </a:r>
          </a:p>
        </p:txBody>
      </p:sp>
    </p:spTree>
    <p:custDataLst>
      <p:tags r:id="rId1"/>
    </p:custDataLst>
    <p:extLst>
      <p:ext uri="{BB962C8B-B14F-4D97-AF65-F5344CB8AC3E}">
        <p14:creationId xmlns:p14="http://schemas.microsoft.com/office/powerpoint/2010/main" val="261523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xit" presetSubtype="0" fill="hold" grpId="1" nodeType="withEffect">
                                  <p:stCondLst>
                                    <p:cond delay="0"/>
                                  </p:stCondLst>
                                  <p:childTnLst>
                                    <p:set>
                                      <p:cBhvr>
                                        <p:cTn id="19" dur="1" fill="hold">
                                          <p:stCondLst>
                                            <p:cond delay="0"/>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8"/>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p:bldP spid="2" grpId="1"/>
      <p:bldP spid="8" grpId="0"/>
      <p:bldP spid="8" grpId="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2" name="Picture 38" descr="Cartoon Classroom Vector Art, Icons, and Graphics for Free Download">
            <a:extLst>
              <a:ext uri="{FF2B5EF4-FFF2-40B4-BE49-F238E27FC236}">
                <a16:creationId xmlns:a16="http://schemas.microsoft.com/office/drawing/2014/main" id="{70CCD968-0DDA-4AE9-7889-E0DFDB8610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57" t="20733" r="11938" b="15881"/>
          <a:stretch/>
        </p:blipFill>
        <p:spPr bwMode="auto">
          <a:xfrm>
            <a:off x="0" y="0"/>
            <a:ext cx="12157782"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236186" y="4111850"/>
            <a:ext cx="2302512" cy="2428218"/>
            <a:chOff x="1849120" y="1981200"/>
            <a:chExt cx="4582160" cy="3197860"/>
          </a:xfrm>
          <a:solidFill>
            <a:srgbClr val="3A2E20"/>
          </a:solidFill>
        </p:grpSpPr>
        <p:sp>
          <p:nvSpPr>
            <p:cNvPr id="14" name="Can 13"/>
            <p:cNvSpPr/>
            <p:nvPr/>
          </p:nvSpPr>
          <p:spPr>
            <a:xfrm rot="5400000">
              <a:off x="1826260" y="4668520"/>
              <a:ext cx="695960" cy="325120"/>
            </a:xfrm>
            <a:prstGeom prst="can">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an 14"/>
            <p:cNvSpPr/>
            <p:nvPr/>
          </p:nvSpPr>
          <p:spPr>
            <a:xfrm rot="5400000">
              <a:off x="5280660" y="4668520"/>
              <a:ext cx="695960" cy="325120"/>
            </a:xfrm>
            <a:prstGeom prst="can">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an 15"/>
            <p:cNvSpPr/>
            <p:nvPr/>
          </p:nvSpPr>
          <p:spPr>
            <a:xfrm rot="5400000">
              <a:off x="5849620" y="4320540"/>
              <a:ext cx="695960" cy="325120"/>
            </a:xfrm>
            <a:prstGeom prst="can">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Cube 16"/>
            <p:cNvSpPr/>
            <p:nvPr/>
          </p:nvSpPr>
          <p:spPr>
            <a:xfrm>
              <a:off x="1849120" y="1981200"/>
              <a:ext cx="4582160" cy="2987040"/>
            </a:xfrm>
            <a:prstGeom prst="cube">
              <a:avLst>
                <a:gd name="adj" fmla="val 17857"/>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Frame 17"/>
            <p:cNvSpPr/>
            <p:nvPr/>
          </p:nvSpPr>
          <p:spPr>
            <a:xfrm>
              <a:off x="1849120" y="2519680"/>
              <a:ext cx="3980951" cy="2448560"/>
            </a:xfrm>
            <a:prstGeom prst="frame">
              <a:avLst>
                <a:gd name="adj1" fmla="val 5446"/>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19" name="Rectangle 18"/>
            <p:cNvSpPr/>
            <p:nvPr/>
          </p:nvSpPr>
          <p:spPr>
            <a:xfrm>
              <a:off x="2011679" y="3749040"/>
              <a:ext cx="3658259" cy="137160"/>
            </a:xfrm>
            <a:prstGeom prst="rect">
              <a:avLst/>
            </a:prstGeom>
            <a:grp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Straight Connector 19"/>
            <p:cNvCxnSpPr/>
            <p:nvPr/>
          </p:nvCxnSpPr>
          <p:spPr>
            <a:xfrm>
              <a:off x="2397760" y="3886200"/>
              <a:ext cx="0" cy="50800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011679" y="3291840"/>
              <a:ext cx="386080" cy="42672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011679" y="4378960"/>
              <a:ext cx="386080" cy="432334"/>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397760" y="3291840"/>
              <a:ext cx="3272178" cy="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97760" y="4394200"/>
              <a:ext cx="3272178" cy="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397760" y="2661920"/>
              <a:ext cx="0" cy="62992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6420107" y="4833970"/>
            <a:ext cx="724470" cy="562996"/>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 name="Content Placeholder 22">
            <a:extLst>
              <a:ext uri="{FF2B5EF4-FFF2-40B4-BE49-F238E27FC236}">
                <a16:creationId xmlns:a16="http://schemas.microsoft.com/office/drawing/2014/main" id="{04CF4D35-7FED-2341-A69C-B74C44810D07}"/>
              </a:ext>
            </a:extLst>
          </p:cNvPr>
          <p:cNvSpPr txBox="1">
            <a:spLocks/>
          </p:cNvSpPr>
          <p:nvPr/>
        </p:nvSpPr>
        <p:spPr>
          <a:xfrm>
            <a:off x="8817308" y="0"/>
            <a:ext cx="3340474" cy="1968245"/>
          </a:xfrm>
          <a:prstGeom prst="rect">
            <a:avLst/>
          </a:prstGeom>
          <a:solidFill>
            <a:srgbClr val="002060"/>
          </a:solidFill>
          <a:ln w="76200">
            <a:solidFill>
              <a:schemeClr val="bg1"/>
            </a:solidFill>
          </a:ln>
        </p:spPr>
        <p:txBody>
          <a:bodyPr vert="horz" lIns="91440" tIns="45720" rIns="91440" bIns="45720" rtlCol="0">
            <a:noAutofit/>
          </a:bodyPr>
          <a:lstStyle>
            <a:lvl1pPr marL="0" indent="0" algn="l" defTabSz="457200" rtl="0" eaLnBrk="1" latinLnBrk="0" hangingPunct="1">
              <a:spcBef>
                <a:spcPct val="20000"/>
              </a:spcBef>
              <a:buFont typeface="Arial"/>
              <a:buNone/>
              <a:defRPr sz="6000" b="1" i="0" kern="1200" baseline="0">
                <a:solidFill>
                  <a:srgbClr val="000000"/>
                </a:solidFill>
                <a:latin typeface="Calibri" panose="020F0502020204030204" pitchFamily="34" charset="0"/>
                <a:ea typeface="+mn-ea"/>
                <a:cs typeface="+mn-cs"/>
              </a:defRPr>
            </a:lvl1pPr>
            <a:lvl2pPr marL="742950" indent="-285750" algn="l" defTabSz="457200" rtl="0" eaLnBrk="1" latinLnBrk="0" hangingPunct="1">
              <a:spcBef>
                <a:spcPct val="20000"/>
              </a:spcBef>
              <a:buFont typeface="Wingdings" panose="05000000000000000000" pitchFamily="2" charset="2"/>
              <a:buChar char="Ø"/>
              <a:defRPr sz="2600" kern="1200">
                <a:solidFill>
                  <a:srgbClr val="000000"/>
                </a:solidFill>
                <a:latin typeface="+mn-lt"/>
                <a:ea typeface="+mn-ea"/>
                <a:cs typeface="+mn-cs"/>
              </a:defRPr>
            </a:lvl2pPr>
            <a:lvl3pPr marL="914400" indent="0" algn="l" defTabSz="457200" rtl="0" eaLnBrk="1" latinLnBrk="0" hangingPunct="1">
              <a:spcBef>
                <a:spcPct val="20000"/>
              </a:spcBef>
              <a:buFont typeface="Arial" panose="020B0604020202020204" pitchFamily="34" charset="0"/>
              <a:buNone/>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200" dirty="0">
                <a:solidFill>
                  <a:schemeClr val="bg1"/>
                </a:solidFill>
                <a:latin typeface="Times New Roman" panose="02020603050405020304" pitchFamily="18" charset="0"/>
                <a:cs typeface="Times New Roman" panose="02020603050405020304" pitchFamily="18" charset="0"/>
              </a:rPr>
              <a:t>Breakfast </a:t>
            </a:r>
          </a:p>
          <a:p>
            <a:pPr algn="ctr"/>
            <a:r>
              <a:rPr lang="en-US" sz="3200" dirty="0">
                <a:solidFill>
                  <a:schemeClr val="bg1"/>
                </a:solidFill>
                <a:latin typeface="Times New Roman" panose="02020603050405020304" pitchFamily="18" charset="0"/>
                <a:cs typeface="Times New Roman" panose="02020603050405020304" pitchFamily="18" charset="0"/>
              </a:rPr>
              <a:t>Meal Service </a:t>
            </a:r>
          </a:p>
          <a:p>
            <a:pPr algn="ctr"/>
            <a:r>
              <a:rPr lang="en-US" sz="3200" dirty="0">
                <a:solidFill>
                  <a:schemeClr val="bg1"/>
                </a:solidFill>
                <a:latin typeface="Times New Roman" panose="02020603050405020304" pitchFamily="18" charset="0"/>
                <a:cs typeface="Times New Roman" panose="02020603050405020304" pitchFamily="18" charset="0"/>
              </a:rPr>
              <a:t>Set-Up</a:t>
            </a:r>
          </a:p>
        </p:txBody>
      </p:sp>
      <p:pic>
        <p:nvPicPr>
          <p:cNvPr id="12" name="Picture 11">
            <a:extLst>
              <a:ext uri="{FF2B5EF4-FFF2-40B4-BE49-F238E27FC236}">
                <a16:creationId xmlns:a16="http://schemas.microsoft.com/office/drawing/2014/main" id="{78087E38-F13F-763D-9F1B-0265F01C24A9}"/>
              </a:ext>
            </a:extLst>
          </p:cNvPr>
          <p:cNvPicPr>
            <a:picLocks noChangeAspect="1"/>
          </p:cNvPicPr>
          <p:nvPr/>
        </p:nvPicPr>
        <p:blipFill>
          <a:blip r:embed="rId7">
            <a:extLst>
              <a:ext uri="{28A0092B-C50C-407E-A947-70E740481C1C}">
                <a14:useLocalDpi xmlns:a14="http://schemas.microsoft.com/office/drawing/2010/main" val="0"/>
              </a:ext>
            </a:extLst>
          </a:blip>
          <a:srcRect t="18904" b="18904"/>
          <a:stretch/>
        </p:blipFill>
        <p:spPr>
          <a:xfrm rot="155198">
            <a:off x="6658481" y="4457586"/>
            <a:ext cx="1506028" cy="1543474"/>
          </a:xfrm>
          <a:prstGeom prst="rect">
            <a:avLst/>
          </a:prstGeom>
          <a:ln w="19050">
            <a:solidFill>
              <a:schemeClr val="tx1"/>
            </a:solidFill>
          </a:ln>
          <a:scene3d>
            <a:camera prst="perspectiveContrastingRightFacing">
              <a:rot lat="600000" lon="16800000" rev="213211"/>
            </a:camera>
            <a:lightRig rig="threePt" dir="t"/>
          </a:scene3d>
        </p:spPr>
      </p:pic>
      <p:sp>
        <p:nvSpPr>
          <p:cNvPr id="28" name="Frame 27"/>
          <p:cNvSpPr/>
          <p:nvPr/>
        </p:nvSpPr>
        <p:spPr>
          <a:xfrm>
            <a:off x="3901146" y="638573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29" name="Can 28"/>
          <p:cNvSpPr/>
          <p:nvPr/>
        </p:nvSpPr>
        <p:spPr>
          <a:xfrm rot="5228088">
            <a:off x="3743648" y="6373767"/>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ame 29"/>
          <p:cNvSpPr/>
          <p:nvPr/>
        </p:nvSpPr>
        <p:spPr>
          <a:xfrm>
            <a:off x="4530339" y="400602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31" name="Rounded Rectangle 30"/>
          <p:cNvSpPr/>
          <p:nvPr/>
        </p:nvSpPr>
        <p:spPr>
          <a:xfrm>
            <a:off x="4507971" y="3963944"/>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a:ea typeface="+mn-ea"/>
              <a:cs typeface="+mn-cs"/>
            </a:endParaRPr>
          </a:p>
        </p:txBody>
      </p:sp>
      <p:grpSp>
        <p:nvGrpSpPr>
          <p:cNvPr id="32" name="Group 31"/>
          <p:cNvGrpSpPr/>
          <p:nvPr/>
        </p:nvGrpSpPr>
        <p:grpSpPr>
          <a:xfrm>
            <a:off x="3910655" y="4807932"/>
            <a:ext cx="1517042" cy="1700163"/>
            <a:chOff x="7954133" y="2608512"/>
            <a:chExt cx="2090827" cy="2276276"/>
          </a:xfrm>
        </p:grpSpPr>
        <p:sp>
          <p:nvSpPr>
            <p:cNvPr id="34" name="Cube 33"/>
            <p:cNvSpPr/>
            <p:nvPr/>
          </p:nvSpPr>
          <p:spPr>
            <a:xfrm>
              <a:off x="7954133" y="3385451"/>
              <a:ext cx="1810774" cy="1499337"/>
            </a:xfrm>
            <a:prstGeom prst="cube">
              <a:avLst/>
            </a:prstGeom>
            <a:solidFill>
              <a:srgbClr val="C00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5" name="Picture 34"/>
            <p:cNvPicPr>
              <a:picLocks noChangeAspect="1"/>
            </p:cNvPicPr>
            <p:nvPr/>
          </p:nvPicPr>
          <p:blipFill>
            <a:blip r:embed="rId8">
              <a:lum bright="70000" contrast="-70000"/>
              <a:extLst>
                <a:ext uri="{BEBA8EAE-BF5A-486C-A8C5-ECC9F3942E4B}">
                  <a14:imgProps xmlns:a14="http://schemas.microsoft.com/office/drawing/2010/main">
                    <a14:imgLayer r:embed="rId9">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a:ln w="9525">
              <a:noFill/>
            </a:ln>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w="9525">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w="9525">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Parallelogram 38"/>
            <p:cNvSpPr/>
            <p:nvPr/>
          </p:nvSpPr>
          <p:spPr>
            <a:xfrm>
              <a:off x="8358400" y="2608512"/>
              <a:ext cx="1686560" cy="765524"/>
            </a:xfrm>
            <a:prstGeom prst="parallelogram">
              <a:avLst>
                <a:gd name="adj" fmla="val 31677"/>
              </a:avLst>
            </a:prstGeom>
            <a:solidFill>
              <a:srgbClr val="C00000"/>
            </a:solidFill>
            <a:ln w="9525">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w="9525">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3" name="Can 32"/>
          <p:cNvSpPr/>
          <p:nvPr/>
        </p:nvSpPr>
        <p:spPr>
          <a:xfrm rot="5228088">
            <a:off x="4872988" y="6443906"/>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84A5339D-FBA8-84ED-7D59-A97644E834A9}"/>
              </a:ext>
            </a:extLst>
          </p:cNvPr>
          <p:cNvGrpSpPr/>
          <p:nvPr/>
        </p:nvGrpSpPr>
        <p:grpSpPr>
          <a:xfrm>
            <a:off x="5402425" y="3376271"/>
            <a:ext cx="1268931" cy="1121317"/>
            <a:chOff x="4133610" y="1173178"/>
            <a:chExt cx="1964397" cy="1592882"/>
          </a:xfrm>
        </p:grpSpPr>
        <p:sp>
          <p:nvSpPr>
            <p:cNvPr id="10" name="Cube 9">
              <a:extLst>
                <a:ext uri="{FF2B5EF4-FFF2-40B4-BE49-F238E27FC236}">
                  <a16:creationId xmlns:a16="http://schemas.microsoft.com/office/drawing/2014/main" id="{31673EBA-0D12-7770-84E1-D25DD85C9B1D}"/>
                </a:ext>
              </a:extLst>
            </p:cNvPr>
            <p:cNvSpPr/>
            <p:nvPr/>
          </p:nvSpPr>
          <p:spPr>
            <a:xfrm>
              <a:off x="4133610" y="1855168"/>
              <a:ext cx="1712797" cy="910892"/>
            </a:xfrm>
            <a:prstGeom prst="cube">
              <a:avLst>
                <a:gd name="adj" fmla="val 50195"/>
              </a:avLst>
            </a:prstGeom>
            <a:solidFill>
              <a:srgbClr val="0033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Parallelogram 10">
              <a:extLst>
                <a:ext uri="{FF2B5EF4-FFF2-40B4-BE49-F238E27FC236}">
                  <a16:creationId xmlns:a16="http://schemas.microsoft.com/office/drawing/2014/main" id="{4141D307-9C56-808A-AC8B-33F1294B6FA1}"/>
                </a:ext>
              </a:extLst>
            </p:cNvPr>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Parallelogram 36">
              <a:extLst>
                <a:ext uri="{FF2B5EF4-FFF2-40B4-BE49-F238E27FC236}">
                  <a16:creationId xmlns:a16="http://schemas.microsoft.com/office/drawing/2014/main" id="{9A2F45FA-78DB-09F4-2D43-BBE8720C7FF0}"/>
                </a:ext>
              </a:extLst>
            </p:cNvPr>
            <p:cNvSpPr/>
            <p:nvPr/>
          </p:nvSpPr>
          <p:spPr>
            <a:xfrm>
              <a:off x="4589029" y="1173178"/>
              <a:ext cx="1508978" cy="680090"/>
            </a:xfrm>
            <a:prstGeom prst="parallelogram">
              <a:avLst>
                <a:gd name="adj" fmla="val 38588"/>
              </a:avLst>
            </a:prstGeom>
            <a:solidFill>
              <a:srgbClr val="0033CC"/>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Parallelogram 77">
              <a:extLst>
                <a:ext uri="{FF2B5EF4-FFF2-40B4-BE49-F238E27FC236}">
                  <a16:creationId xmlns:a16="http://schemas.microsoft.com/office/drawing/2014/main" id="{618FA3FF-10F4-849A-BF41-3B4093EC323F}"/>
                </a:ext>
              </a:extLst>
            </p:cNvPr>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0" name="Block Arc 79">
              <a:extLst>
                <a:ext uri="{FF2B5EF4-FFF2-40B4-BE49-F238E27FC236}">
                  <a16:creationId xmlns:a16="http://schemas.microsoft.com/office/drawing/2014/main" id="{26CEE3C4-3F27-F875-5957-9B7B8FBF9C91}"/>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pic>
        <p:nvPicPr>
          <p:cNvPr id="98" name="Picture 97">
            <a:extLst>
              <a:ext uri="{FF2B5EF4-FFF2-40B4-BE49-F238E27FC236}">
                <a16:creationId xmlns:a16="http://schemas.microsoft.com/office/drawing/2014/main" id="{BC416D79-6DE9-EFF0-F607-6E4240DF77B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745737" y="5221460"/>
            <a:ext cx="252388" cy="355312"/>
          </a:xfrm>
          <a:prstGeom prst="rect">
            <a:avLst/>
          </a:prstGeom>
        </p:spPr>
      </p:pic>
      <p:pic>
        <p:nvPicPr>
          <p:cNvPr id="96" name="Picture 95">
            <a:extLst>
              <a:ext uri="{FF2B5EF4-FFF2-40B4-BE49-F238E27FC236}">
                <a16:creationId xmlns:a16="http://schemas.microsoft.com/office/drawing/2014/main" id="{0BF456AE-C9DB-023B-0897-8DEEDEEBE94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335053" y="5241658"/>
            <a:ext cx="270537" cy="371912"/>
          </a:xfrm>
          <a:prstGeom prst="rect">
            <a:avLst/>
          </a:prstGeom>
        </p:spPr>
      </p:pic>
      <p:grpSp>
        <p:nvGrpSpPr>
          <p:cNvPr id="48" name="Group 47"/>
          <p:cNvGrpSpPr/>
          <p:nvPr/>
        </p:nvGrpSpPr>
        <p:grpSpPr>
          <a:xfrm>
            <a:off x="6295408" y="3444440"/>
            <a:ext cx="1309577" cy="1080654"/>
            <a:chOff x="4133610" y="1173178"/>
            <a:chExt cx="1964397" cy="1592882"/>
          </a:xfrm>
        </p:grpSpPr>
        <p:sp>
          <p:nvSpPr>
            <p:cNvPr id="49" name="Cube 48"/>
            <p:cNvSpPr/>
            <p:nvPr/>
          </p:nvSpPr>
          <p:spPr>
            <a:xfrm>
              <a:off x="4133610" y="1855168"/>
              <a:ext cx="1712797" cy="910892"/>
            </a:xfrm>
            <a:prstGeom prst="cube">
              <a:avLst>
                <a:gd name="adj" fmla="val 50195"/>
              </a:avLst>
            </a:prstGeom>
            <a:solidFill>
              <a:srgbClr val="0033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sp>
        <p:nvSpPr>
          <p:cNvPr id="107" name="Can 32">
            <a:extLst>
              <a:ext uri="{FF2B5EF4-FFF2-40B4-BE49-F238E27FC236}">
                <a16:creationId xmlns:a16="http://schemas.microsoft.com/office/drawing/2014/main" id="{F446D0BE-80C5-D900-71E3-2097A1A94AAF}"/>
              </a:ext>
            </a:extLst>
          </p:cNvPr>
          <p:cNvSpPr/>
          <p:nvPr/>
        </p:nvSpPr>
        <p:spPr>
          <a:xfrm rot="5228088">
            <a:off x="5060472" y="6230971"/>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9CD2686E-86DD-4485-8186-773BBD98254B" descr="cid:9CD2686E-86DD-4485-8186-773BBD98254B">
            <a:extLst>
              <a:ext uri="{FF2B5EF4-FFF2-40B4-BE49-F238E27FC236}">
                <a16:creationId xmlns:a16="http://schemas.microsoft.com/office/drawing/2014/main" id="{AFBBA046-9D5A-5847-D924-48F48049D36A}"/>
              </a:ext>
            </a:extLst>
          </p:cNvPr>
          <p:cNvPicPr>
            <a:picLocks noChangeAspect="1" noChangeArrowheads="1"/>
          </p:cNvPicPr>
          <p:nvPr/>
        </p:nvPicPr>
        <p:blipFill rotWithShape="1">
          <a:blip r:embed="rId12" r:link="rId14" cstate="print">
            <a:extLst>
              <a:ext uri="{BEBA8EAE-BF5A-486C-A8C5-ECC9F3942E4B}">
                <a14:imgProps xmlns:a14="http://schemas.microsoft.com/office/drawing/2010/main">
                  <a14:imgLayer r:embed="rId13">
                    <a14:imgEffect>
                      <a14:backgroundRemoval t="9987" b="94048" l="9995" r="89980">
                        <a14:foregroundMark x1="17411" y1="71230" x2="18849" y2="94048"/>
                        <a14:foregroundMark x1="65575" y1="57705" x2="65575" y2="72388"/>
                        <a14:foregroundMark x1="63542" y1="64087" x2="62971" y2="70271"/>
                        <a14:foregroundMark x1="63839" y1="70470" x2="68775" y2="80721"/>
                        <a14:foregroundMark x1="62525" y1="69312" x2="60218" y2="67163"/>
                        <a14:foregroundMark x1="60218" y1="68155" x2="60069" y2="71230"/>
                        <a14:foregroundMark x1="16964" y1="65443" x2="18279" y2="93882"/>
                        <a14:foregroundMark x1="16394" y1="66799" x2="17113" y2="72784"/>
                        <a14:foregroundMark x1="70213" y1="74537" x2="68477" y2="77050"/>
                        <a14:foregroundMark x1="53373" y1="38128" x2="53373" y2="38128"/>
                        <a14:foregroundMark x1="26488" y1="58366" x2="24876" y2="53505"/>
                        <a14:foregroundMark x1="24876" y1="53505" x2="26910" y2="52778"/>
                        <a14:foregroundMark x1="26910" y1="52778" x2="32044" y2="52976"/>
                        <a14:foregroundMark x1="32044" y1="52976" x2="33135" y2="53902"/>
                        <a14:foregroundMark x1="33135" y1="53902" x2="32217" y2="56118"/>
                        <a14:foregroundMark x1="32217" y1="56118" x2="26761" y2="58267"/>
                        <a14:foregroundMark x1="26761" y1="58267" x2="26538" y2="58300"/>
                        <a14:backgroundMark x1="63839" y1="34689" x2="40055" y2="5093"/>
                        <a14:backgroundMark x1="58185" y1="67758" x2="19866" y2="82440"/>
                        <a14:backgroundMark x1="71974" y1="62731" x2="71677" y2="76257"/>
                        <a14:backgroundMark x1="66592" y1="62136" x2="66443" y2="70470"/>
                        <a14:backgroundMark x1="62376" y1="60218" x2="19147" y2="68155"/>
                        <a14:backgroundMark x1="64856" y1="75099" x2="59201" y2="70470"/>
                        <a14:backgroundMark x1="75794" y1="57209" x2="76687" y2="64484"/>
                        <a14:backgroundMark x1="76687" y1="64484" x2="76687" y2="64484"/>
                        <a14:backgroundMark x1="69593" y1="60549" x2="70536" y2="66567"/>
                        <a14:backgroundMark x1="74157" y1="80919" x2="74826" y2="74868"/>
                        <a14:backgroundMark x1="73462" y1="80489" x2="74529" y2="74206"/>
                        <a14:backgroundMark x1="73661" y1="75364" x2="73859" y2="82374"/>
                        <a14:backgroundMark x1="73140" y1="41336" x2="74281" y2="48413"/>
                        <a14:backgroundMark x1="74058" y1="41799" x2="72793" y2="49835"/>
                        <a14:backgroundMark x1="72793" y1="49835" x2="72817" y2="50231"/>
                        <a14:backgroundMark x1="69444" y1="50397" x2="70709" y2="41997"/>
                        <a14:backgroundMark x1="70709" y1="41997" x2="75620" y2="49405"/>
                        <a14:backgroundMark x1="75620" y1="49405" x2="69990" y2="51091"/>
                        <a14:backgroundMark x1="69990" y1="51091" x2="69395" y2="50728"/>
                        <a14:backgroundMark x1="64311" y1="63360" x2="64311" y2="63360"/>
                        <a14:backgroundMark x1="64707" y1="59325" x2="64757" y2="59888"/>
                        <a14:backgroundMark x1="64633" y1="65608" x2="64633" y2="65608"/>
                        <a14:backgroundMark x1="64162" y1="69643" x2="63889" y2="67824"/>
                        <a14:backgroundMark x1="62103" y1="65972" x2="60739" y2="66138"/>
                        <a14:backgroundMark x1="61508" y1="70370" x2="62227" y2="71561"/>
                        <a14:backgroundMark x1="66815" y1="37765" x2="67956" y2="37632"/>
                        <a14:backgroundMark x1="66096" y1="37004" x2="66915" y2="37004"/>
                        <a14:backgroundMark x1="50397" y1="44180" x2="49256" y2="41832"/>
                        <a14:backgroundMark x1="39311" y1="43948" x2="39311" y2="43948"/>
                        <a14:backgroundMark x1="40228" y1="44048" x2="40228" y2="44048"/>
                        <a14:backgroundMark x1="23636" y1="50628" x2="24132" y2="57209"/>
                        <a14:backgroundMark x1="24132" y1="57209" x2="25174" y2="59226"/>
                        <a14:backgroundMark x1="25174" y1="59226" x2="38145" y2="58532"/>
                        <a14:backgroundMark x1="25124" y1="59788" x2="22718" y2="59888"/>
                        <a14:backgroundMark x1="22718" y1="59888" x2="22594" y2="58168"/>
                        <a14:backgroundMark x1="22594" y1="58168" x2="24653" y2="58499"/>
                        <a14:backgroundMark x1="24653" y1="58499" x2="24851" y2="60185"/>
                        <a14:backgroundMark x1="24851" y1="60185" x2="24851" y2="60185"/>
                        <a14:backgroundMark x1="37302" y1="49802" x2="38095" y2="53340"/>
                        <a14:backgroundMark x1="38095" y1="53340" x2="37798" y2="57440"/>
                        <a14:backgroundMark x1="37798" y1="57440" x2="37723" y2="57573"/>
                        <a14:backgroundMark x1="38194" y1="47685" x2="36880" y2="47487"/>
                        <a14:backgroundMark x1="36880" y1="47487" x2="37227" y2="49471"/>
                        <a14:backgroundMark x1="37227" y1="49471" x2="38442" y2="50595"/>
                        <a14:backgroundMark x1="38442" y1="50595" x2="39013" y2="48743"/>
                        <a14:backgroundMark x1="39013" y1="48743" x2="37922" y2="47421"/>
                        <a14:backgroundMark x1="37922" y1="47421" x2="37922" y2="47421"/>
                      </a14:backgroundRemoval>
                    </a14:imgEffect>
                    <a14:imgEffect>
                      <a14:saturation sat="66000"/>
                    </a14:imgEffect>
                  </a14:imgLayer>
                </a14:imgProps>
              </a:ext>
              <a:ext uri="{28A0092B-C50C-407E-A947-70E740481C1C}">
                <a14:useLocalDpi xmlns:a14="http://schemas.microsoft.com/office/drawing/2010/main" val="0"/>
              </a:ext>
            </a:extLst>
          </a:blip>
          <a:srcRect l="22937" t="48282" r="61758" b="39987"/>
          <a:stretch>
            <a:fillRect/>
          </a:stretch>
        </p:blipFill>
        <p:spPr bwMode="auto">
          <a:xfrm rot="21272765" flipH="1">
            <a:off x="5399996" y="4742882"/>
            <a:ext cx="1093697" cy="70964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F9C7A114-E771-2F21-A18C-9193474FA91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093738" y="5256371"/>
            <a:ext cx="270537" cy="371912"/>
          </a:xfrm>
          <a:prstGeom prst="rect">
            <a:avLst/>
          </a:prstGeom>
        </p:spPr>
      </p:pic>
      <p:pic>
        <p:nvPicPr>
          <p:cNvPr id="42" name="Picture 41">
            <a:extLst>
              <a:ext uri="{FF2B5EF4-FFF2-40B4-BE49-F238E27FC236}">
                <a16:creationId xmlns:a16="http://schemas.microsoft.com/office/drawing/2014/main" id="{F7299177-ECEF-FF60-08A1-D70F65CBDA8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520628" y="5109116"/>
            <a:ext cx="270537" cy="371912"/>
          </a:xfrm>
          <a:prstGeom prst="rect">
            <a:avLst/>
          </a:prstGeom>
        </p:spPr>
      </p:pic>
      <p:pic>
        <p:nvPicPr>
          <p:cNvPr id="43" name="Picture 42">
            <a:extLst>
              <a:ext uri="{FF2B5EF4-FFF2-40B4-BE49-F238E27FC236}">
                <a16:creationId xmlns:a16="http://schemas.microsoft.com/office/drawing/2014/main" id="{54A45230-529F-7A12-2253-8B87E6A46E4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575207" y="5261813"/>
            <a:ext cx="270537" cy="371912"/>
          </a:xfrm>
          <a:prstGeom prst="rect">
            <a:avLst/>
          </a:prstGeom>
        </p:spPr>
      </p:pic>
      <p:pic>
        <p:nvPicPr>
          <p:cNvPr id="45" name="Picture 44">
            <a:extLst>
              <a:ext uri="{FF2B5EF4-FFF2-40B4-BE49-F238E27FC236}">
                <a16:creationId xmlns:a16="http://schemas.microsoft.com/office/drawing/2014/main" id="{33CF49D7-4E56-F47C-B084-DEBE9BE9B0A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198181" y="5088623"/>
            <a:ext cx="270537" cy="371912"/>
          </a:xfrm>
          <a:prstGeom prst="rect">
            <a:avLst/>
          </a:prstGeom>
        </p:spPr>
      </p:pic>
      <p:sp>
        <p:nvSpPr>
          <p:cNvPr id="46" name="Rectangle 45">
            <a:extLst>
              <a:ext uri="{FF2B5EF4-FFF2-40B4-BE49-F238E27FC236}">
                <a16:creationId xmlns:a16="http://schemas.microsoft.com/office/drawing/2014/main" id="{16E9B4C9-DD21-9E1C-F639-EE461DD6E8E7}"/>
              </a:ext>
            </a:extLst>
          </p:cNvPr>
          <p:cNvSpPr/>
          <p:nvPr/>
        </p:nvSpPr>
        <p:spPr>
          <a:xfrm>
            <a:off x="2264537" y="431301"/>
            <a:ext cx="2526628" cy="1444378"/>
          </a:xfrm>
          <a:prstGeom prst="rect">
            <a:avLst/>
          </a:prstGeom>
          <a:gradFill>
            <a:gsLst>
              <a:gs pos="0">
                <a:srgbClr val="6D898D"/>
              </a:gs>
              <a:gs pos="74000">
                <a:srgbClr val="5E7F86"/>
              </a:gs>
              <a:gs pos="83000">
                <a:srgbClr val="567881"/>
              </a:gs>
              <a:gs pos="100000">
                <a:srgbClr val="55778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7" name="Group 26">
            <a:extLst>
              <a:ext uri="{FF2B5EF4-FFF2-40B4-BE49-F238E27FC236}">
                <a16:creationId xmlns:a16="http://schemas.microsoft.com/office/drawing/2014/main" id="{9FEE9BB1-476A-6A36-DC30-5B4288F79B86}"/>
              </a:ext>
            </a:extLst>
          </p:cNvPr>
          <p:cNvGrpSpPr/>
          <p:nvPr/>
        </p:nvGrpSpPr>
        <p:grpSpPr>
          <a:xfrm flipH="1">
            <a:off x="1604998" y="1399935"/>
            <a:ext cx="2927912" cy="5268242"/>
            <a:chOff x="8817023" y="1642914"/>
            <a:chExt cx="2623409" cy="4068747"/>
          </a:xfrm>
        </p:grpSpPr>
        <p:pic>
          <p:nvPicPr>
            <p:cNvPr id="3" name="Picture 8" descr="Free Pencil Clipart Transparent, Download Free Pencil Clipart Transparent  png images, Free ClipArts on Clipart Library">
              <a:extLst>
                <a:ext uri="{FF2B5EF4-FFF2-40B4-BE49-F238E27FC236}">
                  <a16:creationId xmlns:a16="http://schemas.microsoft.com/office/drawing/2014/main" id="{5D2D1AB0-B2AC-A434-8F61-7673644CF386}"/>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9778" b="89778" l="2667" r="97778">
                          <a14:foregroundMark x1="7111" y1="49778" x2="18222" y2="50222"/>
                          <a14:foregroundMark x1="3111" y1="49778" x2="3111" y2="49778"/>
                          <a14:foregroundMark x1="84889" y1="48444" x2="97778" y2="47556"/>
                          <a14:foregroundMark x1="88000" y1="53778" x2="91556" y2="53333"/>
                        </a14:backgroundRemoval>
                      </a14:imgEffect>
                    </a14:imgLayer>
                  </a14:imgProps>
                </a:ext>
                <a:ext uri="{28A0092B-C50C-407E-A947-70E740481C1C}">
                  <a14:useLocalDpi xmlns:a14="http://schemas.microsoft.com/office/drawing/2010/main" val="0"/>
                </a:ext>
              </a:extLst>
            </a:blip>
            <a:srcRect t="38245" b="39921"/>
            <a:stretch/>
          </p:blipFill>
          <p:spPr bwMode="auto">
            <a:xfrm rot="17902951">
              <a:off x="9209963" y="3095373"/>
              <a:ext cx="564632" cy="13843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3D5C734A-E958-A1DA-98B2-8E09F27A801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8817023" y="1642914"/>
              <a:ext cx="2623409" cy="4068747"/>
            </a:xfrm>
            <a:prstGeom prst="rect">
              <a:avLst/>
            </a:prstGeom>
            <a:noFill/>
            <a:extLst>
              <a:ext uri="{909E8E84-426E-40DD-AFC4-6F175D3DCCD1}">
                <a14:hiddenFill xmlns:a14="http://schemas.microsoft.com/office/drawing/2010/main">
                  <a:solidFill>
                    <a:srgbClr val="FFFFFF"/>
                  </a:solidFill>
                </a14:hiddenFill>
              </a:ext>
            </a:extLst>
          </p:spPr>
        </p:pic>
      </p:grpSp>
      <p:pic>
        <p:nvPicPr>
          <p:cNvPr id="83" name="Picture 8" descr="Banana Fruit Cartoon PNG | PNG Mart">
            <a:extLst>
              <a:ext uri="{FF2B5EF4-FFF2-40B4-BE49-F238E27FC236}">
                <a16:creationId xmlns:a16="http://schemas.microsoft.com/office/drawing/2014/main" id="{64B914A0-CA72-B808-5065-17B2987A312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20216978">
            <a:off x="6854484" y="3911389"/>
            <a:ext cx="485974" cy="23219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Banana Fruit Cartoon PNG | PNG Mart">
            <a:extLst>
              <a:ext uri="{FF2B5EF4-FFF2-40B4-BE49-F238E27FC236}">
                <a16:creationId xmlns:a16="http://schemas.microsoft.com/office/drawing/2014/main" id="{A4AD5680-B3A2-FE76-BBD5-CEBBFA2BF0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9325298">
            <a:off x="6853716" y="3742129"/>
            <a:ext cx="546825" cy="261269"/>
          </a:xfrm>
          <a:prstGeom prst="rect">
            <a:avLst/>
          </a:prstGeom>
          <a:noFill/>
          <a:extLst>
            <a:ext uri="{909E8E84-426E-40DD-AFC4-6F175D3DCCD1}">
              <a14:hiddenFill xmlns:a14="http://schemas.microsoft.com/office/drawing/2010/main">
                <a:solidFill>
                  <a:srgbClr val="FFFFFF"/>
                </a:solidFill>
              </a14:hiddenFill>
            </a:ext>
          </a:extLst>
        </p:spPr>
      </p:pic>
      <p:pic>
        <p:nvPicPr>
          <p:cNvPr id="86" name="D14BEEA6-0D2C-4107-A470-7D81FDA5BF76" descr="D14BEEA6-0D2C-4107-A470-7D81FDA5BF76">
            <a:extLst>
              <a:ext uri="{FF2B5EF4-FFF2-40B4-BE49-F238E27FC236}">
                <a16:creationId xmlns:a16="http://schemas.microsoft.com/office/drawing/2014/main" id="{99DCCFA5-ECAF-98FF-E238-9902DC14F717}"/>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6626340" y="3827656"/>
            <a:ext cx="296515" cy="2965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9" name="D14BEEA6-0D2C-4107-A470-7D81FDA5BF76" descr="D14BEEA6-0D2C-4107-A470-7D81FDA5BF76">
            <a:extLst>
              <a:ext uri="{FF2B5EF4-FFF2-40B4-BE49-F238E27FC236}">
                <a16:creationId xmlns:a16="http://schemas.microsoft.com/office/drawing/2014/main" id="{283669B9-D886-6CE7-8234-F3C0E20A0364}"/>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6407634" y="3911793"/>
            <a:ext cx="294734" cy="2947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1" name="Picture 90" descr="Cinnamon Toast Crunch™ Cereal Single Serve Cup 2 oz | General Mills  Foodservice">
            <a:extLst>
              <a:ext uri="{FF2B5EF4-FFF2-40B4-BE49-F238E27FC236}">
                <a16:creationId xmlns:a16="http://schemas.microsoft.com/office/drawing/2014/main" id="{D1906516-FAA6-405D-9810-8A31358C60E1}"/>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20615831">
            <a:off x="5667537" y="3741908"/>
            <a:ext cx="272066" cy="27340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descr="Cinnamon Toast Crunch™ Cereal Single Serve Cup 2 oz | General Mills  Foodservice">
            <a:extLst>
              <a:ext uri="{FF2B5EF4-FFF2-40B4-BE49-F238E27FC236}">
                <a16:creationId xmlns:a16="http://schemas.microsoft.com/office/drawing/2014/main" id="{6581DD6D-61F1-E18F-73F5-F334EC482D45}"/>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6160052" y="3741823"/>
            <a:ext cx="289869" cy="29129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descr="Cinnamon Toast Crunch™ Cereal Single Serve Cup 2 oz | General Mills  Foodservice">
            <a:extLst>
              <a:ext uri="{FF2B5EF4-FFF2-40B4-BE49-F238E27FC236}">
                <a16:creationId xmlns:a16="http://schemas.microsoft.com/office/drawing/2014/main" id="{4B7AA0AD-3B65-12D5-BF70-A098C04AEE83}"/>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9414401">
            <a:off x="5543589" y="3868271"/>
            <a:ext cx="290770" cy="29220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descr="Cinnamon Toast Crunch™ Cereal Single Serve Cup 2 oz | General Mills  Foodservice">
            <a:extLst>
              <a:ext uri="{FF2B5EF4-FFF2-40B4-BE49-F238E27FC236}">
                <a16:creationId xmlns:a16="http://schemas.microsoft.com/office/drawing/2014/main" id="{4CAA1FBC-79DB-F8EE-2C49-E8B95E4186CE}"/>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20672945">
            <a:off x="5946089" y="3772044"/>
            <a:ext cx="268825" cy="27015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descr="Cinnamon Toast Crunch™ Cereal Single Serve Cup 2 oz | General Mills  Foodservice">
            <a:extLst>
              <a:ext uri="{FF2B5EF4-FFF2-40B4-BE49-F238E27FC236}">
                <a16:creationId xmlns:a16="http://schemas.microsoft.com/office/drawing/2014/main" id="{182C5FBD-0722-80E7-5FD6-4BAB3EBAFDDE}"/>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198634">
            <a:off x="6009968" y="3848553"/>
            <a:ext cx="301230" cy="302716"/>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Group 73">
            <a:extLst>
              <a:ext uri="{FF2B5EF4-FFF2-40B4-BE49-F238E27FC236}">
                <a16:creationId xmlns:a16="http://schemas.microsoft.com/office/drawing/2014/main" id="{47B68560-AECF-15D1-CA6F-EBD26D07D227}"/>
              </a:ext>
            </a:extLst>
          </p:cNvPr>
          <p:cNvGrpSpPr/>
          <p:nvPr/>
        </p:nvGrpSpPr>
        <p:grpSpPr>
          <a:xfrm>
            <a:off x="7164117" y="1852769"/>
            <a:ext cx="2060915" cy="4730395"/>
            <a:chOff x="7164117" y="1852769"/>
            <a:chExt cx="2060915" cy="4730395"/>
          </a:xfrm>
        </p:grpSpPr>
        <p:pic>
          <p:nvPicPr>
            <p:cNvPr id="3074" name="Picture 2">
              <a:extLst>
                <a:ext uri="{FF2B5EF4-FFF2-40B4-BE49-F238E27FC236}">
                  <a16:creationId xmlns:a16="http://schemas.microsoft.com/office/drawing/2014/main" id="{992DFADC-CEA2-7182-F85E-2F57B820907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flipH="1">
              <a:off x="7524711" y="1852769"/>
              <a:ext cx="1700321" cy="47303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C97825-20B1-A23E-3ADA-501ABC84C569}"/>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7164117" y="3934040"/>
              <a:ext cx="1213191" cy="630316"/>
            </a:xfrm>
            <a:prstGeom prst="rect">
              <a:avLst/>
            </a:prstGeom>
          </p:spPr>
        </p:pic>
      </p:grpSp>
      <p:pic>
        <p:nvPicPr>
          <p:cNvPr id="97" name="Picture 96" descr="Cinnamon Toast Crunch™ Cereal Single Serve Cup 2 oz | General Mills  Foodservice">
            <a:extLst>
              <a:ext uri="{FF2B5EF4-FFF2-40B4-BE49-F238E27FC236}">
                <a16:creationId xmlns:a16="http://schemas.microsoft.com/office/drawing/2014/main" id="{BAEEFFEE-8CCF-3B0C-5A1A-EDD0C30F6E3E}"/>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566875">
            <a:off x="5779211" y="3730936"/>
            <a:ext cx="440283" cy="44245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Cinnamon Toast Crunch™ Cereal Single Serve Cup 2 oz | General Mills  Foodservice">
            <a:extLst>
              <a:ext uri="{FF2B5EF4-FFF2-40B4-BE49-F238E27FC236}">
                <a16:creationId xmlns:a16="http://schemas.microsoft.com/office/drawing/2014/main" id="{0B0DBF6D-0ED1-C463-5006-27917ECC235D}"/>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a:off x="5376124" y="1152258"/>
            <a:ext cx="825779" cy="829852"/>
          </a:xfrm>
          <a:prstGeom prst="rect">
            <a:avLst/>
          </a:prstGeom>
          <a:noFill/>
          <a:extLst>
            <a:ext uri="{909E8E84-426E-40DD-AFC4-6F175D3DCCD1}">
              <a14:hiddenFill xmlns:a14="http://schemas.microsoft.com/office/drawing/2010/main">
                <a:solidFill>
                  <a:srgbClr val="FFFFFF"/>
                </a:solidFill>
              </a14:hiddenFill>
            </a:ext>
          </a:extLst>
        </p:spPr>
      </p:pic>
      <p:pic>
        <p:nvPicPr>
          <p:cNvPr id="90" name="D14BEEA6-0D2C-4107-A470-7D81FDA5BF76" descr="D14BEEA6-0D2C-4107-A470-7D81FDA5BF76">
            <a:extLst>
              <a:ext uri="{FF2B5EF4-FFF2-40B4-BE49-F238E27FC236}">
                <a16:creationId xmlns:a16="http://schemas.microsoft.com/office/drawing/2014/main" id="{FFEC5662-D69F-B17F-0757-1C9FAB3CE94D}"/>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6473060" y="3702355"/>
            <a:ext cx="479574" cy="47957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4" name="Picture 8" descr="Banana Fruit Cartoon PNG | PNG Mart">
            <a:extLst>
              <a:ext uri="{FF2B5EF4-FFF2-40B4-BE49-F238E27FC236}">
                <a16:creationId xmlns:a16="http://schemas.microsoft.com/office/drawing/2014/main" id="{4F0C0D27-8211-C40F-3B0B-E0D4C98BB44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20118096">
            <a:off x="6698140" y="3899223"/>
            <a:ext cx="536428" cy="256301"/>
          </a:xfrm>
          <a:prstGeom prst="rect">
            <a:avLst/>
          </a:prstGeom>
          <a:noFill/>
          <a:extLst>
            <a:ext uri="{909E8E84-426E-40DD-AFC4-6F175D3DCCD1}">
              <a14:hiddenFill xmlns:a14="http://schemas.microsoft.com/office/drawing/2010/main">
                <a:solidFill>
                  <a:srgbClr val="FFFFFF"/>
                </a:solidFill>
              </a14:hiddenFill>
            </a:ext>
          </a:extLst>
        </p:spPr>
      </p:pic>
      <p:pic>
        <p:nvPicPr>
          <p:cNvPr id="81" name="D14BEEA6-0D2C-4107-A470-7D81FDA5BF76" descr="D14BEEA6-0D2C-4107-A470-7D81FDA5BF76">
            <a:extLst>
              <a:ext uri="{FF2B5EF4-FFF2-40B4-BE49-F238E27FC236}">
                <a16:creationId xmlns:a16="http://schemas.microsoft.com/office/drawing/2014/main" id="{424D5668-C723-7D04-C153-68EBC80E8FAB}"/>
              </a:ext>
            </a:extLst>
          </p:cNvPr>
          <p:cNvPicPr>
            <a:picLocks noChangeAspect="1" noChangeArrowheads="1"/>
          </p:cNvPicPr>
          <p:nvPr/>
        </p:nvPicPr>
        <p:blipFill>
          <a:blip r:embed="rId26">
            <a:extLst>
              <a:ext uri="{BEBA8EAE-BF5A-486C-A8C5-ECC9F3942E4B}">
                <a14:imgProps xmlns:a14="http://schemas.microsoft.com/office/drawing/2010/main">
                  <a14:imgLayer r:embed="rId20">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827119" y="1123833"/>
            <a:ext cx="936631" cy="9366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2B24B2B-31A2-9CFB-4E49-2A1403E964DA}"/>
              </a:ext>
            </a:extLst>
          </p:cNvPr>
          <p:cNvSpPr txBox="1"/>
          <p:nvPr/>
        </p:nvSpPr>
        <p:spPr>
          <a:xfrm>
            <a:off x="4390290" y="348065"/>
            <a:ext cx="5547654" cy="523220"/>
          </a:xfrm>
          <a:prstGeom prst="rect">
            <a:avLst/>
          </a:prstGeom>
          <a:noFill/>
        </p:spPr>
        <p:txBody>
          <a:bodyPr wrap="square" rtlCol="0">
            <a:spAutoFit/>
          </a:bodyPr>
          <a:lstStyle/>
          <a:p>
            <a:r>
              <a:rPr lang="en-US" sz="2800" dirty="0">
                <a:solidFill>
                  <a:schemeClr val="bg1"/>
                </a:solidFill>
                <a:latin typeface="Ink Free" panose="03080402000500000000" pitchFamily="66" charset="0"/>
              </a:rPr>
              <a:t>Fruit juice is </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1 point</a:t>
            </a:r>
          </a:p>
        </p:txBody>
      </p:sp>
      <p:sp>
        <p:nvSpPr>
          <p:cNvPr id="6" name="TextBox 5">
            <a:extLst>
              <a:ext uri="{FF2B5EF4-FFF2-40B4-BE49-F238E27FC236}">
                <a16:creationId xmlns:a16="http://schemas.microsoft.com/office/drawing/2014/main" id="{81242DF9-A409-711F-2E3F-0F11C1E54CA8}"/>
              </a:ext>
            </a:extLst>
          </p:cNvPr>
          <p:cNvSpPr txBox="1"/>
          <p:nvPr/>
        </p:nvSpPr>
        <p:spPr>
          <a:xfrm>
            <a:off x="3897459" y="355918"/>
            <a:ext cx="3696846" cy="523220"/>
          </a:xfrm>
          <a:prstGeom prst="rect">
            <a:avLst/>
          </a:prstGeom>
          <a:noFill/>
        </p:spPr>
        <p:txBody>
          <a:bodyPr wrap="none" rtlCol="0">
            <a:spAutoFit/>
          </a:bodyPr>
          <a:lstStyle/>
          <a:p>
            <a:r>
              <a:rPr lang="en-US" sz="2800" dirty="0">
                <a:solidFill>
                  <a:schemeClr val="bg1"/>
                </a:solidFill>
                <a:latin typeface="Ink Free" panose="03080402000500000000" pitchFamily="66" charset="0"/>
              </a:rPr>
              <a:t>Main Item is </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2 points</a:t>
            </a:r>
          </a:p>
        </p:txBody>
      </p:sp>
      <p:pic>
        <p:nvPicPr>
          <p:cNvPr id="71" name="Picture 8" descr="Banana Fruit Cartoon PNG | PNG Mart">
            <a:extLst>
              <a:ext uri="{FF2B5EF4-FFF2-40B4-BE49-F238E27FC236}">
                <a16:creationId xmlns:a16="http://schemas.microsoft.com/office/drawing/2014/main" id="{3EB04589-1A3F-811B-48C1-34C269873EB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9325298">
            <a:off x="6645887" y="1222356"/>
            <a:ext cx="1353803" cy="646838"/>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8B53BC8E-C3D7-7F4F-133A-FBD2E06908D4}"/>
              </a:ext>
            </a:extLst>
          </p:cNvPr>
          <p:cNvSpPr txBox="1"/>
          <p:nvPr/>
        </p:nvSpPr>
        <p:spPr>
          <a:xfrm>
            <a:off x="3527851" y="274706"/>
            <a:ext cx="4633000" cy="954107"/>
          </a:xfrm>
          <a:prstGeom prst="rect">
            <a:avLst/>
          </a:prstGeom>
          <a:noFill/>
        </p:spPr>
        <p:txBody>
          <a:bodyPr wrap="none" rtlCol="0">
            <a:spAutoFit/>
          </a:bodyPr>
          <a:lstStyle/>
          <a:p>
            <a:pPr algn="ctr"/>
            <a:r>
              <a:rPr lang="en-US" sz="2800" dirty="0">
                <a:solidFill>
                  <a:schemeClr val="bg1"/>
                </a:solidFill>
                <a:latin typeface="Ink Free" panose="03080402000500000000" pitchFamily="66" charset="0"/>
              </a:rPr>
              <a:t>And it looks like this student </a:t>
            </a:r>
          </a:p>
          <a:p>
            <a:pPr algn="ctr"/>
            <a:r>
              <a:rPr lang="en-US" sz="2800" dirty="0">
                <a:solidFill>
                  <a:schemeClr val="bg1"/>
                </a:solidFill>
                <a:latin typeface="Ink Free" panose="03080402000500000000" pitchFamily="66" charset="0"/>
              </a:rPr>
              <a:t>is taking a banana too</a:t>
            </a:r>
          </a:p>
        </p:txBody>
      </p:sp>
      <p:sp>
        <p:nvSpPr>
          <p:cNvPr id="7" name="TextBox 6">
            <a:extLst>
              <a:ext uri="{FF2B5EF4-FFF2-40B4-BE49-F238E27FC236}">
                <a16:creationId xmlns:a16="http://schemas.microsoft.com/office/drawing/2014/main" id="{4CFE52EF-375A-E869-8850-F6D85C539111}"/>
              </a:ext>
            </a:extLst>
          </p:cNvPr>
          <p:cNvSpPr txBox="1"/>
          <p:nvPr/>
        </p:nvSpPr>
        <p:spPr>
          <a:xfrm>
            <a:off x="3838412" y="1935827"/>
            <a:ext cx="847796" cy="369332"/>
          </a:xfrm>
          <a:prstGeom prst="rect">
            <a:avLst/>
          </a:prstGeom>
          <a:noFill/>
        </p:spPr>
        <p:txBody>
          <a:bodyPr wrap="none" rtlCol="0">
            <a:spAutoFit/>
          </a:bodyPr>
          <a:lstStyle/>
          <a:p>
            <a:r>
              <a:rPr lang="en-US" dirty="0">
                <a:solidFill>
                  <a:schemeClr val="bg1"/>
                </a:solidFill>
              </a:rPr>
              <a:t>1 point</a:t>
            </a:r>
          </a:p>
        </p:txBody>
      </p:sp>
      <p:sp>
        <p:nvSpPr>
          <p:cNvPr id="8" name="TextBox 7">
            <a:extLst>
              <a:ext uri="{FF2B5EF4-FFF2-40B4-BE49-F238E27FC236}">
                <a16:creationId xmlns:a16="http://schemas.microsoft.com/office/drawing/2014/main" id="{588A9AF7-CCC6-157B-9548-BEC8FD7D62C4}"/>
              </a:ext>
            </a:extLst>
          </p:cNvPr>
          <p:cNvSpPr txBox="1"/>
          <p:nvPr/>
        </p:nvSpPr>
        <p:spPr>
          <a:xfrm>
            <a:off x="5357635" y="1935732"/>
            <a:ext cx="937564" cy="369332"/>
          </a:xfrm>
          <a:prstGeom prst="rect">
            <a:avLst/>
          </a:prstGeom>
          <a:noFill/>
        </p:spPr>
        <p:txBody>
          <a:bodyPr wrap="none" rtlCol="0">
            <a:spAutoFit/>
          </a:bodyPr>
          <a:lstStyle/>
          <a:p>
            <a:r>
              <a:rPr lang="en-US" dirty="0">
                <a:solidFill>
                  <a:schemeClr val="bg1"/>
                </a:solidFill>
              </a:rPr>
              <a:t>2 points</a:t>
            </a:r>
          </a:p>
        </p:txBody>
      </p:sp>
      <p:sp>
        <p:nvSpPr>
          <p:cNvPr id="75" name="TextBox 74">
            <a:extLst>
              <a:ext uri="{FF2B5EF4-FFF2-40B4-BE49-F238E27FC236}">
                <a16:creationId xmlns:a16="http://schemas.microsoft.com/office/drawing/2014/main" id="{BEC3E915-CA8A-4DE9-DC05-1B61C31B2183}"/>
              </a:ext>
            </a:extLst>
          </p:cNvPr>
          <p:cNvSpPr txBox="1"/>
          <p:nvPr/>
        </p:nvSpPr>
        <p:spPr>
          <a:xfrm>
            <a:off x="4799217" y="1260359"/>
            <a:ext cx="439544" cy="707886"/>
          </a:xfrm>
          <a:prstGeom prst="rect">
            <a:avLst/>
          </a:prstGeom>
          <a:noFill/>
        </p:spPr>
        <p:txBody>
          <a:bodyPr wrap="none" rtlCol="0">
            <a:spAutoFit/>
          </a:bodyPr>
          <a:lstStyle/>
          <a:p>
            <a:r>
              <a:rPr lang="en-US" sz="4000" dirty="0">
                <a:solidFill>
                  <a:schemeClr val="bg1"/>
                </a:solidFill>
              </a:rPr>
              <a:t>+</a:t>
            </a:r>
          </a:p>
        </p:txBody>
      </p:sp>
      <p:sp>
        <p:nvSpPr>
          <p:cNvPr id="76" name="TextBox 75">
            <a:extLst>
              <a:ext uri="{FF2B5EF4-FFF2-40B4-BE49-F238E27FC236}">
                <a16:creationId xmlns:a16="http://schemas.microsoft.com/office/drawing/2014/main" id="{E73BC370-3B39-9FC8-3797-7A9001E75153}"/>
              </a:ext>
            </a:extLst>
          </p:cNvPr>
          <p:cNvSpPr txBox="1"/>
          <p:nvPr/>
        </p:nvSpPr>
        <p:spPr>
          <a:xfrm>
            <a:off x="6152554" y="1277045"/>
            <a:ext cx="439544" cy="707886"/>
          </a:xfrm>
          <a:prstGeom prst="rect">
            <a:avLst/>
          </a:prstGeom>
          <a:noFill/>
        </p:spPr>
        <p:txBody>
          <a:bodyPr wrap="none" rtlCol="0">
            <a:spAutoFit/>
          </a:bodyPr>
          <a:lstStyle/>
          <a:p>
            <a:r>
              <a:rPr lang="en-US" sz="4000" dirty="0">
                <a:solidFill>
                  <a:schemeClr val="bg1"/>
                </a:solidFill>
              </a:rPr>
              <a:t>+</a:t>
            </a:r>
          </a:p>
        </p:txBody>
      </p:sp>
      <p:sp>
        <p:nvSpPr>
          <p:cNvPr id="44" name="TextBox 43">
            <a:extLst>
              <a:ext uri="{FF2B5EF4-FFF2-40B4-BE49-F238E27FC236}">
                <a16:creationId xmlns:a16="http://schemas.microsoft.com/office/drawing/2014/main" id="{882DEBEB-01F0-DB94-75C9-2BADF307495F}"/>
              </a:ext>
            </a:extLst>
          </p:cNvPr>
          <p:cNvSpPr txBox="1"/>
          <p:nvPr/>
        </p:nvSpPr>
        <p:spPr>
          <a:xfrm>
            <a:off x="6704198" y="1897749"/>
            <a:ext cx="847796" cy="369332"/>
          </a:xfrm>
          <a:prstGeom prst="rect">
            <a:avLst/>
          </a:prstGeom>
          <a:noFill/>
        </p:spPr>
        <p:txBody>
          <a:bodyPr wrap="none" rtlCol="0">
            <a:spAutoFit/>
          </a:bodyPr>
          <a:lstStyle/>
          <a:p>
            <a:r>
              <a:rPr lang="en-US" dirty="0">
                <a:solidFill>
                  <a:schemeClr val="bg1"/>
                </a:solidFill>
              </a:rPr>
              <a:t>1 point</a:t>
            </a:r>
          </a:p>
        </p:txBody>
      </p:sp>
      <p:sp>
        <p:nvSpPr>
          <p:cNvPr id="77" name="TextBox 76">
            <a:extLst>
              <a:ext uri="{FF2B5EF4-FFF2-40B4-BE49-F238E27FC236}">
                <a16:creationId xmlns:a16="http://schemas.microsoft.com/office/drawing/2014/main" id="{E6517DA2-2812-CAFB-5BCD-FE7B9C462F9E}"/>
              </a:ext>
            </a:extLst>
          </p:cNvPr>
          <p:cNvSpPr txBox="1"/>
          <p:nvPr/>
        </p:nvSpPr>
        <p:spPr>
          <a:xfrm>
            <a:off x="4129767" y="803957"/>
            <a:ext cx="3464538" cy="646331"/>
          </a:xfrm>
          <a:prstGeom prst="rect">
            <a:avLst/>
          </a:prstGeom>
          <a:noFill/>
        </p:spPr>
        <p:txBody>
          <a:bodyPr wrap="none" rtlCol="0">
            <a:spAutoFit/>
          </a:bodyPr>
          <a:lstStyle/>
          <a:p>
            <a:r>
              <a:rPr lang="en-US" sz="3600" dirty="0">
                <a:solidFill>
                  <a:schemeClr val="bg1"/>
                </a:solidFill>
              </a:rPr>
              <a:t>That’s </a:t>
            </a:r>
            <a:r>
              <a:rPr lang="en-US" sz="3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4 points</a:t>
            </a:r>
            <a:r>
              <a:rPr lang="en-US" sz="3600" dirty="0">
                <a:solidFill>
                  <a:schemeClr val="bg1"/>
                </a:solidFill>
              </a:rPr>
              <a:t>!</a:t>
            </a:r>
          </a:p>
        </p:txBody>
      </p:sp>
      <p:sp>
        <p:nvSpPr>
          <p:cNvPr id="82" name="Thought Bubble: Cloud 81">
            <a:extLst>
              <a:ext uri="{FF2B5EF4-FFF2-40B4-BE49-F238E27FC236}">
                <a16:creationId xmlns:a16="http://schemas.microsoft.com/office/drawing/2014/main" id="{407C6910-3502-A662-D07F-24EC37070E9F}"/>
              </a:ext>
            </a:extLst>
          </p:cNvPr>
          <p:cNvSpPr/>
          <p:nvPr/>
        </p:nvSpPr>
        <p:spPr>
          <a:xfrm>
            <a:off x="38083" y="70659"/>
            <a:ext cx="3001518" cy="1390090"/>
          </a:xfrm>
          <a:prstGeom prst="cloudCallout">
            <a:avLst>
              <a:gd name="adj1" fmla="val 6476"/>
              <a:gd name="adj2" fmla="val 7952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latin typeface="Century Gothic" panose="020B0502020202020204" pitchFamily="34" charset="0"/>
              </a:rPr>
              <a:t>Can students take </a:t>
            </a:r>
            <a:r>
              <a:rPr lang="en-US" sz="20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4 points</a:t>
            </a:r>
            <a:r>
              <a:rPr lang="en-US" sz="2000" dirty="0">
                <a:solidFill>
                  <a:srgbClr val="000000"/>
                </a:solidFill>
              </a:rPr>
              <a:t>?</a:t>
            </a:r>
          </a:p>
        </p:txBody>
      </p:sp>
      <p:pic>
        <p:nvPicPr>
          <p:cNvPr id="2050" name="Picture 2">
            <a:extLst>
              <a:ext uri="{FF2B5EF4-FFF2-40B4-BE49-F238E27FC236}">
                <a16:creationId xmlns:a16="http://schemas.microsoft.com/office/drawing/2014/main" id="{EF5F7B58-8D89-CA33-C3A9-D3144A1EAEA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p:blipFill>
        <p:spPr bwMode="auto">
          <a:xfrm>
            <a:off x="1918344" y="1314441"/>
            <a:ext cx="2202826" cy="53106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53C4053-EF82-442A-FAF3-5FA823EA3A56}"/>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587878" y="1171964"/>
            <a:ext cx="1895987" cy="54677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622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0.42434 -0.01551 L 4.58333E-6 4.07407E-6 " pathEditMode="relative" rAng="0" ptsTypes="AA">
                                      <p:cBhvr>
                                        <p:cTn id="10" dur="2000" fill="hold"/>
                                        <p:tgtEl>
                                          <p:spTgt spid="74"/>
                                        </p:tgtEl>
                                        <p:attrNameLst>
                                          <p:attrName>ppt_x</p:attrName>
                                          <p:attrName>ppt_y</p:attrName>
                                        </p:attrNameLst>
                                      </p:cBhvr>
                                      <p:rCtr x="-21224" y="69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42" presetClass="path" presetSubtype="0" accel="50000" decel="50000" fill="hold" nodeType="withEffect">
                                  <p:stCondLst>
                                    <p:cond delay="0"/>
                                  </p:stCondLst>
                                  <p:childTnLst>
                                    <p:animMotion origin="layout" path="M -1.04167E-6 1.48148E-6 L -0.20625 -0.34329 " pathEditMode="relative" rAng="0" ptsTypes="AA">
                                      <p:cBhvr>
                                        <p:cTn id="16" dur="2000" fill="hold"/>
                                        <p:tgtEl>
                                          <p:spTgt spid="90"/>
                                        </p:tgtEl>
                                        <p:attrNameLst>
                                          <p:attrName>ppt_x</p:attrName>
                                          <p:attrName>ppt_y</p:attrName>
                                        </p:attrNameLst>
                                      </p:cBhvr>
                                      <p:rCtr x="-10534" y="-16551"/>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8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42" presetClass="path" presetSubtype="0" accel="50000" decel="50000" fill="hold" nodeType="withEffect">
                                  <p:stCondLst>
                                    <p:cond delay="0"/>
                                  </p:stCondLst>
                                  <p:childTnLst>
                                    <p:animMotion origin="layout" path="M -0.20625 -0.34329 L 0.08399 0.03194 " pathEditMode="relative" rAng="0" ptsTypes="AA">
                                      <p:cBhvr>
                                        <p:cTn id="25" dur="2000" fill="hold"/>
                                        <p:tgtEl>
                                          <p:spTgt spid="90"/>
                                        </p:tgtEl>
                                        <p:attrNameLst>
                                          <p:attrName>ppt_x</p:attrName>
                                          <p:attrName>ppt_y</p:attrName>
                                        </p:attrNameLst>
                                      </p:cBhvr>
                                      <p:rCtr x="14505" y="18750"/>
                                    </p:animMotion>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2" nodeType="clickEffect">
                                  <p:stCondLst>
                                    <p:cond delay="0"/>
                                  </p:stCondLst>
                                  <p:childTnLst>
                                    <p:set>
                                      <p:cBhvr>
                                        <p:cTn id="29" dur="1" fill="hold">
                                          <p:stCondLst>
                                            <p:cond delay="0"/>
                                          </p:stCondLst>
                                        </p:cTn>
                                        <p:tgtEl>
                                          <p:spTgt spid="4"/>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childTnLst>
                                </p:cTn>
                              </p:par>
                              <p:par>
                                <p:cTn id="32" presetID="42" presetClass="path" presetSubtype="0" accel="50000" decel="50000" fill="hold" nodeType="withEffect">
                                  <p:stCondLst>
                                    <p:cond delay="0"/>
                                  </p:stCondLst>
                                  <p:childTnLst>
                                    <p:animMotion origin="layout" path="M 2.70833E-6 2.59259E-6 L -0.01784 -0.34028 " pathEditMode="relative" rAng="0" ptsTypes="AA">
                                      <p:cBhvr>
                                        <p:cTn id="33" dur="2000" fill="hold"/>
                                        <p:tgtEl>
                                          <p:spTgt spid="97"/>
                                        </p:tgtEl>
                                        <p:attrNameLst>
                                          <p:attrName>ppt_x</p:attrName>
                                          <p:attrName>ppt_y</p:attrName>
                                        </p:attrNameLst>
                                      </p:cBhvr>
                                      <p:rCtr x="-898" y="-17014"/>
                                    </p:animMotion>
                                  </p:childTnLst>
                                </p:cTn>
                              </p:par>
                            </p:childTnLst>
                          </p:cTn>
                        </p:par>
                        <p:par>
                          <p:cTn id="34" fill="hold">
                            <p:stCondLst>
                              <p:cond delay="2000"/>
                            </p:stCondLst>
                            <p:childTnLst>
                              <p:par>
                                <p:cTn id="35" presetID="1" presetClass="entr" presetSubtype="0"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01783 -0.34028 L 0.17057 0.00532 " pathEditMode="relative" rAng="0" ptsTypes="AA">
                                      <p:cBhvr>
                                        <p:cTn id="43" dur="2000" fill="hold"/>
                                        <p:tgtEl>
                                          <p:spTgt spid="97"/>
                                        </p:tgtEl>
                                        <p:attrNameLst>
                                          <p:attrName>ppt_x</p:attrName>
                                          <p:attrName>ppt_y</p:attrName>
                                        </p:attrNameLst>
                                      </p:cBhvr>
                                      <p:rCtr x="9219" y="17269"/>
                                    </p:animMotion>
                                  </p:childTnLst>
                                </p:cTn>
                              </p:par>
                            </p:childTnLst>
                          </p:cTn>
                        </p:par>
                        <p:par>
                          <p:cTn id="44" fill="hold">
                            <p:stCondLst>
                              <p:cond delay="4000"/>
                            </p:stCondLst>
                            <p:childTnLst>
                              <p:par>
                                <p:cTn id="45" presetID="1" presetClass="exit" presetSubtype="0" fill="hold" grpId="1" nodeType="afterEffect">
                                  <p:stCondLst>
                                    <p:cond delay="0"/>
                                  </p:stCondLst>
                                  <p:childTnLst>
                                    <p:set>
                                      <p:cBhvr>
                                        <p:cTn id="46" dur="1" fill="hold">
                                          <p:stCondLst>
                                            <p:cond delay="0"/>
                                          </p:stCondLst>
                                        </p:cTn>
                                        <p:tgtEl>
                                          <p:spTgt spid="4"/>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6"/>
                                        </p:tgtEl>
                                        <p:attrNameLst>
                                          <p:attrName>style.visibility</p:attrName>
                                        </p:attrNameLst>
                                      </p:cBhvr>
                                      <p:to>
                                        <p:strVal val="hidden"/>
                                      </p:to>
                                    </p:set>
                                  </p:childTnLst>
                                </p:cTn>
                              </p:par>
                              <p:par>
                                <p:cTn id="51" presetID="42" presetClass="path" presetSubtype="0" accel="50000" decel="50000" fill="hold" nodeType="withEffect">
                                  <p:stCondLst>
                                    <p:cond delay="0"/>
                                  </p:stCondLst>
                                  <p:childTnLst>
                                    <p:animMotion origin="layout" path="M -4.16667E-6 1.48148E-6 L 0.03633 -0.34653 " pathEditMode="relative" rAng="0" ptsTypes="AA">
                                      <p:cBhvr>
                                        <p:cTn id="52" dur="2000" fill="hold"/>
                                        <p:tgtEl>
                                          <p:spTgt spid="84"/>
                                        </p:tgtEl>
                                        <p:attrNameLst>
                                          <p:attrName>ppt_x</p:attrName>
                                          <p:attrName>ppt_y</p:attrName>
                                        </p:attrNameLst>
                                      </p:cBhvr>
                                      <p:rCtr x="1810" y="-17338"/>
                                    </p:animMotion>
                                  </p:childTnLst>
                                </p:cTn>
                              </p:par>
                            </p:childTnLst>
                          </p:cTn>
                        </p:par>
                        <p:par>
                          <p:cTn id="53" fill="hold">
                            <p:stCondLst>
                              <p:cond delay="6000"/>
                            </p:stCondLst>
                            <p:childTnLst>
                              <p:par>
                                <p:cTn id="54" presetID="1" presetClass="entr" presetSubtype="0" fill="hold" nodeType="afterEffect">
                                  <p:stCondLst>
                                    <p:cond delay="0"/>
                                  </p:stCondLst>
                                  <p:childTnLst>
                                    <p:set>
                                      <p:cBhvr>
                                        <p:cTn id="55" dur="1" fill="hold">
                                          <p:stCondLst>
                                            <p:cond delay="0"/>
                                          </p:stCondLst>
                                        </p:cTn>
                                        <p:tgtEl>
                                          <p:spTgt spid="71"/>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childTnLst>
                                </p:cTn>
                              </p:par>
                              <p:par>
                                <p:cTn id="58" presetID="42" presetClass="path" presetSubtype="0" accel="50000" decel="50000" fill="hold" nodeType="withEffect">
                                  <p:stCondLst>
                                    <p:cond delay="0"/>
                                  </p:stCondLst>
                                  <p:childTnLst>
                                    <p:animMotion origin="layout" path="M 0.03633 -0.34653 L 0.09349 0.01574 " pathEditMode="relative" rAng="0" ptsTypes="AA">
                                      <p:cBhvr>
                                        <p:cTn id="59" dur="2000" fill="hold"/>
                                        <p:tgtEl>
                                          <p:spTgt spid="84"/>
                                        </p:tgtEl>
                                        <p:attrNameLst>
                                          <p:attrName>ppt_x</p:attrName>
                                          <p:attrName>ppt_y</p:attrName>
                                        </p:attrNameLst>
                                      </p:cBhvr>
                                      <p:rCtr x="3359" y="17431"/>
                                    </p:animMotion>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72"/>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75"/>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7"/>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47"/>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8"/>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71"/>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44"/>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76"/>
                                        </p:tgtEl>
                                        <p:attrNameLst>
                                          <p:attrName>style.visibility</p:attrName>
                                        </p:attrNameLst>
                                      </p:cBhvr>
                                      <p:to>
                                        <p:strVal val="hidden"/>
                                      </p:to>
                                    </p:set>
                                  </p:childTnLst>
                                </p:cTn>
                              </p:par>
                              <p:par>
                                <p:cTn id="80" presetID="1" presetClass="entr" presetSubtype="0" fill="hold" grpId="0" nodeType="withEffect">
                                  <p:stCondLst>
                                    <p:cond delay="0"/>
                                  </p:stCondLst>
                                  <p:childTnLst>
                                    <p:set>
                                      <p:cBhvr>
                                        <p:cTn id="81" dur="1" fill="hold">
                                          <p:stCondLst>
                                            <p:cond delay="0"/>
                                          </p:stCondLst>
                                        </p:cTn>
                                        <p:tgtEl>
                                          <p:spTgt spid="77"/>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27"/>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2050"/>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77"/>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2050"/>
                                        </p:tgtEl>
                                        <p:attrNameLst>
                                          <p:attrName>style.visibility</p:attrName>
                                        </p:attrNameLst>
                                      </p:cBhvr>
                                      <p:to>
                                        <p:strVal val="hidden"/>
                                      </p:to>
                                    </p:set>
                                  </p:childTnLst>
                                </p:cTn>
                              </p:par>
                              <p:par>
                                <p:cTn id="92" presetID="22" presetClass="entr" presetSubtype="4" fill="hold" grpId="0" nodeType="withEffect">
                                  <p:stCondLst>
                                    <p:cond delay="0"/>
                                  </p:stCondLst>
                                  <p:childTnLst>
                                    <p:set>
                                      <p:cBhvr>
                                        <p:cTn id="93" dur="1" fill="hold">
                                          <p:stCondLst>
                                            <p:cond delay="0"/>
                                          </p:stCondLst>
                                        </p:cTn>
                                        <p:tgtEl>
                                          <p:spTgt spid="82"/>
                                        </p:tgtEl>
                                        <p:attrNameLst>
                                          <p:attrName>style.visibility</p:attrName>
                                        </p:attrNameLst>
                                      </p:cBhvr>
                                      <p:to>
                                        <p:strVal val="visible"/>
                                      </p:to>
                                    </p:set>
                                    <p:animEffect transition="in" filter="wipe(down)">
                                      <p:cBhvr>
                                        <p:cTn id="94" dur="500"/>
                                        <p:tgtEl>
                                          <p:spTgt spid="82"/>
                                        </p:tgtEl>
                                      </p:cBhvr>
                                    </p:animEffect>
                                  </p:childTnLst>
                                </p:cTn>
                              </p:par>
                              <p:par>
                                <p:cTn id="95" presetID="1" presetClass="entr" presetSubtype="0" fill="hold" nodeType="withEffect">
                                  <p:stCondLst>
                                    <p:cond delay="0"/>
                                  </p:stCondLst>
                                  <p:childTnLst>
                                    <p:set>
                                      <p:cBhvr>
                                        <p:cTn id="9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 grpId="0"/>
      <p:bldP spid="4" grpId="1"/>
      <p:bldP spid="4" grpId="2"/>
      <p:bldP spid="6" grpId="0"/>
      <p:bldP spid="6" grpId="1"/>
      <p:bldP spid="72" grpId="0"/>
      <p:bldP spid="72" grpId="1"/>
      <p:bldP spid="7" grpId="0"/>
      <p:bldP spid="7" grpId="1"/>
      <p:bldP spid="8" grpId="0"/>
      <p:bldP spid="8" grpId="1"/>
      <p:bldP spid="75" grpId="0"/>
      <p:bldP spid="75" grpId="1"/>
      <p:bldP spid="76" grpId="0"/>
      <p:bldP spid="76" grpId="1"/>
      <p:bldP spid="44" grpId="0"/>
      <p:bldP spid="44" grpId="1"/>
      <p:bldP spid="77" grpId="0"/>
      <p:bldP spid="77" grpId="1"/>
      <p:bldP spid="8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Flowchart: Decision 4">
            <a:extLst>
              <a:ext uri="{FF2B5EF4-FFF2-40B4-BE49-F238E27FC236}">
                <a16:creationId xmlns:a16="http://schemas.microsoft.com/office/drawing/2014/main" id="{E3C89C98-855A-D341-E4B7-7BDA06562814}"/>
              </a:ext>
            </a:extLst>
          </p:cNvPr>
          <p:cNvSpPr/>
          <p:nvPr/>
        </p:nvSpPr>
        <p:spPr>
          <a:xfrm>
            <a:off x="-4742823" y="-1175657"/>
            <a:ext cx="11977635" cy="9766998"/>
          </a:xfrm>
          <a:prstGeom prst="flowChartDecision">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C0DAD0F-36CF-E258-28E4-F23A3FA5F770}"/>
              </a:ext>
            </a:extLst>
          </p:cNvPr>
          <p:cNvSpPr/>
          <p:nvPr/>
        </p:nvSpPr>
        <p:spPr>
          <a:xfrm>
            <a:off x="5336077" y="1166714"/>
            <a:ext cx="6673043" cy="492656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601397" y="2001239"/>
            <a:ext cx="6516558" cy="4856761"/>
          </a:xfrm>
        </p:spPr>
        <p:txBody>
          <a:bodyPr>
            <a:normAutofit/>
          </a:bodyPr>
          <a:lstStyle/>
          <a:p>
            <a:r>
              <a:rPr lang="en-US" dirty="0">
                <a:solidFill>
                  <a:srgbClr val="002060"/>
                </a:solidFill>
              </a:rPr>
              <a:t>To provide an understanding of the School Breakfast Program and its processes.</a:t>
            </a:r>
          </a:p>
          <a:p>
            <a:r>
              <a:rPr lang="en-US" dirty="0">
                <a:solidFill>
                  <a:srgbClr val="002060"/>
                </a:solidFill>
              </a:rPr>
              <a:t>The following topics will be covered:</a:t>
            </a:r>
          </a:p>
          <a:p>
            <a:endParaRPr lang="en-US" sz="800" dirty="0">
              <a:solidFill>
                <a:srgbClr val="002060"/>
              </a:solidFill>
            </a:endParaRPr>
          </a:p>
          <a:p>
            <a:pPr marL="1200150" lvl="1" indent="-457200">
              <a:buClr>
                <a:srgbClr val="002060"/>
              </a:buClr>
              <a:buFont typeface="Wingdings" panose="05000000000000000000" pitchFamily="2" charset="2"/>
              <a:buChar char="v"/>
            </a:pPr>
            <a:r>
              <a:rPr lang="en-US" dirty="0">
                <a:solidFill>
                  <a:srgbClr val="002060"/>
                </a:solidFill>
              </a:rPr>
              <a:t>Program Rules.</a:t>
            </a:r>
          </a:p>
          <a:p>
            <a:pPr marL="1200150" lvl="1" indent="-457200">
              <a:buClr>
                <a:srgbClr val="002060"/>
              </a:buClr>
              <a:buFont typeface="Wingdings" panose="05000000000000000000" pitchFamily="2" charset="2"/>
              <a:buChar char="v"/>
            </a:pPr>
            <a:r>
              <a:rPr lang="en-US" dirty="0">
                <a:solidFill>
                  <a:srgbClr val="002060"/>
                </a:solidFill>
              </a:rPr>
              <a:t>Breakfast Meal Count Form. </a:t>
            </a:r>
          </a:p>
          <a:p>
            <a:pPr marL="1200150" lvl="1" indent="-457200">
              <a:buClr>
                <a:srgbClr val="002060"/>
              </a:buClr>
              <a:buFont typeface="Wingdings" panose="05000000000000000000" pitchFamily="2" charset="2"/>
              <a:buChar char="v"/>
            </a:pPr>
            <a:r>
              <a:rPr lang="en-US" dirty="0">
                <a:solidFill>
                  <a:srgbClr val="002060"/>
                </a:solidFill>
              </a:rPr>
              <a:t>Identifying a Reimbursable Meals.</a:t>
            </a:r>
          </a:p>
          <a:p>
            <a:pPr marL="0" lvl="1" indent="457200">
              <a:buNone/>
            </a:pPr>
            <a:endParaRPr lang="en-US" dirty="0"/>
          </a:p>
        </p:txBody>
      </p:sp>
      <p:sp>
        <p:nvSpPr>
          <p:cNvPr id="2" name="Title 1">
            <a:extLst>
              <a:ext uri="{FF2B5EF4-FFF2-40B4-BE49-F238E27FC236}">
                <a16:creationId xmlns:a16="http://schemas.microsoft.com/office/drawing/2014/main" id="{B9658B62-3C04-1E83-ACCF-AF89D8A9E3D5}"/>
              </a:ext>
            </a:extLst>
          </p:cNvPr>
          <p:cNvSpPr txBox="1">
            <a:spLocks/>
          </p:cNvSpPr>
          <p:nvPr/>
        </p:nvSpPr>
        <p:spPr>
          <a:xfrm>
            <a:off x="-3332324" y="3136342"/>
            <a:ext cx="12192000" cy="1143000"/>
          </a:xfrm>
          <a:prstGeom prst="rect">
            <a:avLst/>
          </a:prstGeom>
          <a:ln>
            <a:noFill/>
          </a:ln>
          <a:effectLst>
            <a:outerShdw blurRad="50800" dist="38100" dir="8100000" algn="tr"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7200" b="1" dirty="0">
                <a:solidFill>
                  <a:schemeClr val="bg1"/>
                </a:solidFill>
                <a:latin typeface="Times New Roman" panose="02020603050405020304" pitchFamily="18" charset="0"/>
                <a:cs typeface="Times New Roman" panose="02020603050405020304" pitchFamily="18" charset="0"/>
              </a:rPr>
              <a:t>Objectives</a:t>
            </a:r>
          </a:p>
        </p:txBody>
      </p:sp>
    </p:spTree>
    <p:extLst>
      <p:ext uri="{BB962C8B-B14F-4D97-AF65-F5344CB8AC3E}">
        <p14:creationId xmlns:p14="http://schemas.microsoft.com/office/powerpoint/2010/main" val="1772603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um Vector | Cartoon kitchen workspace of a restaurant kitchen">
            <a:extLst>
              <a:ext uri="{FF2B5EF4-FFF2-40B4-BE49-F238E27FC236}">
                <a16:creationId xmlns:a16="http://schemas.microsoft.com/office/drawing/2014/main" id="{34043735-9CD9-C27C-F11C-2D96FFC84C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732" b="6140"/>
          <a:stretch/>
        </p:blipFill>
        <p:spPr bwMode="auto">
          <a:xfrm>
            <a:off x="-20103" y="0"/>
            <a:ext cx="12192000" cy="75614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7650CCCF-6D47-5640-41C9-29E9376B39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3869"/>
          <a:stretch/>
        </p:blipFill>
        <p:spPr bwMode="auto">
          <a:xfrm>
            <a:off x="2488553" y="-241765"/>
            <a:ext cx="2344297" cy="607742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014B98C2-84F7-06EC-0CAD-3C8815E17F84}"/>
              </a:ext>
            </a:extLst>
          </p:cNvPr>
          <p:cNvSpPr/>
          <p:nvPr/>
        </p:nvSpPr>
        <p:spPr>
          <a:xfrm>
            <a:off x="2273301" y="4910666"/>
            <a:ext cx="9918700" cy="996647"/>
          </a:xfrm>
          <a:prstGeom prst="rect">
            <a:avLst/>
          </a:prstGeom>
          <a:solidFill>
            <a:srgbClr val="F3E4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peech Bubble: Oval 38">
            <a:extLst>
              <a:ext uri="{FF2B5EF4-FFF2-40B4-BE49-F238E27FC236}">
                <a16:creationId xmlns:a16="http://schemas.microsoft.com/office/drawing/2014/main" id="{F7DFFEE3-60D5-915E-4FF3-4E5F610B2214}"/>
              </a:ext>
            </a:extLst>
          </p:cNvPr>
          <p:cNvSpPr/>
          <p:nvPr/>
        </p:nvSpPr>
        <p:spPr>
          <a:xfrm>
            <a:off x="4706410" y="96513"/>
            <a:ext cx="7320259" cy="2613129"/>
          </a:xfrm>
          <a:prstGeom prst="wedgeEllipseCallout">
            <a:avLst>
              <a:gd name="adj1" fmla="val -48633"/>
              <a:gd name="adj2" fmla="val 4063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entury Gothic" panose="020B0502020202020204" pitchFamily="34" charset="0"/>
            </a:endParaRPr>
          </a:p>
        </p:txBody>
      </p:sp>
      <p:pic>
        <p:nvPicPr>
          <p:cNvPr id="4" name="Picture 4">
            <a:extLst>
              <a:ext uri="{FF2B5EF4-FFF2-40B4-BE49-F238E27FC236}">
                <a16:creationId xmlns:a16="http://schemas.microsoft.com/office/drawing/2014/main" id="{B643CA72-D9BF-082E-1F48-0497A7C552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5962"/>
          <a:stretch/>
        </p:blipFill>
        <p:spPr bwMode="auto">
          <a:xfrm>
            <a:off x="2119921" y="-1702046"/>
            <a:ext cx="4142159" cy="7298760"/>
          </a:xfrm>
          <a:prstGeom prst="rect">
            <a:avLst/>
          </a:prstGeom>
          <a:noFill/>
          <a:extLst>
            <a:ext uri="{909E8E84-426E-40DD-AFC4-6F175D3DCCD1}">
              <a14:hiddenFill xmlns:a14="http://schemas.microsoft.com/office/drawing/2010/main">
                <a:solidFill>
                  <a:srgbClr val="FFFFFF"/>
                </a:solidFill>
              </a14:hiddenFill>
            </a:ext>
          </a:extLst>
        </p:spPr>
      </p:pic>
      <p:sp>
        <p:nvSpPr>
          <p:cNvPr id="38" name="Flowchart: Data 37">
            <a:extLst>
              <a:ext uri="{FF2B5EF4-FFF2-40B4-BE49-F238E27FC236}">
                <a16:creationId xmlns:a16="http://schemas.microsoft.com/office/drawing/2014/main" id="{35BF0899-C10D-935D-7D00-DBDAD157A9A7}"/>
              </a:ext>
            </a:extLst>
          </p:cNvPr>
          <p:cNvSpPr/>
          <p:nvPr/>
        </p:nvSpPr>
        <p:spPr>
          <a:xfrm>
            <a:off x="1143000" y="4910666"/>
            <a:ext cx="4953000" cy="996647"/>
          </a:xfrm>
          <a:prstGeom prst="flowChartInputOutput">
            <a:avLst/>
          </a:prstGeom>
          <a:solidFill>
            <a:srgbClr val="F3E4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237053E-ADEB-9205-D9EC-7FBBC4793843}"/>
              </a:ext>
            </a:extLst>
          </p:cNvPr>
          <p:cNvSpPr txBox="1"/>
          <p:nvPr/>
        </p:nvSpPr>
        <p:spPr>
          <a:xfrm>
            <a:off x="5902862" y="941412"/>
            <a:ext cx="4998484" cy="923330"/>
          </a:xfrm>
          <a:prstGeom prst="rect">
            <a:avLst/>
          </a:prstGeom>
          <a:noFill/>
        </p:spPr>
        <p:txBody>
          <a:bodyPr wrap="none" rtlCol="0">
            <a:spAutoFit/>
          </a:bodyPr>
          <a:lstStyle/>
          <a:p>
            <a:r>
              <a:rPr lang="en-US" sz="5400" dirty="0">
                <a:solidFill>
                  <a:schemeClr val="bg1"/>
                </a:solidFill>
                <a:latin typeface="Century Gothic" panose="020B0502020202020204" pitchFamily="34" charset="0"/>
              </a:rPr>
              <a:t>That’s perfect!</a:t>
            </a:r>
          </a:p>
        </p:txBody>
      </p:sp>
      <p:sp>
        <p:nvSpPr>
          <p:cNvPr id="8" name="TextBox 7">
            <a:extLst>
              <a:ext uri="{FF2B5EF4-FFF2-40B4-BE49-F238E27FC236}">
                <a16:creationId xmlns:a16="http://schemas.microsoft.com/office/drawing/2014/main" id="{A10E8BA3-9B2E-8FEE-B257-A3A3456C182B}"/>
              </a:ext>
            </a:extLst>
          </p:cNvPr>
          <p:cNvSpPr txBox="1"/>
          <p:nvPr/>
        </p:nvSpPr>
        <p:spPr>
          <a:xfrm>
            <a:off x="5314712" y="618247"/>
            <a:ext cx="6330450" cy="1569660"/>
          </a:xfrm>
          <a:prstGeom prst="rect">
            <a:avLst/>
          </a:prstGeom>
          <a:noFill/>
        </p:spPr>
        <p:txBody>
          <a:bodyPr wrap="square" rtlCol="0">
            <a:spAutoFit/>
          </a:bodyPr>
          <a:lstStyle/>
          <a:p>
            <a:pPr algn="ctr"/>
            <a:r>
              <a:rPr lang="en-US" sz="3200" dirty="0">
                <a:solidFill>
                  <a:schemeClr val="bg1"/>
                </a:solidFill>
                <a:latin typeface="Century Gothic" panose="020B0502020202020204" pitchFamily="34" charset="0"/>
              </a:rPr>
              <a:t>Students may take more than the recommended </a:t>
            </a:r>
          </a:p>
          <a:p>
            <a:pPr algn="ctr"/>
            <a:r>
              <a:rPr lang="en-US" sz="3200" dirty="0">
                <a:solidFill>
                  <a:schemeClr val="bg1"/>
                </a:solidFill>
                <a:latin typeface="Century Gothic" panose="020B0502020202020204" pitchFamily="34" charset="0"/>
              </a:rPr>
              <a:t>3 points if they like!</a:t>
            </a:r>
          </a:p>
        </p:txBody>
      </p:sp>
      <p:sp>
        <p:nvSpPr>
          <p:cNvPr id="10" name="Rectangle 9">
            <a:extLst>
              <a:ext uri="{FF2B5EF4-FFF2-40B4-BE49-F238E27FC236}">
                <a16:creationId xmlns:a16="http://schemas.microsoft.com/office/drawing/2014/main" id="{2B2494A8-4B95-9220-5E27-570CE729D325}"/>
              </a:ext>
            </a:extLst>
          </p:cNvPr>
          <p:cNvSpPr/>
          <p:nvPr/>
        </p:nvSpPr>
        <p:spPr>
          <a:xfrm>
            <a:off x="5314712" y="4495800"/>
            <a:ext cx="1428988" cy="414866"/>
          </a:xfrm>
          <a:prstGeom prst="rect">
            <a:avLst/>
          </a:prstGeom>
          <a:solidFill>
            <a:srgbClr val="C8C6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B9B8F82-F79A-5946-5F87-6E6E58B9945D}"/>
              </a:ext>
            </a:extLst>
          </p:cNvPr>
          <p:cNvSpPr txBox="1"/>
          <p:nvPr/>
        </p:nvSpPr>
        <p:spPr>
          <a:xfrm>
            <a:off x="6096000" y="1107050"/>
            <a:ext cx="5147563" cy="584775"/>
          </a:xfrm>
          <a:prstGeom prst="rect">
            <a:avLst/>
          </a:prstGeom>
          <a:noFill/>
        </p:spPr>
        <p:txBody>
          <a:bodyPr wrap="none" rtlCol="0">
            <a:spAutoFit/>
          </a:bodyPr>
          <a:lstStyle/>
          <a:p>
            <a:r>
              <a:rPr lang="en-US" sz="3200" dirty="0">
                <a:solidFill>
                  <a:schemeClr val="bg1"/>
                </a:solidFill>
                <a:latin typeface="Century Gothic" panose="020B0502020202020204" pitchFamily="34" charset="0"/>
              </a:rPr>
              <a:t>Lets see another student.</a:t>
            </a:r>
          </a:p>
        </p:txBody>
      </p:sp>
    </p:spTree>
    <p:custDataLst>
      <p:tags r:id="rId1"/>
    </p:custDataLst>
    <p:extLst>
      <p:ext uri="{BB962C8B-B14F-4D97-AF65-F5344CB8AC3E}">
        <p14:creationId xmlns:p14="http://schemas.microsoft.com/office/powerpoint/2010/main" val="418126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xit" presetSubtype="0" fill="hold" grpId="1" nodeType="withEffect">
                                  <p:stCondLst>
                                    <p:cond delay="0"/>
                                  </p:stCondLst>
                                  <p:childTnLst>
                                    <p:set>
                                      <p:cBhvr>
                                        <p:cTn id="19" dur="1" fill="hold">
                                          <p:stCondLst>
                                            <p:cond delay="0"/>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8"/>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p:bldP spid="2" grpId="1"/>
      <p:bldP spid="8" grpId="0"/>
      <p:bldP spid="8" grpId="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2" name="Picture 38" descr="Cartoon Classroom Vector Art, Icons, and Graphics for Free Download">
            <a:extLst>
              <a:ext uri="{FF2B5EF4-FFF2-40B4-BE49-F238E27FC236}">
                <a16:creationId xmlns:a16="http://schemas.microsoft.com/office/drawing/2014/main" id="{70CCD968-0DDA-4AE9-7889-E0DFDB8610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57" t="20733" r="11938" b="15881"/>
          <a:stretch/>
        </p:blipFill>
        <p:spPr bwMode="auto">
          <a:xfrm>
            <a:off x="0" y="0"/>
            <a:ext cx="12157782"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236186" y="4111850"/>
            <a:ext cx="2302512" cy="2428218"/>
            <a:chOff x="1849120" y="1981200"/>
            <a:chExt cx="4582160" cy="3197860"/>
          </a:xfrm>
          <a:solidFill>
            <a:srgbClr val="3A2E20"/>
          </a:solidFill>
        </p:grpSpPr>
        <p:sp>
          <p:nvSpPr>
            <p:cNvPr id="14" name="Can 13"/>
            <p:cNvSpPr/>
            <p:nvPr/>
          </p:nvSpPr>
          <p:spPr>
            <a:xfrm rot="5400000">
              <a:off x="1826260" y="4668520"/>
              <a:ext cx="695960" cy="325120"/>
            </a:xfrm>
            <a:prstGeom prst="can">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an 14"/>
            <p:cNvSpPr/>
            <p:nvPr/>
          </p:nvSpPr>
          <p:spPr>
            <a:xfrm rot="5400000">
              <a:off x="5280660" y="4668520"/>
              <a:ext cx="695960" cy="325120"/>
            </a:xfrm>
            <a:prstGeom prst="can">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an 15"/>
            <p:cNvSpPr/>
            <p:nvPr/>
          </p:nvSpPr>
          <p:spPr>
            <a:xfrm rot="5400000">
              <a:off x="5849620" y="4320540"/>
              <a:ext cx="695960" cy="325120"/>
            </a:xfrm>
            <a:prstGeom prst="can">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Cube 16"/>
            <p:cNvSpPr/>
            <p:nvPr/>
          </p:nvSpPr>
          <p:spPr>
            <a:xfrm>
              <a:off x="1849120" y="1981200"/>
              <a:ext cx="4582160" cy="2987040"/>
            </a:xfrm>
            <a:prstGeom prst="cube">
              <a:avLst>
                <a:gd name="adj" fmla="val 17857"/>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Frame 17"/>
            <p:cNvSpPr/>
            <p:nvPr/>
          </p:nvSpPr>
          <p:spPr>
            <a:xfrm>
              <a:off x="1849120" y="2519680"/>
              <a:ext cx="3980951" cy="2448560"/>
            </a:xfrm>
            <a:prstGeom prst="frame">
              <a:avLst>
                <a:gd name="adj1" fmla="val 5446"/>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19" name="Rectangle 18"/>
            <p:cNvSpPr/>
            <p:nvPr/>
          </p:nvSpPr>
          <p:spPr>
            <a:xfrm>
              <a:off x="2011679" y="3749040"/>
              <a:ext cx="3658259" cy="137160"/>
            </a:xfrm>
            <a:prstGeom prst="rect">
              <a:avLst/>
            </a:prstGeom>
            <a:grp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Straight Connector 19"/>
            <p:cNvCxnSpPr/>
            <p:nvPr/>
          </p:nvCxnSpPr>
          <p:spPr>
            <a:xfrm>
              <a:off x="2397760" y="3886200"/>
              <a:ext cx="0" cy="50800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011679" y="3291840"/>
              <a:ext cx="386080" cy="42672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011679" y="4378960"/>
              <a:ext cx="386080" cy="432334"/>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397760" y="3291840"/>
              <a:ext cx="3272178" cy="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97760" y="4394200"/>
              <a:ext cx="3272178" cy="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397760" y="2661920"/>
              <a:ext cx="0" cy="629920"/>
            </a:xfrm>
            <a:prstGeom prst="line">
              <a:avLst/>
            </a:prstGeom>
            <a:grpFill/>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6420107" y="4833970"/>
            <a:ext cx="724470" cy="562996"/>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 name="Content Placeholder 22">
            <a:extLst>
              <a:ext uri="{FF2B5EF4-FFF2-40B4-BE49-F238E27FC236}">
                <a16:creationId xmlns:a16="http://schemas.microsoft.com/office/drawing/2014/main" id="{04CF4D35-7FED-2341-A69C-B74C44810D07}"/>
              </a:ext>
            </a:extLst>
          </p:cNvPr>
          <p:cNvSpPr txBox="1">
            <a:spLocks/>
          </p:cNvSpPr>
          <p:nvPr/>
        </p:nvSpPr>
        <p:spPr>
          <a:xfrm>
            <a:off x="8817308" y="0"/>
            <a:ext cx="3340474" cy="1897749"/>
          </a:xfrm>
          <a:prstGeom prst="rect">
            <a:avLst/>
          </a:prstGeom>
          <a:solidFill>
            <a:srgbClr val="002060"/>
          </a:solidFill>
          <a:ln w="76200">
            <a:solidFill>
              <a:schemeClr val="bg1"/>
            </a:solidFill>
          </a:ln>
        </p:spPr>
        <p:txBody>
          <a:bodyPr vert="horz" lIns="91440" tIns="45720" rIns="91440" bIns="45720" rtlCol="0">
            <a:noAutofit/>
          </a:bodyPr>
          <a:lstStyle>
            <a:lvl1pPr marL="0" indent="0" algn="l" defTabSz="457200" rtl="0" eaLnBrk="1" latinLnBrk="0" hangingPunct="1">
              <a:spcBef>
                <a:spcPct val="20000"/>
              </a:spcBef>
              <a:buFont typeface="Arial"/>
              <a:buNone/>
              <a:defRPr sz="6000" b="1" i="0" kern="1200" baseline="0">
                <a:solidFill>
                  <a:srgbClr val="000000"/>
                </a:solidFill>
                <a:latin typeface="Calibri" panose="020F0502020204030204" pitchFamily="34" charset="0"/>
                <a:ea typeface="+mn-ea"/>
                <a:cs typeface="+mn-cs"/>
              </a:defRPr>
            </a:lvl1pPr>
            <a:lvl2pPr marL="742950" indent="-285750" algn="l" defTabSz="457200" rtl="0" eaLnBrk="1" latinLnBrk="0" hangingPunct="1">
              <a:spcBef>
                <a:spcPct val="20000"/>
              </a:spcBef>
              <a:buFont typeface="Wingdings" panose="05000000000000000000" pitchFamily="2" charset="2"/>
              <a:buChar char="Ø"/>
              <a:defRPr sz="2600" kern="1200">
                <a:solidFill>
                  <a:srgbClr val="000000"/>
                </a:solidFill>
                <a:latin typeface="+mn-lt"/>
                <a:ea typeface="+mn-ea"/>
                <a:cs typeface="+mn-cs"/>
              </a:defRPr>
            </a:lvl2pPr>
            <a:lvl3pPr marL="914400" indent="0" algn="l" defTabSz="457200" rtl="0" eaLnBrk="1" latinLnBrk="0" hangingPunct="1">
              <a:spcBef>
                <a:spcPct val="20000"/>
              </a:spcBef>
              <a:buFont typeface="Arial" panose="020B0604020202020204" pitchFamily="34" charset="0"/>
              <a:buNone/>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3200" dirty="0">
                <a:solidFill>
                  <a:schemeClr val="bg1"/>
                </a:solidFill>
                <a:latin typeface="Times New Roman" panose="02020603050405020304" pitchFamily="18" charset="0"/>
                <a:cs typeface="Times New Roman" panose="02020603050405020304" pitchFamily="18" charset="0"/>
              </a:rPr>
              <a:t>Breakfast </a:t>
            </a:r>
          </a:p>
          <a:p>
            <a:pPr algn="ctr"/>
            <a:r>
              <a:rPr lang="en-US" sz="3200" dirty="0">
                <a:solidFill>
                  <a:schemeClr val="bg1"/>
                </a:solidFill>
                <a:latin typeface="Times New Roman" panose="02020603050405020304" pitchFamily="18" charset="0"/>
                <a:cs typeface="Times New Roman" panose="02020603050405020304" pitchFamily="18" charset="0"/>
              </a:rPr>
              <a:t>Meal Service </a:t>
            </a:r>
          </a:p>
          <a:p>
            <a:pPr algn="ctr"/>
            <a:r>
              <a:rPr lang="en-US" sz="3200" dirty="0">
                <a:solidFill>
                  <a:schemeClr val="bg1"/>
                </a:solidFill>
                <a:latin typeface="Times New Roman" panose="02020603050405020304" pitchFamily="18" charset="0"/>
                <a:cs typeface="Times New Roman" panose="02020603050405020304" pitchFamily="18" charset="0"/>
              </a:rPr>
              <a:t>Set-Up</a:t>
            </a:r>
          </a:p>
        </p:txBody>
      </p:sp>
      <p:pic>
        <p:nvPicPr>
          <p:cNvPr id="12" name="Picture 11">
            <a:extLst>
              <a:ext uri="{FF2B5EF4-FFF2-40B4-BE49-F238E27FC236}">
                <a16:creationId xmlns:a16="http://schemas.microsoft.com/office/drawing/2014/main" id="{78087E38-F13F-763D-9F1B-0265F01C24A9}"/>
              </a:ext>
            </a:extLst>
          </p:cNvPr>
          <p:cNvPicPr>
            <a:picLocks noChangeAspect="1"/>
          </p:cNvPicPr>
          <p:nvPr/>
        </p:nvPicPr>
        <p:blipFill>
          <a:blip r:embed="rId7">
            <a:extLst>
              <a:ext uri="{28A0092B-C50C-407E-A947-70E740481C1C}">
                <a14:useLocalDpi xmlns:a14="http://schemas.microsoft.com/office/drawing/2010/main" val="0"/>
              </a:ext>
            </a:extLst>
          </a:blip>
          <a:srcRect t="18904" b="18904"/>
          <a:stretch/>
        </p:blipFill>
        <p:spPr>
          <a:xfrm rot="155198">
            <a:off x="6658481" y="4457586"/>
            <a:ext cx="1506028" cy="1543474"/>
          </a:xfrm>
          <a:prstGeom prst="rect">
            <a:avLst/>
          </a:prstGeom>
          <a:ln w="19050">
            <a:solidFill>
              <a:schemeClr val="tx1"/>
            </a:solidFill>
          </a:ln>
          <a:scene3d>
            <a:camera prst="perspectiveContrastingRightFacing">
              <a:rot lat="600000" lon="16800000" rev="213211"/>
            </a:camera>
            <a:lightRig rig="threePt" dir="t"/>
          </a:scene3d>
        </p:spPr>
      </p:pic>
      <p:sp>
        <p:nvSpPr>
          <p:cNvPr id="28" name="Frame 27"/>
          <p:cNvSpPr/>
          <p:nvPr/>
        </p:nvSpPr>
        <p:spPr>
          <a:xfrm>
            <a:off x="3901146" y="638573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29" name="Can 28"/>
          <p:cNvSpPr/>
          <p:nvPr/>
        </p:nvSpPr>
        <p:spPr>
          <a:xfrm rot="5228088">
            <a:off x="3743648" y="6373767"/>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ame 29"/>
          <p:cNvSpPr/>
          <p:nvPr/>
        </p:nvSpPr>
        <p:spPr>
          <a:xfrm>
            <a:off x="4530339" y="400602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31" name="Rounded Rectangle 30"/>
          <p:cNvSpPr/>
          <p:nvPr/>
        </p:nvSpPr>
        <p:spPr>
          <a:xfrm>
            <a:off x="4507971" y="3963944"/>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2" name="Group 31"/>
          <p:cNvGrpSpPr/>
          <p:nvPr/>
        </p:nvGrpSpPr>
        <p:grpSpPr>
          <a:xfrm>
            <a:off x="3910655" y="4807932"/>
            <a:ext cx="1517042" cy="1700163"/>
            <a:chOff x="7954133" y="2608512"/>
            <a:chExt cx="2090827" cy="2276276"/>
          </a:xfrm>
        </p:grpSpPr>
        <p:sp>
          <p:nvSpPr>
            <p:cNvPr id="34" name="Cube 33"/>
            <p:cNvSpPr/>
            <p:nvPr/>
          </p:nvSpPr>
          <p:spPr>
            <a:xfrm>
              <a:off x="7954133" y="3385451"/>
              <a:ext cx="1810774" cy="1499337"/>
            </a:xfrm>
            <a:prstGeom prst="cube">
              <a:avLst/>
            </a:prstGeom>
            <a:solidFill>
              <a:srgbClr val="C00000"/>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5" name="Picture 34"/>
            <p:cNvPicPr>
              <a:picLocks noChangeAspect="1"/>
            </p:cNvPicPr>
            <p:nvPr/>
          </p:nvPicPr>
          <p:blipFill>
            <a:blip r:embed="rId8">
              <a:lum bright="70000" contrast="-70000"/>
              <a:extLst>
                <a:ext uri="{BEBA8EAE-BF5A-486C-A8C5-ECC9F3942E4B}">
                  <a14:imgProps xmlns:a14="http://schemas.microsoft.com/office/drawing/2010/main">
                    <a14:imgLayer r:embed="rId9">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a:ln w="6350">
              <a:noFill/>
            </a:ln>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w="6350">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w="6350">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Parallelogram 38"/>
            <p:cNvSpPr/>
            <p:nvPr/>
          </p:nvSpPr>
          <p:spPr>
            <a:xfrm>
              <a:off x="8358400" y="2608512"/>
              <a:ext cx="1686560" cy="765524"/>
            </a:xfrm>
            <a:prstGeom prst="parallelogram">
              <a:avLst>
                <a:gd name="adj" fmla="val 31677"/>
              </a:avLst>
            </a:prstGeom>
            <a:solidFill>
              <a:srgbClr val="C00000"/>
            </a:solidFill>
            <a:ln w="6350">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w="6350">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3" name="Can 32"/>
          <p:cNvSpPr/>
          <p:nvPr/>
        </p:nvSpPr>
        <p:spPr>
          <a:xfrm rot="5228088">
            <a:off x="4872988" y="6443906"/>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84A5339D-FBA8-84ED-7D59-A97644E834A9}"/>
              </a:ext>
            </a:extLst>
          </p:cNvPr>
          <p:cNvGrpSpPr/>
          <p:nvPr/>
        </p:nvGrpSpPr>
        <p:grpSpPr>
          <a:xfrm>
            <a:off x="5402425" y="3376271"/>
            <a:ext cx="1268931" cy="1121317"/>
            <a:chOff x="4133610" y="1173178"/>
            <a:chExt cx="1964397" cy="1592882"/>
          </a:xfrm>
        </p:grpSpPr>
        <p:sp>
          <p:nvSpPr>
            <p:cNvPr id="10" name="Cube 9">
              <a:extLst>
                <a:ext uri="{FF2B5EF4-FFF2-40B4-BE49-F238E27FC236}">
                  <a16:creationId xmlns:a16="http://schemas.microsoft.com/office/drawing/2014/main" id="{31673EBA-0D12-7770-84E1-D25DD85C9B1D}"/>
                </a:ext>
              </a:extLst>
            </p:cNvPr>
            <p:cNvSpPr/>
            <p:nvPr/>
          </p:nvSpPr>
          <p:spPr>
            <a:xfrm>
              <a:off x="4133610" y="1855168"/>
              <a:ext cx="1712797" cy="910892"/>
            </a:xfrm>
            <a:prstGeom prst="cube">
              <a:avLst>
                <a:gd name="adj" fmla="val 50195"/>
              </a:avLst>
            </a:prstGeom>
            <a:solidFill>
              <a:srgbClr val="0033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Parallelogram 10">
              <a:extLst>
                <a:ext uri="{FF2B5EF4-FFF2-40B4-BE49-F238E27FC236}">
                  <a16:creationId xmlns:a16="http://schemas.microsoft.com/office/drawing/2014/main" id="{4141D307-9C56-808A-AC8B-33F1294B6FA1}"/>
                </a:ext>
              </a:extLst>
            </p:cNvPr>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Parallelogram 36">
              <a:extLst>
                <a:ext uri="{FF2B5EF4-FFF2-40B4-BE49-F238E27FC236}">
                  <a16:creationId xmlns:a16="http://schemas.microsoft.com/office/drawing/2014/main" id="{9A2F45FA-78DB-09F4-2D43-BBE8720C7FF0}"/>
                </a:ext>
              </a:extLst>
            </p:cNvPr>
            <p:cNvSpPr/>
            <p:nvPr/>
          </p:nvSpPr>
          <p:spPr>
            <a:xfrm>
              <a:off x="4589029" y="1173178"/>
              <a:ext cx="1508978" cy="680090"/>
            </a:xfrm>
            <a:prstGeom prst="parallelogram">
              <a:avLst>
                <a:gd name="adj" fmla="val 38588"/>
              </a:avLst>
            </a:prstGeom>
            <a:solidFill>
              <a:srgbClr val="0033CC"/>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Parallelogram 77">
              <a:extLst>
                <a:ext uri="{FF2B5EF4-FFF2-40B4-BE49-F238E27FC236}">
                  <a16:creationId xmlns:a16="http://schemas.microsoft.com/office/drawing/2014/main" id="{618FA3FF-10F4-849A-BF41-3B4093EC323F}"/>
                </a:ext>
              </a:extLst>
            </p:cNvPr>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0" name="Block Arc 79">
              <a:extLst>
                <a:ext uri="{FF2B5EF4-FFF2-40B4-BE49-F238E27FC236}">
                  <a16:creationId xmlns:a16="http://schemas.microsoft.com/office/drawing/2014/main" id="{26CEE3C4-3F27-F875-5957-9B7B8FBF9C91}"/>
                </a:ext>
              </a:extLst>
            </p:cNvPr>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pic>
        <p:nvPicPr>
          <p:cNvPr id="98" name="Picture 97">
            <a:extLst>
              <a:ext uri="{FF2B5EF4-FFF2-40B4-BE49-F238E27FC236}">
                <a16:creationId xmlns:a16="http://schemas.microsoft.com/office/drawing/2014/main" id="{BC416D79-6DE9-EFF0-F607-6E4240DF77B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745737" y="5221460"/>
            <a:ext cx="252388" cy="355312"/>
          </a:xfrm>
          <a:prstGeom prst="rect">
            <a:avLst/>
          </a:prstGeom>
        </p:spPr>
      </p:pic>
      <p:pic>
        <p:nvPicPr>
          <p:cNvPr id="96" name="Picture 95">
            <a:extLst>
              <a:ext uri="{FF2B5EF4-FFF2-40B4-BE49-F238E27FC236}">
                <a16:creationId xmlns:a16="http://schemas.microsoft.com/office/drawing/2014/main" id="{0BF456AE-C9DB-023B-0897-8DEEDEEBE94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335053" y="5241658"/>
            <a:ext cx="270537" cy="371912"/>
          </a:xfrm>
          <a:prstGeom prst="rect">
            <a:avLst/>
          </a:prstGeom>
        </p:spPr>
      </p:pic>
      <p:grpSp>
        <p:nvGrpSpPr>
          <p:cNvPr id="48" name="Group 47"/>
          <p:cNvGrpSpPr/>
          <p:nvPr/>
        </p:nvGrpSpPr>
        <p:grpSpPr>
          <a:xfrm>
            <a:off x="6295408" y="3444440"/>
            <a:ext cx="1309577" cy="1080654"/>
            <a:chOff x="4133610" y="1173178"/>
            <a:chExt cx="1964397" cy="1592882"/>
          </a:xfrm>
        </p:grpSpPr>
        <p:sp>
          <p:nvSpPr>
            <p:cNvPr id="49" name="Cube 48"/>
            <p:cNvSpPr/>
            <p:nvPr/>
          </p:nvSpPr>
          <p:spPr>
            <a:xfrm>
              <a:off x="4133610" y="1855168"/>
              <a:ext cx="1712797" cy="910892"/>
            </a:xfrm>
            <a:prstGeom prst="cube">
              <a:avLst>
                <a:gd name="adj" fmla="val 50195"/>
              </a:avLst>
            </a:prstGeom>
            <a:solidFill>
              <a:srgbClr val="0033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rgbClr val="0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sp>
        <p:nvSpPr>
          <p:cNvPr id="107" name="Can 32">
            <a:extLst>
              <a:ext uri="{FF2B5EF4-FFF2-40B4-BE49-F238E27FC236}">
                <a16:creationId xmlns:a16="http://schemas.microsoft.com/office/drawing/2014/main" id="{F446D0BE-80C5-D900-71E3-2097A1A94AAF}"/>
              </a:ext>
            </a:extLst>
          </p:cNvPr>
          <p:cNvSpPr/>
          <p:nvPr/>
        </p:nvSpPr>
        <p:spPr>
          <a:xfrm rot="5228088">
            <a:off x="5060472" y="6230971"/>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9CD2686E-86DD-4485-8186-773BBD98254B" descr="cid:9CD2686E-86DD-4485-8186-773BBD98254B">
            <a:extLst>
              <a:ext uri="{FF2B5EF4-FFF2-40B4-BE49-F238E27FC236}">
                <a16:creationId xmlns:a16="http://schemas.microsoft.com/office/drawing/2014/main" id="{AFBBA046-9D5A-5847-D924-48F48049D36A}"/>
              </a:ext>
            </a:extLst>
          </p:cNvPr>
          <p:cNvPicPr>
            <a:picLocks noChangeAspect="1" noChangeArrowheads="1"/>
          </p:cNvPicPr>
          <p:nvPr/>
        </p:nvPicPr>
        <p:blipFill rotWithShape="1">
          <a:blip r:embed="rId12" r:link="rId14" cstate="print">
            <a:extLst>
              <a:ext uri="{BEBA8EAE-BF5A-486C-A8C5-ECC9F3942E4B}">
                <a14:imgProps xmlns:a14="http://schemas.microsoft.com/office/drawing/2010/main">
                  <a14:imgLayer r:embed="rId13">
                    <a14:imgEffect>
                      <a14:backgroundRemoval t="9987" b="94048" l="9995" r="89980">
                        <a14:foregroundMark x1="17411" y1="71230" x2="18849" y2="94048"/>
                        <a14:foregroundMark x1="65575" y1="57705" x2="65575" y2="72388"/>
                        <a14:foregroundMark x1="63542" y1="64087" x2="62971" y2="70271"/>
                        <a14:foregroundMark x1="63839" y1="70470" x2="68775" y2="80721"/>
                        <a14:foregroundMark x1="62525" y1="69312" x2="60218" y2="67163"/>
                        <a14:foregroundMark x1="60218" y1="68155" x2="60069" y2="71230"/>
                        <a14:foregroundMark x1="16964" y1="65443" x2="18279" y2="93882"/>
                        <a14:foregroundMark x1="16394" y1="66799" x2="17113" y2="72784"/>
                        <a14:foregroundMark x1="70213" y1="74537" x2="68477" y2="77050"/>
                        <a14:foregroundMark x1="53373" y1="38128" x2="53373" y2="38128"/>
                        <a14:foregroundMark x1="26488" y1="58366" x2="24876" y2="53505"/>
                        <a14:foregroundMark x1="24876" y1="53505" x2="26910" y2="52778"/>
                        <a14:foregroundMark x1="26910" y1="52778" x2="32044" y2="52976"/>
                        <a14:foregroundMark x1="32044" y1="52976" x2="33135" y2="53902"/>
                        <a14:foregroundMark x1="33135" y1="53902" x2="32217" y2="56118"/>
                        <a14:foregroundMark x1="32217" y1="56118" x2="26761" y2="58267"/>
                        <a14:foregroundMark x1="26761" y1="58267" x2="26538" y2="58300"/>
                        <a14:backgroundMark x1="63839" y1="34689" x2="40055" y2="5093"/>
                        <a14:backgroundMark x1="58185" y1="67758" x2="19866" y2="82440"/>
                        <a14:backgroundMark x1="71974" y1="62731" x2="71677" y2="76257"/>
                        <a14:backgroundMark x1="66592" y1="62136" x2="66443" y2="70470"/>
                        <a14:backgroundMark x1="62376" y1="60218" x2="19147" y2="68155"/>
                        <a14:backgroundMark x1="64856" y1="75099" x2="59201" y2="70470"/>
                        <a14:backgroundMark x1="75794" y1="57209" x2="76687" y2="64484"/>
                        <a14:backgroundMark x1="76687" y1="64484" x2="76687" y2="64484"/>
                        <a14:backgroundMark x1="69593" y1="60549" x2="70536" y2="66567"/>
                        <a14:backgroundMark x1="74157" y1="80919" x2="74826" y2="74868"/>
                        <a14:backgroundMark x1="73462" y1="80489" x2="74529" y2="74206"/>
                        <a14:backgroundMark x1="73661" y1="75364" x2="73859" y2="82374"/>
                        <a14:backgroundMark x1="73140" y1="41336" x2="74281" y2="48413"/>
                        <a14:backgroundMark x1="74058" y1="41799" x2="72793" y2="49835"/>
                        <a14:backgroundMark x1="72793" y1="49835" x2="72817" y2="50231"/>
                        <a14:backgroundMark x1="69444" y1="50397" x2="70709" y2="41997"/>
                        <a14:backgroundMark x1="70709" y1="41997" x2="75620" y2="49405"/>
                        <a14:backgroundMark x1="75620" y1="49405" x2="69990" y2="51091"/>
                        <a14:backgroundMark x1="69990" y1="51091" x2="69395" y2="50728"/>
                        <a14:backgroundMark x1="64311" y1="63360" x2="64311" y2="63360"/>
                        <a14:backgroundMark x1="64707" y1="59325" x2="64757" y2="59888"/>
                        <a14:backgroundMark x1="64633" y1="65608" x2="64633" y2="65608"/>
                        <a14:backgroundMark x1="64162" y1="69643" x2="63889" y2="67824"/>
                        <a14:backgroundMark x1="62103" y1="65972" x2="60739" y2="66138"/>
                        <a14:backgroundMark x1="61508" y1="70370" x2="62227" y2="71561"/>
                        <a14:backgroundMark x1="66815" y1="37765" x2="67956" y2="37632"/>
                        <a14:backgroundMark x1="66096" y1="37004" x2="66915" y2="37004"/>
                        <a14:backgroundMark x1="50397" y1="44180" x2="49256" y2="41832"/>
                        <a14:backgroundMark x1="39311" y1="43948" x2="39311" y2="43948"/>
                        <a14:backgroundMark x1="40228" y1="44048" x2="40228" y2="44048"/>
                        <a14:backgroundMark x1="23636" y1="50628" x2="24132" y2="57209"/>
                        <a14:backgroundMark x1="24132" y1="57209" x2="25174" y2="59226"/>
                        <a14:backgroundMark x1="25174" y1="59226" x2="38145" y2="58532"/>
                        <a14:backgroundMark x1="25124" y1="59788" x2="22718" y2="59888"/>
                        <a14:backgroundMark x1="22718" y1="59888" x2="22594" y2="58168"/>
                        <a14:backgroundMark x1="22594" y1="58168" x2="24653" y2="58499"/>
                        <a14:backgroundMark x1="24653" y1="58499" x2="24851" y2="60185"/>
                        <a14:backgroundMark x1="24851" y1="60185" x2="24851" y2="60185"/>
                        <a14:backgroundMark x1="37302" y1="49802" x2="38095" y2="53340"/>
                        <a14:backgroundMark x1="38095" y1="53340" x2="37798" y2="57440"/>
                        <a14:backgroundMark x1="37798" y1="57440" x2="37723" y2="57573"/>
                        <a14:backgroundMark x1="38194" y1="47685" x2="36880" y2="47487"/>
                        <a14:backgroundMark x1="36880" y1="47487" x2="37227" y2="49471"/>
                        <a14:backgroundMark x1="37227" y1="49471" x2="38442" y2="50595"/>
                        <a14:backgroundMark x1="38442" y1="50595" x2="39013" y2="48743"/>
                        <a14:backgroundMark x1="39013" y1="48743" x2="37922" y2="47421"/>
                        <a14:backgroundMark x1="37922" y1="47421" x2="37922" y2="47421"/>
                      </a14:backgroundRemoval>
                    </a14:imgEffect>
                    <a14:imgEffect>
                      <a14:saturation sat="66000"/>
                    </a14:imgEffect>
                  </a14:imgLayer>
                </a14:imgProps>
              </a:ext>
              <a:ext uri="{28A0092B-C50C-407E-A947-70E740481C1C}">
                <a14:useLocalDpi xmlns:a14="http://schemas.microsoft.com/office/drawing/2010/main" val="0"/>
              </a:ext>
            </a:extLst>
          </a:blip>
          <a:srcRect l="22937" t="48282" r="61758" b="39987"/>
          <a:stretch>
            <a:fillRect/>
          </a:stretch>
        </p:blipFill>
        <p:spPr bwMode="auto">
          <a:xfrm rot="21272765" flipH="1">
            <a:off x="5399996" y="4742882"/>
            <a:ext cx="1093697" cy="70964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F9C7A114-E771-2F21-A18C-9193474FA91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093738" y="5256371"/>
            <a:ext cx="270537" cy="371912"/>
          </a:xfrm>
          <a:prstGeom prst="rect">
            <a:avLst/>
          </a:prstGeom>
        </p:spPr>
      </p:pic>
      <p:pic>
        <p:nvPicPr>
          <p:cNvPr id="42" name="Picture 41">
            <a:extLst>
              <a:ext uri="{FF2B5EF4-FFF2-40B4-BE49-F238E27FC236}">
                <a16:creationId xmlns:a16="http://schemas.microsoft.com/office/drawing/2014/main" id="{F7299177-ECEF-FF60-08A1-D70F65CBDA8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520628" y="5109116"/>
            <a:ext cx="270537" cy="371912"/>
          </a:xfrm>
          <a:prstGeom prst="rect">
            <a:avLst/>
          </a:prstGeom>
        </p:spPr>
      </p:pic>
      <p:pic>
        <p:nvPicPr>
          <p:cNvPr id="45" name="Picture 44">
            <a:extLst>
              <a:ext uri="{FF2B5EF4-FFF2-40B4-BE49-F238E27FC236}">
                <a16:creationId xmlns:a16="http://schemas.microsoft.com/office/drawing/2014/main" id="{33CF49D7-4E56-F47C-B084-DEBE9BE9B0A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198181" y="5088623"/>
            <a:ext cx="270537" cy="371912"/>
          </a:xfrm>
          <a:prstGeom prst="rect">
            <a:avLst/>
          </a:prstGeom>
        </p:spPr>
      </p:pic>
      <p:sp>
        <p:nvSpPr>
          <p:cNvPr id="46" name="Rectangle 45">
            <a:extLst>
              <a:ext uri="{FF2B5EF4-FFF2-40B4-BE49-F238E27FC236}">
                <a16:creationId xmlns:a16="http://schemas.microsoft.com/office/drawing/2014/main" id="{16E9B4C9-DD21-9E1C-F639-EE461DD6E8E7}"/>
              </a:ext>
            </a:extLst>
          </p:cNvPr>
          <p:cNvSpPr/>
          <p:nvPr/>
        </p:nvSpPr>
        <p:spPr>
          <a:xfrm>
            <a:off x="2264537" y="431301"/>
            <a:ext cx="2526628" cy="1444378"/>
          </a:xfrm>
          <a:prstGeom prst="rect">
            <a:avLst/>
          </a:prstGeom>
          <a:gradFill>
            <a:gsLst>
              <a:gs pos="0">
                <a:srgbClr val="6D898D"/>
              </a:gs>
              <a:gs pos="74000">
                <a:srgbClr val="5E7F86"/>
              </a:gs>
              <a:gs pos="83000">
                <a:srgbClr val="567881"/>
              </a:gs>
              <a:gs pos="100000">
                <a:srgbClr val="55778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9FEE9BB1-476A-6A36-DC30-5B4288F79B86}"/>
              </a:ext>
            </a:extLst>
          </p:cNvPr>
          <p:cNvGrpSpPr/>
          <p:nvPr/>
        </p:nvGrpSpPr>
        <p:grpSpPr>
          <a:xfrm flipH="1">
            <a:off x="1083823" y="1414046"/>
            <a:ext cx="2927912" cy="5268242"/>
            <a:chOff x="8594095" y="1616543"/>
            <a:chExt cx="2623409" cy="4068747"/>
          </a:xfrm>
        </p:grpSpPr>
        <p:pic>
          <p:nvPicPr>
            <p:cNvPr id="3" name="Picture 8" descr="Free Pencil Clipart Transparent, Download Free Pencil Clipart Transparent  png images, Free ClipArts on Clipart Library">
              <a:extLst>
                <a:ext uri="{FF2B5EF4-FFF2-40B4-BE49-F238E27FC236}">
                  <a16:creationId xmlns:a16="http://schemas.microsoft.com/office/drawing/2014/main" id="{5D2D1AB0-B2AC-A434-8F61-7673644CF386}"/>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9778" b="89778" l="2667" r="97778">
                          <a14:foregroundMark x1="7111" y1="49778" x2="18222" y2="50222"/>
                          <a14:foregroundMark x1="3111" y1="49778" x2="3111" y2="49778"/>
                          <a14:foregroundMark x1="84889" y1="48444" x2="97778" y2="47556"/>
                          <a14:foregroundMark x1="88000" y1="53778" x2="91556" y2="53333"/>
                        </a14:backgroundRemoval>
                      </a14:imgEffect>
                    </a14:imgLayer>
                  </a14:imgProps>
                </a:ext>
                <a:ext uri="{28A0092B-C50C-407E-A947-70E740481C1C}">
                  <a14:useLocalDpi xmlns:a14="http://schemas.microsoft.com/office/drawing/2010/main" val="0"/>
                </a:ext>
              </a:extLst>
            </a:blip>
            <a:srcRect t="38245" b="39921"/>
            <a:stretch/>
          </p:blipFill>
          <p:spPr bwMode="auto">
            <a:xfrm rot="17902951">
              <a:off x="9209963" y="3095373"/>
              <a:ext cx="564632" cy="13843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3D5C734A-E958-A1DA-98B2-8E09F27A801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8594095" y="1616543"/>
              <a:ext cx="2623409" cy="4068747"/>
            </a:xfrm>
            <a:prstGeom prst="rect">
              <a:avLst/>
            </a:prstGeom>
            <a:noFill/>
            <a:extLst>
              <a:ext uri="{909E8E84-426E-40DD-AFC4-6F175D3DCCD1}">
                <a14:hiddenFill xmlns:a14="http://schemas.microsoft.com/office/drawing/2010/main">
                  <a:solidFill>
                    <a:srgbClr val="FFFFFF"/>
                  </a:solidFill>
                </a14:hiddenFill>
              </a:ext>
            </a:extLst>
          </p:spPr>
        </p:pic>
      </p:grpSp>
      <p:pic>
        <p:nvPicPr>
          <p:cNvPr id="83" name="Picture 8" descr="Banana Fruit Cartoon PNG | PNG Mart">
            <a:extLst>
              <a:ext uri="{FF2B5EF4-FFF2-40B4-BE49-F238E27FC236}">
                <a16:creationId xmlns:a16="http://schemas.microsoft.com/office/drawing/2014/main" id="{64B914A0-CA72-B808-5065-17B2987A312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20216978">
            <a:off x="6854484" y="3911389"/>
            <a:ext cx="485974" cy="23219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Banana Fruit Cartoon PNG | PNG Mart">
            <a:extLst>
              <a:ext uri="{FF2B5EF4-FFF2-40B4-BE49-F238E27FC236}">
                <a16:creationId xmlns:a16="http://schemas.microsoft.com/office/drawing/2014/main" id="{A4AD5680-B3A2-FE76-BBD5-CEBBFA2BF0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9325298">
            <a:off x="6853716" y="3742129"/>
            <a:ext cx="546825" cy="261269"/>
          </a:xfrm>
          <a:prstGeom prst="rect">
            <a:avLst/>
          </a:prstGeom>
          <a:noFill/>
          <a:extLst>
            <a:ext uri="{909E8E84-426E-40DD-AFC4-6F175D3DCCD1}">
              <a14:hiddenFill xmlns:a14="http://schemas.microsoft.com/office/drawing/2010/main">
                <a:solidFill>
                  <a:srgbClr val="FFFFFF"/>
                </a:solidFill>
              </a14:hiddenFill>
            </a:ext>
          </a:extLst>
        </p:spPr>
      </p:pic>
      <p:pic>
        <p:nvPicPr>
          <p:cNvPr id="86" name="D14BEEA6-0D2C-4107-A470-7D81FDA5BF76" descr="D14BEEA6-0D2C-4107-A470-7D81FDA5BF76">
            <a:extLst>
              <a:ext uri="{FF2B5EF4-FFF2-40B4-BE49-F238E27FC236}">
                <a16:creationId xmlns:a16="http://schemas.microsoft.com/office/drawing/2014/main" id="{99DCCFA5-ECAF-98FF-E238-9902DC14F717}"/>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6626340" y="3827656"/>
            <a:ext cx="296515" cy="2965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9" name="D14BEEA6-0D2C-4107-A470-7D81FDA5BF76" descr="D14BEEA6-0D2C-4107-A470-7D81FDA5BF76">
            <a:extLst>
              <a:ext uri="{FF2B5EF4-FFF2-40B4-BE49-F238E27FC236}">
                <a16:creationId xmlns:a16="http://schemas.microsoft.com/office/drawing/2014/main" id="{283669B9-D886-6CE7-8234-F3C0E20A0364}"/>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6407634" y="3911793"/>
            <a:ext cx="294734" cy="2947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1" name="Picture 90" descr="Cinnamon Toast Crunch™ Cereal Single Serve Cup 2 oz | General Mills  Foodservice">
            <a:extLst>
              <a:ext uri="{FF2B5EF4-FFF2-40B4-BE49-F238E27FC236}">
                <a16:creationId xmlns:a16="http://schemas.microsoft.com/office/drawing/2014/main" id="{D1906516-FAA6-405D-9810-8A31358C60E1}"/>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20615831">
            <a:off x="5667537" y="3741908"/>
            <a:ext cx="272066" cy="27340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descr="Cinnamon Toast Crunch™ Cereal Single Serve Cup 2 oz | General Mills  Foodservice">
            <a:extLst>
              <a:ext uri="{FF2B5EF4-FFF2-40B4-BE49-F238E27FC236}">
                <a16:creationId xmlns:a16="http://schemas.microsoft.com/office/drawing/2014/main" id="{6581DD6D-61F1-E18F-73F5-F334EC482D45}"/>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6160052" y="3741823"/>
            <a:ext cx="289869" cy="291299"/>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descr="Cinnamon Toast Crunch™ Cereal Single Serve Cup 2 oz | General Mills  Foodservice">
            <a:extLst>
              <a:ext uri="{FF2B5EF4-FFF2-40B4-BE49-F238E27FC236}">
                <a16:creationId xmlns:a16="http://schemas.microsoft.com/office/drawing/2014/main" id="{4B7AA0AD-3B65-12D5-BF70-A098C04AEE83}"/>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9414401">
            <a:off x="5543589" y="3868271"/>
            <a:ext cx="290770" cy="29220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descr="Cinnamon Toast Crunch™ Cereal Single Serve Cup 2 oz | General Mills  Foodservice">
            <a:extLst>
              <a:ext uri="{FF2B5EF4-FFF2-40B4-BE49-F238E27FC236}">
                <a16:creationId xmlns:a16="http://schemas.microsoft.com/office/drawing/2014/main" id="{4CAA1FBC-79DB-F8EE-2C49-E8B95E4186CE}"/>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20672945">
            <a:off x="5946089" y="3772044"/>
            <a:ext cx="268825" cy="27015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descr="Cinnamon Toast Crunch™ Cereal Single Serve Cup 2 oz | General Mills  Foodservice">
            <a:extLst>
              <a:ext uri="{FF2B5EF4-FFF2-40B4-BE49-F238E27FC236}">
                <a16:creationId xmlns:a16="http://schemas.microsoft.com/office/drawing/2014/main" id="{182C5FBD-0722-80E7-5FD6-4BAB3EBAFDDE}"/>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198634">
            <a:off x="6009968" y="3848553"/>
            <a:ext cx="301230" cy="302716"/>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 descr="Banana Fruit Cartoon PNG | PNG Mart">
            <a:extLst>
              <a:ext uri="{FF2B5EF4-FFF2-40B4-BE49-F238E27FC236}">
                <a16:creationId xmlns:a16="http://schemas.microsoft.com/office/drawing/2014/main" id="{4F0C0D27-8211-C40F-3B0B-E0D4C98BB44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20118096">
            <a:off x="6698140" y="3899223"/>
            <a:ext cx="536428" cy="25630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B3B39A4B-E804-B0A5-3B5A-C92B378A18AA}"/>
              </a:ext>
            </a:extLst>
          </p:cNvPr>
          <p:cNvGrpSpPr/>
          <p:nvPr/>
        </p:nvGrpSpPr>
        <p:grpSpPr>
          <a:xfrm>
            <a:off x="7164117" y="1418820"/>
            <a:ext cx="2273618" cy="4939334"/>
            <a:chOff x="7164117" y="1418820"/>
            <a:chExt cx="2273618" cy="4939334"/>
          </a:xfrm>
        </p:grpSpPr>
        <p:pic>
          <p:nvPicPr>
            <p:cNvPr id="1026" name="Picture 2">
              <a:extLst>
                <a:ext uri="{FF2B5EF4-FFF2-40B4-BE49-F238E27FC236}">
                  <a16:creationId xmlns:a16="http://schemas.microsoft.com/office/drawing/2014/main" id="{DF87BBAF-132D-E943-E78A-662C467A767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flipH="1">
              <a:off x="7779398" y="1418820"/>
              <a:ext cx="1658337" cy="49393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2FF6D09-DE5E-4B29-3CA8-9D6A7D5E5779}"/>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7164117" y="3934040"/>
              <a:ext cx="1213191" cy="630316"/>
            </a:xfrm>
            <a:prstGeom prst="rect">
              <a:avLst/>
            </a:prstGeom>
          </p:spPr>
        </p:pic>
      </p:grpSp>
      <p:sp>
        <p:nvSpPr>
          <p:cNvPr id="6" name="TextBox 5">
            <a:extLst>
              <a:ext uri="{FF2B5EF4-FFF2-40B4-BE49-F238E27FC236}">
                <a16:creationId xmlns:a16="http://schemas.microsoft.com/office/drawing/2014/main" id="{A5D36690-4F6D-25AF-54B1-9225F6D16715}"/>
              </a:ext>
            </a:extLst>
          </p:cNvPr>
          <p:cNvSpPr txBox="1"/>
          <p:nvPr/>
        </p:nvSpPr>
        <p:spPr>
          <a:xfrm>
            <a:off x="4198181" y="525309"/>
            <a:ext cx="3725700" cy="523220"/>
          </a:xfrm>
          <a:prstGeom prst="rect">
            <a:avLst/>
          </a:prstGeom>
          <a:noFill/>
        </p:spPr>
        <p:txBody>
          <a:bodyPr wrap="none" rtlCol="0">
            <a:spAutoFit/>
          </a:bodyPr>
          <a:lstStyle/>
          <a:p>
            <a:r>
              <a:rPr lang="en-US" sz="2800" dirty="0">
                <a:solidFill>
                  <a:schemeClr val="bg1"/>
                </a:solidFill>
                <a:latin typeface="Ink Free" panose="03080402000500000000" pitchFamily="66" charset="0"/>
              </a:rPr>
              <a:t>Main Item is </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2 points</a:t>
            </a:r>
          </a:p>
        </p:txBody>
      </p:sp>
      <p:pic>
        <p:nvPicPr>
          <p:cNvPr id="97" name="Picture 96" descr="Cinnamon Toast Crunch™ Cereal Single Serve Cup 2 oz | General Mills  Foodservice">
            <a:extLst>
              <a:ext uri="{FF2B5EF4-FFF2-40B4-BE49-F238E27FC236}">
                <a16:creationId xmlns:a16="http://schemas.microsoft.com/office/drawing/2014/main" id="{BAEEFFEE-8CCF-3B0C-5A1A-EDD0C30F6E3E}"/>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566875">
            <a:off x="5779211" y="3730936"/>
            <a:ext cx="440283" cy="4424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innamon Toast Crunch™ Cereal Single Serve Cup 2 oz | General Mills  Foodservice">
            <a:extLst>
              <a:ext uri="{FF2B5EF4-FFF2-40B4-BE49-F238E27FC236}">
                <a16:creationId xmlns:a16="http://schemas.microsoft.com/office/drawing/2014/main" id="{20380CD8-D05D-A0BD-7AEC-FCA2CF96E54A}"/>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a:off x="3678478" y="1424515"/>
            <a:ext cx="948161" cy="952841"/>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04F733A1-C4E9-0BB2-E3D1-C4292018974D}"/>
              </a:ext>
            </a:extLst>
          </p:cNvPr>
          <p:cNvSpPr txBox="1"/>
          <p:nvPr/>
        </p:nvSpPr>
        <p:spPr>
          <a:xfrm>
            <a:off x="4466069" y="464932"/>
            <a:ext cx="3057247" cy="646331"/>
          </a:xfrm>
          <a:prstGeom prst="rect">
            <a:avLst/>
          </a:prstGeom>
          <a:noFill/>
        </p:spPr>
        <p:txBody>
          <a:bodyPr wrap="none" rtlCol="0">
            <a:spAutoFit/>
          </a:bodyPr>
          <a:lstStyle/>
          <a:p>
            <a:r>
              <a:rPr lang="en-US" sz="3600" dirty="0">
                <a:solidFill>
                  <a:schemeClr val="bg1"/>
                </a:solidFill>
                <a:latin typeface="Ink Free" panose="03080402000500000000" pitchFamily="66" charset="0"/>
              </a:rPr>
              <a:t>Milk is </a:t>
            </a:r>
            <a:r>
              <a:rPr lang="en-US" sz="3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1 point</a:t>
            </a:r>
          </a:p>
        </p:txBody>
      </p:sp>
      <p:pic>
        <p:nvPicPr>
          <p:cNvPr id="43" name="Picture 42">
            <a:extLst>
              <a:ext uri="{FF2B5EF4-FFF2-40B4-BE49-F238E27FC236}">
                <a16:creationId xmlns:a16="http://schemas.microsoft.com/office/drawing/2014/main" id="{54A45230-529F-7A12-2253-8B87E6A46E4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4514859" y="5178850"/>
            <a:ext cx="330886" cy="454875"/>
          </a:xfrm>
          <a:prstGeom prst="rect">
            <a:avLst/>
          </a:prstGeom>
        </p:spPr>
      </p:pic>
      <p:pic>
        <p:nvPicPr>
          <p:cNvPr id="8" name="Picture 7">
            <a:extLst>
              <a:ext uri="{FF2B5EF4-FFF2-40B4-BE49-F238E27FC236}">
                <a16:creationId xmlns:a16="http://schemas.microsoft.com/office/drawing/2014/main" id="{3D8F5D47-9DE8-0EAF-FB6B-79709E1C51E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5547544" y="1440291"/>
            <a:ext cx="655705" cy="901409"/>
          </a:xfrm>
          <a:prstGeom prst="rect">
            <a:avLst/>
          </a:prstGeom>
        </p:spPr>
      </p:pic>
      <p:sp>
        <p:nvSpPr>
          <p:cNvPr id="47" name="TextBox 46">
            <a:extLst>
              <a:ext uri="{FF2B5EF4-FFF2-40B4-BE49-F238E27FC236}">
                <a16:creationId xmlns:a16="http://schemas.microsoft.com/office/drawing/2014/main" id="{AFD15868-6BB5-2D28-3010-7BC48F1F8C46}"/>
              </a:ext>
            </a:extLst>
          </p:cNvPr>
          <p:cNvSpPr txBox="1"/>
          <p:nvPr/>
        </p:nvSpPr>
        <p:spPr>
          <a:xfrm flipH="1">
            <a:off x="4620918" y="1341122"/>
            <a:ext cx="458489" cy="1107996"/>
          </a:xfrm>
          <a:prstGeom prst="rect">
            <a:avLst/>
          </a:prstGeom>
          <a:noFill/>
        </p:spPr>
        <p:txBody>
          <a:bodyPr wrap="square" rtlCol="0">
            <a:spAutoFit/>
          </a:bodyPr>
          <a:lstStyle/>
          <a:p>
            <a:r>
              <a:rPr lang="en-US" sz="6600" dirty="0">
                <a:solidFill>
                  <a:schemeClr val="bg1"/>
                </a:solidFill>
              </a:rPr>
              <a:t>+</a:t>
            </a:r>
          </a:p>
        </p:txBody>
      </p:sp>
      <p:sp>
        <p:nvSpPr>
          <p:cNvPr id="71" name="TextBox 70">
            <a:extLst>
              <a:ext uri="{FF2B5EF4-FFF2-40B4-BE49-F238E27FC236}">
                <a16:creationId xmlns:a16="http://schemas.microsoft.com/office/drawing/2014/main" id="{261C4A55-B1B3-C3E4-86BC-1EC930A9F695}"/>
              </a:ext>
            </a:extLst>
          </p:cNvPr>
          <p:cNvSpPr txBox="1"/>
          <p:nvPr/>
        </p:nvSpPr>
        <p:spPr>
          <a:xfrm>
            <a:off x="3644024" y="2299641"/>
            <a:ext cx="937564" cy="369332"/>
          </a:xfrm>
          <a:prstGeom prst="rect">
            <a:avLst/>
          </a:prstGeom>
          <a:noFill/>
        </p:spPr>
        <p:txBody>
          <a:bodyPr wrap="none" rtlCol="0">
            <a:spAutoFit/>
          </a:bodyPr>
          <a:lstStyle/>
          <a:p>
            <a:r>
              <a:rPr lang="en-US" dirty="0">
                <a:solidFill>
                  <a:schemeClr val="bg1"/>
                </a:solidFill>
              </a:rPr>
              <a:t>2 points</a:t>
            </a:r>
          </a:p>
        </p:txBody>
      </p:sp>
      <p:sp>
        <p:nvSpPr>
          <p:cNvPr id="72" name="TextBox 71">
            <a:extLst>
              <a:ext uri="{FF2B5EF4-FFF2-40B4-BE49-F238E27FC236}">
                <a16:creationId xmlns:a16="http://schemas.microsoft.com/office/drawing/2014/main" id="{D50581A3-EEC7-B8A6-494A-26266CAC9271}"/>
              </a:ext>
            </a:extLst>
          </p:cNvPr>
          <p:cNvSpPr txBox="1"/>
          <p:nvPr/>
        </p:nvSpPr>
        <p:spPr>
          <a:xfrm>
            <a:off x="5399557" y="2364344"/>
            <a:ext cx="950901" cy="369332"/>
          </a:xfrm>
          <a:prstGeom prst="rect">
            <a:avLst/>
          </a:prstGeom>
          <a:noFill/>
        </p:spPr>
        <p:txBody>
          <a:bodyPr wrap="none" rtlCol="0">
            <a:spAutoFit/>
          </a:bodyPr>
          <a:lstStyle/>
          <a:p>
            <a:r>
              <a:rPr lang="en-US" dirty="0">
                <a:solidFill>
                  <a:schemeClr val="bg1"/>
                </a:solidFill>
                <a:latin typeface="Century Gothic" panose="020B0502020202020204" pitchFamily="34" charset="0"/>
              </a:rPr>
              <a:t>1 point</a:t>
            </a:r>
          </a:p>
        </p:txBody>
      </p:sp>
      <p:pic>
        <p:nvPicPr>
          <p:cNvPr id="74" name="Picture 2">
            <a:extLst>
              <a:ext uri="{FF2B5EF4-FFF2-40B4-BE49-F238E27FC236}">
                <a16:creationId xmlns:a16="http://schemas.microsoft.com/office/drawing/2014/main" id="{54FB347F-E85F-A2E6-2FC5-D69808E8C19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p:blipFill>
        <p:spPr bwMode="auto">
          <a:xfrm>
            <a:off x="1187410" y="1288674"/>
            <a:ext cx="2202826" cy="5310636"/>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410AA105-554D-08F6-AFE0-8AAAC452A18F}"/>
              </a:ext>
            </a:extLst>
          </p:cNvPr>
          <p:cNvSpPr txBox="1"/>
          <p:nvPr/>
        </p:nvSpPr>
        <p:spPr>
          <a:xfrm>
            <a:off x="4415977" y="468187"/>
            <a:ext cx="3363421" cy="646331"/>
          </a:xfrm>
          <a:prstGeom prst="rect">
            <a:avLst/>
          </a:prstGeom>
          <a:noFill/>
        </p:spPr>
        <p:txBody>
          <a:bodyPr wrap="none" rtlCol="0">
            <a:spAutoFit/>
          </a:bodyPr>
          <a:lstStyle/>
          <a:p>
            <a:r>
              <a:rPr lang="en-US" sz="3600" dirty="0">
                <a:solidFill>
                  <a:schemeClr val="bg1"/>
                </a:solidFill>
                <a:latin typeface="Century Gothic" panose="020B0502020202020204" pitchFamily="34" charset="0"/>
              </a:rPr>
              <a:t>That’s</a:t>
            </a:r>
            <a:r>
              <a:rPr lang="en-US" sz="3600" dirty="0">
                <a:solidFill>
                  <a:schemeClr val="bg1"/>
                </a:solidFill>
              </a:rPr>
              <a:t> </a:t>
            </a:r>
            <a:r>
              <a:rPr lang="en-US" sz="3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3 points</a:t>
            </a:r>
          </a:p>
        </p:txBody>
      </p:sp>
      <p:pic>
        <p:nvPicPr>
          <p:cNvPr id="76" name="Picture 4">
            <a:extLst>
              <a:ext uri="{FF2B5EF4-FFF2-40B4-BE49-F238E27FC236}">
                <a16:creationId xmlns:a16="http://schemas.microsoft.com/office/drawing/2014/main" id="{DEB8FD4C-90FE-3576-8C43-1B86ECAE6F5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74495" y="1266044"/>
            <a:ext cx="1895987" cy="5467733"/>
          </a:xfrm>
          <a:prstGeom prst="rect">
            <a:avLst/>
          </a:prstGeom>
          <a:noFill/>
          <a:extLst>
            <a:ext uri="{909E8E84-426E-40DD-AFC4-6F175D3DCCD1}">
              <a14:hiddenFill xmlns:a14="http://schemas.microsoft.com/office/drawing/2010/main">
                <a:solidFill>
                  <a:srgbClr val="FFFFFF"/>
                </a:solidFill>
              </a14:hiddenFill>
            </a:ext>
          </a:extLst>
        </p:spPr>
      </p:pic>
      <p:sp>
        <p:nvSpPr>
          <p:cNvPr id="77" name="Thought Bubble: Cloud 76">
            <a:extLst>
              <a:ext uri="{FF2B5EF4-FFF2-40B4-BE49-F238E27FC236}">
                <a16:creationId xmlns:a16="http://schemas.microsoft.com/office/drawing/2014/main" id="{2C4DCCA6-B566-8D68-4D82-FCE2B09E30CC}"/>
              </a:ext>
            </a:extLst>
          </p:cNvPr>
          <p:cNvSpPr/>
          <p:nvPr/>
        </p:nvSpPr>
        <p:spPr>
          <a:xfrm>
            <a:off x="174171" y="163286"/>
            <a:ext cx="3285780" cy="1235972"/>
          </a:xfrm>
          <a:prstGeom prst="cloudCallout">
            <a:avLst>
              <a:gd name="adj1" fmla="val -833"/>
              <a:gd name="adj2" fmla="val 898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But that’s not a reimbursable meal</a:t>
            </a:r>
          </a:p>
        </p:txBody>
      </p:sp>
      <p:sp>
        <p:nvSpPr>
          <p:cNvPr id="79" name="TextBox 78">
            <a:extLst>
              <a:ext uri="{FF2B5EF4-FFF2-40B4-BE49-F238E27FC236}">
                <a16:creationId xmlns:a16="http://schemas.microsoft.com/office/drawing/2014/main" id="{7B16DFA4-D185-F68B-7114-01E0E66CADF7}"/>
              </a:ext>
            </a:extLst>
          </p:cNvPr>
          <p:cNvSpPr txBox="1"/>
          <p:nvPr/>
        </p:nvSpPr>
        <p:spPr>
          <a:xfrm flipH="1">
            <a:off x="6229120" y="1341122"/>
            <a:ext cx="458489" cy="1107996"/>
          </a:xfrm>
          <a:prstGeom prst="rect">
            <a:avLst/>
          </a:prstGeom>
          <a:noFill/>
        </p:spPr>
        <p:txBody>
          <a:bodyPr wrap="square" rtlCol="0">
            <a:spAutoFit/>
          </a:bodyPr>
          <a:lstStyle/>
          <a:p>
            <a:r>
              <a:rPr lang="en-US" sz="6600" dirty="0">
                <a:solidFill>
                  <a:schemeClr val="bg1"/>
                </a:solidFill>
              </a:rPr>
              <a:t>+</a:t>
            </a:r>
          </a:p>
        </p:txBody>
      </p:sp>
      <p:grpSp>
        <p:nvGrpSpPr>
          <p:cNvPr id="87" name="Group 86">
            <a:extLst>
              <a:ext uri="{FF2B5EF4-FFF2-40B4-BE49-F238E27FC236}">
                <a16:creationId xmlns:a16="http://schemas.microsoft.com/office/drawing/2014/main" id="{B6CB3F76-435E-C78A-97FE-F1075938C895}"/>
              </a:ext>
            </a:extLst>
          </p:cNvPr>
          <p:cNvGrpSpPr/>
          <p:nvPr/>
        </p:nvGrpSpPr>
        <p:grpSpPr>
          <a:xfrm>
            <a:off x="1695930" y="8786"/>
            <a:ext cx="4895228" cy="1349291"/>
            <a:chOff x="1695930" y="8786"/>
            <a:chExt cx="4895228" cy="1349291"/>
          </a:xfrm>
          <a:solidFill>
            <a:srgbClr val="002060"/>
          </a:solidFill>
        </p:grpSpPr>
        <p:sp>
          <p:nvSpPr>
            <p:cNvPr id="81" name="Speech Bubble: Oval 80">
              <a:extLst>
                <a:ext uri="{FF2B5EF4-FFF2-40B4-BE49-F238E27FC236}">
                  <a16:creationId xmlns:a16="http://schemas.microsoft.com/office/drawing/2014/main" id="{C566212B-F702-B990-AAAA-933DA57686E7}"/>
                </a:ext>
              </a:extLst>
            </p:cNvPr>
            <p:cNvSpPr/>
            <p:nvPr/>
          </p:nvSpPr>
          <p:spPr>
            <a:xfrm>
              <a:off x="1695930" y="8786"/>
              <a:ext cx="4895228" cy="1349291"/>
            </a:xfrm>
            <a:prstGeom prst="wedgeEllipseCallout">
              <a:avLst>
                <a:gd name="adj1" fmla="val -22217"/>
                <a:gd name="adj2" fmla="val 116464"/>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2" name="TextBox 81">
              <a:extLst>
                <a:ext uri="{FF2B5EF4-FFF2-40B4-BE49-F238E27FC236}">
                  <a16:creationId xmlns:a16="http://schemas.microsoft.com/office/drawing/2014/main" id="{9E549509-02EF-EB11-26F4-B175DCD78442}"/>
                </a:ext>
              </a:extLst>
            </p:cNvPr>
            <p:cNvSpPr txBox="1"/>
            <p:nvPr/>
          </p:nvSpPr>
          <p:spPr>
            <a:xfrm>
              <a:off x="2056855" y="496777"/>
              <a:ext cx="4400564" cy="369332"/>
            </a:xfrm>
            <a:prstGeom prst="rect">
              <a:avLst/>
            </a:prstGeom>
            <a:grpFill/>
          </p:spPr>
          <p:txBody>
            <a:bodyPr wrap="none" rtlCol="0">
              <a:spAutoFit/>
            </a:bodyPr>
            <a:lstStyle/>
            <a:p>
              <a:r>
                <a:rPr lang="en-US" dirty="0">
                  <a:solidFill>
                    <a:schemeClr val="bg1"/>
                  </a:solidFill>
                  <a:latin typeface="Century Gothic" panose="020B0502020202020204" pitchFamily="34" charset="0"/>
                </a:rPr>
                <a:t>Please take a fruit juice or whole fruit .</a:t>
              </a:r>
            </a:p>
          </p:txBody>
        </p:sp>
      </p:grpSp>
      <p:sp>
        <p:nvSpPr>
          <p:cNvPr id="93" name="TextBox 92">
            <a:extLst>
              <a:ext uri="{FF2B5EF4-FFF2-40B4-BE49-F238E27FC236}">
                <a16:creationId xmlns:a16="http://schemas.microsoft.com/office/drawing/2014/main" id="{71A36894-EE16-7178-2813-12FCC58D1CCE}"/>
              </a:ext>
            </a:extLst>
          </p:cNvPr>
          <p:cNvSpPr txBox="1"/>
          <p:nvPr/>
        </p:nvSpPr>
        <p:spPr>
          <a:xfrm>
            <a:off x="6950276" y="2345417"/>
            <a:ext cx="847796" cy="369332"/>
          </a:xfrm>
          <a:prstGeom prst="rect">
            <a:avLst/>
          </a:prstGeom>
          <a:noFill/>
        </p:spPr>
        <p:txBody>
          <a:bodyPr wrap="none" rtlCol="0">
            <a:spAutoFit/>
          </a:bodyPr>
          <a:lstStyle/>
          <a:p>
            <a:r>
              <a:rPr lang="en-US" dirty="0">
                <a:solidFill>
                  <a:schemeClr val="bg1"/>
                </a:solidFill>
              </a:rPr>
              <a:t>1 point</a:t>
            </a:r>
          </a:p>
        </p:txBody>
      </p:sp>
      <p:pic>
        <p:nvPicPr>
          <p:cNvPr id="90" name="D14BEEA6-0D2C-4107-A470-7D81FDA5BF76" descr="D14BEEA6-0D2C-4107-A470-7D81FDA5BF76">
            <a:extLst>
              <a:ext uri="{FF2B5EF4-FFF2-40B4-BE49-F238E27FC236}">
                <a16:creationId xmlns:a16="http://schemas.microsoft.com/office/drawing/2014/main" id="{FFEC5662-D69F-B17F-0757-1C9FAB3CE94D}"/>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6473060" y="3702355"/>
            <a:ext cx="479574" cy="47957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8" name="D14BEEA6-0D2C-4107-A470-7D81FDA5BF76" descr="D14BEEA6-0D2C-4107-A470-7D81FDA5BF76">
            <a:extLst>
              <a:ext uri="{FF2B5EF4-FFF2-40B4-BE49-F238E27FC236}">
                <a16:creationId xmlns:a16="http://schemas.microsoft.com/office/drawing/2014/main" id="{9BC740B6-51CE-3BFE-F12F-A962D182C291}"/>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6965126" y="1515072"/>
            <a:ext cx="922146" cy="92214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5251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0.36927 1.85185E-6 L 6.25E-7 1.85185E-6 " pathEditMode="relative" rAng="0" ptsTypes="AA">
                                      <p:cBhvr>
                                        <p:cTn id="10" dur="2000" fill="hold"/>
                                        <p:tgtEl>
                                          <p:spTgt spid="4"/>
                                        </p:tgtEl>
                                        <p:attrNameLst>
                                          <p:attrName>ppt_x</p:attrName>
                                          <p:attrName>ppt_y</p:attrName>
                                        </p:attrNameLst>
                                      </p:cBhvr>
                                      <p:rCtr x="-18464" y="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70833E-6 2.59259E-6 L -0.15208 -0.2868 " pathEditMode="relative" rAng="0" ptsTypes="AA">
                                      <p:cBhvr>
                                        <p:cTn id="14" dur="2000" fill="hold"/>
                                        <p:tgtEl>
                                          <p:spTgt spid="97"/>
                                        </p:tgtEl>
                                        <p:attrNameLst>
                                          <p:attrName>ppt_x</p:attrName>
                                          <p:attrName>ppt_y</p:attrName>
                                        </p:attrNameLst>
                                      </p:cBhvr>
                                      <p:rCtr x="-7474" y="-14444"/>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1"/>
                                        </p:tgtEl>
                                        <p:attrNameLst>
                                          <p:attrName>style.visibility</p:attrName>
                                        </p:attrNameLst>
                                      </p:cBhvr>
                                      <p:to>
                                        <p:strVal val="visible"/>
                                      </p:to>
                                    </p:set>
                                  </p:childTnLst>
                                </p:cTn>
                              </p:par>
                            </p:childTnLst>
                          </p:cTn>
                        </p:par>
                        <p:par>
                          <p:cTn id="20" fill="hold">
                            <p:stCondLst>
                              <p:cond delay="2000"/>
                            </p:stCondLst>
                            <p:childTnLst>
                              <p:par>
                                <p:cTn id="21" presetID="42" presetClass="path" presetSubtype="0" accel="50000" decel="50000" fill="hold" nodeType="afterEffect">
                                  <p:stCondLst>
                                    <p:cond delay="0"/>
                                  </p:stCondLst>
                                  <p:childTnLst>
                                    <p:animMotion origin="layout" path="M -0.15209 -0.28681 L 0.15742 0.0125 " pathEditMode="relative" rAng="0" ptsTypes="AA">
                                      <p:cBhvr>
                                        <p:cTn id="22" dur="2000" fill="hold"/>
                                        <p:tgtEl>
                                          <p:spTgt spid="97"/>
                                        </p:tgtEl>
                                        <p:attrNameLst>
                                          <p:attrName>ppt_x</p:attrName>
                                          <p:attrName>ppt_y</p:attrName>
                                        </p:attrNameLst>
                                      </p:cBhvr>
                                      <p:rCtr x="15469" y="14954"/>
                                    </p:animMotion>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childTnLst>
                                </p:cTn>
                              </p:par>
                              <p:par>
                                <p:cTn id="32" presetID="1" presetClass="exit" presetSubtype="0" fill="hold" grpId="1"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4.16667E-6 -4.44444E-6 L 0.09309 -0.51158 " pathEditMode="relative" rAng="0" ptsTypes="AA">
                                      <p:cBhvr>
                                        <p:cTn id="35" dur="2000" fill="hold"/>
                                        <p:tgtEl>
                                          <p:spTgt spid="43"/>
                                        </p:tgtEl>
                                        <p:attrNameLst>
                                          <p:attrName>ppt_x</p:attrName>
                                          <p:attrName>ppt_y</p:attrName>
                                        </p:attrNameLst>
                                      </p:cBhvr>
                                      <p:rCtr x="4701" y="-25486"/>
                                    </p:animMotion>
                                  </p:childTnLst>
                                </p:cTn>
                              </p:par>
                            </p:childTnLst>
                          </p:cTn>
                        </p:par>
                        <p:par>
                          <p:cTn id="36" fill="hold">
                            <p:stCondLst>
                              <p:cond delay="2000"/>
                            </p:stCondLst>
                            <p:childTnLst>
                              <p:par>
                                <p:cTn id="37" presetID="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0931 -0.51157 L 0.22904 -0.19768 " pathEditMode="relative" rAng="0" ptsTypes="AA">
                                      <p:cBhvr>
                                        <p:cTn id="43" dur="2000" fill="hold"/>
                                        <p:tgtEl>
                                          <p:spTgt spid="43"/>
                                        </p:tgtEl>
                                        <p:attrNameLst>
                                          <p:attrName>ppt_x</p:attrName>
                                          <p:attrName>ppt_y</p:attrName>
                                        </p:attrNameLst>
                                      </p:cBhvr>
                                      <p:rCtr x="6797" y="15694"/>
                                    </p:animMotion>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44"/>
                                        </p:tgtEl>
                                        <p:attrNameLst>
                                          <p:attrName>style.visibility</p:attrName>
                                        </p:attrNameLst>
                                      </p:cBhvr>
                                      <p:to>
                                        <p:strVal val="hidden"/>
                                      </p:to>
                                    </p:set>
                                  </p:childTnLst>
                                </p:cTn>
                              </p:par>
                              <p:par>
                                <p:cTn id="48" presetID="1" presetClass="entr" presetSubtype="0" fill="hold" grpId="0" nodeType="withEffect">
                                  <p:stCondLst>
                                    <p:cond delay="0"/>
                                  </p:stCondLst>
                                  <p:childTnLst>
                                    <p:set>
                                      <p:cBhvr>
                                        <p:cTn id="49" dur="1" fill="hold">
                                          <p:stCondLst>
                                            <p:cond delay="0"/>
                                          </p:stCondLst>
                                        </p:cTn>
                                        <p:tgtEl>
                                          <p:spTgt spid="7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74"/>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0"/>
                                          </p:stCondLst>
                                        </p:cTn>
                                        <p:tgtEl>
                                          <p:spTgt spid="2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74"/>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76"/>
                                        </p:tgtEl>
                                        <p:attrNameLst>
                                          <p:attrName>style.visibility</p:attrName>
                                        </p:attrNameLst>
                                      </p:cBhvr>
                                      <p:to>
                                        <p:strVal val="visible"/>
                                      </p:to>
                                    </p:set>
                                  </p:childTnLst>
                                </p:cTn>
                              </p:par>
                              <p:par>
                                <p:cTn id="60" presetID="1" presetClass="exit" presetSubtype="0" fill="hold" grpId="1" nodeType="withEffect">
                                  <p:stCondLst>
                                    <p:cond delay="0"/>
                                  </p:stCondLst>
                                  <p:childTnLst>
                                    <p:set>
                                      <p:cBhvr>
                                        <p:cTn id="61" dur="1" fill="hold">
                                          <p:stCondLst>
                                            <p:cond delay="0"/>
                                          </p:stCondLst>
                                        </p:cTn>
                                        <p:tgtEl>
                                          <p:spTgt spid="75"/>
                                        </p:tgtEl>
                                        <p:attrNameLst>
                                          <p:attrName>style.visibility</p:attrName>
                                        </p:attrNameLst>
                                      </p:cBhvr>
                                      <p:to>
                                        <p:strVal val="hidden"/>
                                      </p:to>
                                    </p:set>
                                  </p:childTnLst>
                                </p:cTn>
                              </p:par>
                              <p:par>
                                <p:cTn id="62" presetID="1" presetClass="entr" presetSubtype="0" fill="hold" grpId="0" nodeType="withEffect">
                                  <p:stCondLst>
                                    <p:cond delay="0"/>
                                  </p:stCondLst>
                                  <p:childTnLst>
                                    <p:set>
                                      <p:cBhvr>
                                        <p:cTn id="63" dur="1" fill="hold">
                                          <p:stCondLst>
                                            <p:cond delay="0"/>
                                          </p:stCondLst>
                                        </p:cTn>
                                        <p:tgtEl>
                                          <p:spTgt spid="7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76"/>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77"/>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79"/>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87"/>
                                        </p:tgtEl>
                                        <p:attrNameLst>
                                          <p:attrName>style.visibility</p:attrName>
                                        </p:attrNameLst>
                                      </p:cBhvr>
                                      <p:to>
                                        <p:strVal val="visible"/>
                                      </p:to>
                                    </p:set>
                                  </p:childTnLst>
                                </p:cTn>
                              </p:par>
                              <p:par>
                                <p:cTn id="76" presetID="42" presetClass="path" presetSubtype="0" accel="50000" decel="50000" fill="hold" nodeType="withEffect">
                                  <p:stCondLst>
                                    <p:cond delay="0"/>
                                  </p:stCondLst>
                                  <p:childTnLst>
                                    <p:animMotion origin="layout" path="M -1.04167E-6 1.48148E-6 L 0.0582 -0.28241 " pathEditMode="relative" rAng="0" ptsTypes="AA">
                                      <p:cBhvr>
                                        <p:cTn id="77" dur="2000" fill="hold"/>
                                        <p:tgtEl>
                                          <p:spTgt spid="90"/>
                                        </p:tgtEl>
                                        <p:attrNameLst>
                                          <p:attrName>ppt_x</p:attrName>
                                          <p:attrName>ppt_y</p:attrName>
                                        </p:attrNameLst>
                                      </p:cBhvr>
                                      <p:rCtr x="2904" y="-14120"/>
                                    </p:animMotion>
                                  </p:childTnLst>
                                </p:cTn>
                              </p:par>
                            </p:childTnLst>
                          </p:cTn>
                        </p:par>
                        <p:par>
                          <p:cTn id="78" fill="hold">
                            <p:stCondLst>
                              <p:cond delay="2000"/>
                            </p:stCondLst>
                            <p:childTnLst>
                              <p:par>
                                <p:cTn id="79" presetID="1" presetClass="entr" presetSubtype="0" fill="hold" nodeType="afterEffect">
                                  <p:stCondLst>
                                    <p:cond delay="0"/>
                                  </p:stCondLst>
                                  <p:childTnLst>
                                    <p:set>
                                      <p:cBhvr>
                                        <p:cTn id="80" dur="1" fill="hold">
                                          <p:stCondLst>
                                            <p:cond delay="0"/>
                                          </p:stCondLst>
                                        </p:cTn>
                                        <p:tgtEl>
                                          <p:spTgt spid="8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3"/>
                                        </p:tgtEl>
                                        <p:attrNameLst>
                                          <p:attrName>style.visibility</p:attrName>
                                        </p:attrNameLst>
                                      </p:cBhvr>
                                      <p:to>
                                        <p:strVal val="visible"/>
                                      </p:to>
                                    </p:set>
                                  </p:childTnLst>
                                </p:cTn>
                              </p:par>
                            </p:childTnLst>
                          </p:cTn>
                        </p:par>
                        <p:par>
                          <p:cTn id="83" fill="hold">
                            <p:stCondLst>
                              <p:cond delay="2000"/>
                            </p:stCondLst>
                            <p:childTnLst>
                              <p:par>
                                <p:cTn id="84" presetID="42" presetClass="path" presetSubtype="0" accel="50000" decel="50000" fill="hold" nodeType="afterEffect">
                                  <p:stCondLst>
                                    <p:cond delay="0"/>
                                  </p:stCondLst>
                                  <p:childTnLst>
                                    <p:animMotion origin="layout" path="M 0.0582 -0.28241 L 0.08464 0.0294 " pathEditMode="relative" rAng="0" ptsTypes="AA">
                                      <p:cBhvr>
                                        <p:cTn id="85" dur="2000" fill="hold"/>
                                        <p:tgtEl>
                                          <p:spTgt spid="90"/>
                                        </p:tgtEl>
                                        <p:attrNameLst>
                                          <p:attrName>ppt_x</p:attrName>
                                          <p:attrName>ppt_y</p:attrName>
                                        </p:attrNameLst>
                                      </p:cBhvr>
                                      <p:rCtr x="1315" y="15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6" grpId="0"/>
      <p:bldP spid="6" grpId="1"/>
      <p:bldP spid="44" grpId="0"/>
      <p:bldP spid="44" grpId="1"/>
      <p:bldP spid="47" grpId="0"/>
      <p:bldP spid="71" grpId="0"/>
      <p:bldP spid="72" grpId="0"/>
      <p:bldP spid="75" grpId="0"/>
      <p:bldP spid="75" grpId="1"/>
      <p:bldP spid="77" grpId="0" animBg="1"/>
      <p:bldP spid="77" grpId="1" animBg="1"/>
      <p:bldP spid="79" grpId="0"/>
      <p:bldP spid="9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mium Vector | Cartoon kitchen workspace of a restaurant kitchen">
            <a:extLst>
              <a:ext uri="{FF2B5EF4-FFF2-40B4-BE49-F238E27FC236}">
                <a16:creationId xmlns:a16="http://schemas.microsoft.com/office/drawing/2014/main" id="{34043735-9CD9-C27C-F11C-2D96FFC84C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732" b="6140"/>
          <a:stretch/>
        </p:blipFill>
        <p:spPr bwMode="auto">
          <a:xfrm>
            <a:off x="-20103" y="0"/>
            <a:ext cx="12192000" cy="75614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7650CCCF-6D47-5640-41C9-29E9376B39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3869"/>
          <a:stretch/>
        </p:blipFill>
        <p:spPr bwMode="auto">
          <a:xfrm>
            <a:off x="1730505" y="-170107"/>
            <a:ext cx="2344297" cy="607742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014B98C2-84F7-06EC-0CAD-3C8815E17F84}"/>
              </a:ext>
            </a:extLst>
          </p:cNvPr>
          <p:cNvSpPr/>
          <p:nvPr/>
        </p:nvSpPr>
        <p:spPr>
          <a:xfrm>
            <a:off x="2273301" y="4910666"/>
            <a:ext cx="9918700" cy="996647"/>
          </a:xfrm>
          <a:prstGeom prst="rect">
            <a:avLst/>
          </a:prstGeom>
          <a:solidFill>
            <a:srgbClr val="F3E4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B643CA72-D9BF-082E-1F48-0497A7C552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097" r="11603" b="35963"/>
          <a:stretch/>
        </p:blipFill>
        <p:spPr bwMode="auto">
          <a:xfrm>
            <a:off x="1586575" y="-220027"/>
            <a:ext cx="3634835" cy="591013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40A85EF0-4BE0-4F2F-306C-2F68EBC4CA5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5693"/>
          <a:stretch/>
        </p:blipFill>
        <p:spPr bwMode="auto">
          <a:xfrm>
            <a:off x="1042305" y="-631773"/>
            <a:ext cx="5856170" cy="6491887"/>
          </a:xfrm>
          <a:prstGeom prst="rect">
            <a:avLst/>
          </a:prstGeom>
          <a:noFill/>
          <a:extLst>
            <a:ext uri="{909E8E84-426E-40DD-AFC4-6F175D3DCCD1}">
              <a14:hiddenFill xmlns:a14="http://schemas.microsoft.com/office/drawing/2010/main">
                <a:solidFill>
                  <a:srgbClr val="FFFFFF"/>
                </a:solidFill>
              </a14:hiddenFill>
            </a:ext>
          </a:extLst>
        </p:spPr>
      </p:pic>
      <p:sp>
        <p:nvSpPr>
          <p:cNvPr id="38" name="Flowchart: Data 37">
            <a:extLst>
              <a:ext uri="{FF2B5EF4-FFF2-40B4-BE49-F238E27FC236}">
                <a16:creationId xmlns:a16="http://schemas.microsoft.com/office/drawing/2014/main" id="{35BF0899-C10D-935D-7D00-DBDAD157A9A7}"/>
              </a:ext>
            </a:extLst>
          </p:cNvPr>
          <p:cNvSpPr/>
          <p:nvPr/>
        </p:nvSpPr>
        <p:spPr>
          <a:xfrm>
            <a:off x="1143000" y="4910666"/>
            <a:ext cx="4953000" cy="996647"/>
          </a:xfrm>
          <a:prstGeom prst="flowChartInputOutput">
            <a:avLst/>
          </a:prstGeom>
          <a:solidFill>
            <a:srgbClr val="F3E4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2494A8-4B95-9220-5E27-570CE729D325}"/>
              </a:ext>
            </a:extLst>
          </p:cNvPr>
          <p:cNvSpPr/>
          <p:nvPr/>
        </p:nvSpPr>
        <p:spPr>
          <a:xfrm>
            <a:off x="5314712" y="4495800"/>
            <a:ext cx="1428988" cy="414866"/>
          </a:xfrm>
          <a:prstGeom prst="rect">
            <a:avLst/>
          </a:prstGeom>
          <a:solidFill>
            <a:srgbClr val="C8C6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peech Bubble: Oval 1">
            <a:extLst>
              <a:ext uri="{FF2B5EF4-FFF2-40B4-BE49-F238E27FC236}">
                <a16:creationId xmlns:a16="http://schemas.microsoft.com/office/drawing/2014/main" id="{93FFA661-62E9-6CA9-3392-F098F488E299}"/>
              </a:ext>
            </a:extLst>
          </p:cNvPr>
          <p:cNvSpPr/>
          <p:nvPr/>
        </p:nvSpPr>
        <p:spPr>
          <a:xfrm>
            <a:off x="4963052" y="76262"/>
            <a:ext cx="6510867" cy="2226733"/>
          </a:xfrm>
          <a:prstGeom prst="wedgeEllipseCallout">
            <a:avLst>
              <a:gd name="adj1" fmla="val -50612"/>
              <a:gd name="adj2" fmla="val 56416"/>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a:extLst>
              <a:ext uri="{FF2B5EF4-FFF2-40B4-BE49-F238E27FC236}">
                <a16:creationId xmlns:a16="http://schemas.microsoft.com/office/drawing/2014/main" id="{00C5AA53-C33F-9186-9EB8-8EB8D3E7FCC1}"/>
              </a:ext>
            </a:extLst>
          </p:cNvPr>
          <p:cNvSpPr txBox="1"/>
          <p:nvPr/>
        </p:nvSpPr>
        <p:spPr>
          <a:xfrm>
            <a:off x="6150477" y="761649"/>
            <a:ext cx="3940502" cy="769441"/>
          </a:xfrm>
          <a:prstGeom prst="rect">
            <a:avLst/>
          </a:prstGeom>
          <a:noFill/>
        </p:spPr>
        <p:txBody>
          <a:bodyPr wrap="none" rtlCol="0">
            <a:spAutoFit/>
          </a:bodyPr>
          <a:lstStyle/>
          <a:p>
            <a:r>
              <a:rPr lang="en-US" sz="4400" dirty="0">
                <a:solidFill>
                  <a:schemeClr val="bg1"/>
                </a:solidFill>
                <a:latin typeface="Century Gothic" panose="020B0502020202020204" pitchFamily="34" charset="0"/>
              </a:rPr>
              <a:t>Amazing Job!</a:t>
            </a:r>
          </a:p>
        </p:txBody>
      </p:sp>
      <p:sp>
        <p:nvSpPr>
          <p:cNvPr id="5" name="TextBox 4">
            <a:extLst>
              <a:ext uri="{FF2B5EF4-FFF2-40B4-BE49-F238E27FC236}">
                <a16:creationId xmlns:a16="http://schemas.microsoft.com/office/drawing/2014/main" id="{3DCAC45F-2D8D-C1E1-2D08-BFA4FBEBE789}"/>
              </a:ext>
            </a:extLst>
          </p:cNvPr>
          <p:cNvSpPr txBox="1"/>
          <p:nvPr/>
        </p:nvSpPr>
        <p:spPr>
          <a:xfrm>
            <a:off x="5408377" y="743040"/>
            <a:ext cx="5424798" cy="954107"/>
          </a:xfrm>
          <a:prstGeom prst="rect">
            <a:avLst/>
          </a:prstGeom>
          <a:noFill/>
        </p:spPr>
        <p:txBody>
          <a:bodyPr wrap="square" rtlCol="0">
            <a:spAutoFit/>
          </a:bodyPr>
          <a:lstStyle/>
          <a:p>
            <a:pPr algn="ctr"/>
            <a:r>
              <a:rPr lang="en-US" sz="2800" dirty="0">
                <a:solidFill>
                  <a:schemeClr val="bg1"/>
                </a:solidFill>
                <a:latin typeface="Century Gothic" panose="020B0502020202020204" pitchFamily="34" charset="0"/>
              </a:rPr>
              <a:t>Always remember students must take…</a:t>
            </a:r>
          </a:p>
        </p:txBody>
      </p:sp>
      <p:grpSp>
        <p:nvGrpSpPr>
          <p:cNvPr id="6" name="Group 5">
            <a:extLst>
              <a:ext uri="{FF2B5EF4-FFF2-40B4-BE49-F238E27FC236}">
                <a16:creationId xmlns:a16="http://schemas.microsoft.com/office/drawing/2014/main" id="{9A995F7E-32F5-A4F7-186A-CA179F8016AE}"/>
              </a:ext>
            </a:extLst>
          </p:cNvPr>
          <p:cNvGrpSpPr/>
          <p:nvPr/>
        </p:nvGrpSpPr>
        <p:grpSpPr>
          <a:xfrm>
            <a:off x="8218485" y="3992770"/>
            <a:ext cx="2023028" cy="2010483"/>
            <a:chOff x="10275653" y="-2969885"/>
            <a:chExt cx="2023028" cy="2010483"/>
          </a:xfrm>
        </p:grpSpPr>
        <p:grpSp>
          <p:nvGrpSpPr>
            <p:cNvPr id="7" name="Group 6">
              <a:extLst>
                <a:ext uri="{FF2B5EF4-FFF2-40B4-BE49-F238E27FC236}">
                  <a16:creationId xmlns:a16="http://schemas.microsoft.com/office/drawing/2014/main" id="{328EFF14-5966-8121-8D13-D0772480C0C3}"/>
                </a:ext>
              </a:extLst>
            </p:cNvPr>
            <p:cNvGrpSpPr/>
            <p:nvPr/>
          </p:nvGrpSpPr>
          <p:grpSpPr>
            <a:xfrm>
              <a:off x="10275653" y="-2969885"/>
              <a:ext cx="2023028" cy="1185290"/>
              <a:chOff x="9885094" y="-2916702"/>
              <a:chExt cx="2227431" cy="1465598"/>
            </a:xfrm>
          </p:grpSpPr>
          <p:pic>
            <p:nvPicPr>
              <p:cNvPr id="11" name="Picture 8" descr="Banana Fruit Cartoon PNG | PNG Mart">
                <a:extLst>
                  <a:ext uri="{FF2B5EF4-FFF2-40B4-BE49-F238E27FC236}">
                    <a16:creationId xmlns:a16="http://schemas.microsoft.com/office/drawing/2014/main" id="{B62E2588-EBF6-1483-3CB2-5ADC4535FB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91589" y="-2916702"/>
                <a:ext cx="1914040" cy="9145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Banana Fruit Cartoon PNG | PNG Mart">
                <a:extLst>
                  <a:ext uri="{FF2B5EF4-FFF2-40B4-BE49-F238E27FC236}">
                    <a16:creationId xmlns:a16="http://schemas.microsoft.com/office/drawing/2014/main" id="{923E7C81-EEBB-B924-6159-E2DCB8F0D2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71220">
                <a:off x="10099271" y="-2697546"/>
                <a:ext cx="2013254" cy="9539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Banana Fruit Cartoon PNG | PNG Mart">
                <a:extLst>
                  <a:ext uri="{FF2B5EF4-FFF2-40B4-BE49-F238E27FC236}">
                    <a16:creationId xmlns:a16="http://schemas.microsoft.com/office/drawing/2014/main" id="{D5189A5E-D903-1165-FB3D-094F0A0CD3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22098">
                <a:off x="9885094" y="-2405028"/>
                <a:ext cx="2013254" cy="95392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889D3656-0E69-487D-7A80-71CCB3AE685E}"/>
                </a:ext>
              </a:extLst>
            </p:cNvPr>
            <p:cNvSpPr txBox="1"/>
            <p:nvPr/>
          </p:nvSpPr>
          <p:spPr>
            <a:xfrm>
              <a:off x="10908341" y="-1328734"/>
              <a:ext cx="1045479" cy="369332"/>
            </a:xfrm>
            <a:prstGeom prst="rect">
              <a:avLst/>
            </a:prstGeom>
            <a:solidFill>
              <a:srgbClr val="002060"/>
            </a:solidFill>
          </p:spPr>
          <p:txBody>
            <a:bodyPr wrap="none" rtlCol="0">
              <a:spAutoFit/>
            </a:bodyPr>
            <a:lstStyle/>
            <a:p>
              <a:r>
                <a:rPr lang="en-US" dirty="0">
                  <a:solidFill>
                    <a:srgbClr val="FFC000"/>
                  </a:solidFill>
                  <a:latin typeface="ADLaM Display" panose="02010000000000000000" pitchFamily="2" charset="0"/>
                  <a:ea typeface="ADLaM Display" panose="02010000000000000000" pitchFamily="2" charset="0"/>
                  <a:cs typeface="ADLaM Display" panose="02010000000000000000" pitchFamily="2" charset="0"/>
                </a:rPr>
                <a:t>1 points</a:t>
              </a:r>
            </a:p>
          </p:txBody>
        </p:sp>
        <p:sp>
          <p:nvSpPr>
            <p:cNvPr id="9" name="TextBox 8">
              <a:extLst>
                <a:ext uri="{FF2B5EF4-FFF2-40B4-BE49-F238E27FC236}">
                  <a16:creationId xmlns:a16="http://schemas.microsoft.com/office/drawing/2014/main" id="{11147A36-D9AF-0233-5779-51CCB427E7A2}"/>
                </a:ext>
              </a:extLst>
            </p:cNvPr>
            <p:cNvSpPr txBox="1"/>
            <p:nvPr/>
          </p:nvSpPr>
          <p:spPr>
            <a:xfrm>
              <a:off x="10730439" y="-1660982"/>
              <a:ext cx="1401281" cy="369332"/>
            </a:xfrm>
            <a:prstGeom prst="rect">
              <a:avLst/>
            </a:prstGeom>
            <a:noFill/>
          </p:spPr>
          <p:txBody>
            <a:bodyPr wrap="none" rtlCol="0">
              <a:spAutoFit/>
            </a:bodyPr>
            <a:lstStyle/>
            <a:p>
              <a:r>
                <a:rPr lang="en-US" dirty="0">
                  <a:solidFill>
                    <a:srgbClr val="000000"/>
                  </a:solidFill>
                  <a:latin typeface="Century Gothic" panose="020B0502020202020204" pitchFamily="34" charset="0"/>
                </a:rPr>
                <a:t>Whole Fruit</a:t>
              </a:r>
            </a:p>
          </p:txBody>
        </p:sp>
      </p:grpSp>
      <p:grpSp>
        <p:nvGrpSpPr>
          <p:cNvPr id="14" name="Group 13">
            <a:extLst>
              <a:ext uri="{FF2B5EF4-FFF2-40B4-BE49-F238E27FC236}">
                <a16:creationId xmlns:a16="http://schemas.microsoft.com/office/drawing/2014/main" id="{F784A374-6AF2-9C88-6457-EA7D0A366144}"/>
              </a:ext>
            </a:extLst>
          </p:cNvPr>
          <p:cNvGrpSpPr/>
          <p:nvPr/>
        </p:nvGrpSpPr>
        <p:grpSpPr>
          <a:xfrm>
            <a:off x="6178889" y="4045031"/>
            <a:ext cx="1304936" cy="1850806"/>
            <a:chOff x="7881352" y="-2904226"/>
            <a:chExt cx="1304936" cy="1850806"/>
          </a:xfrm>
        </p:grpSpPr>
        <p:pic>
          <p:nvPicPr>
            <p:cNvPr id="15" name="D14BEEA6-0D2C-4107-A470-7D81FDA5BF76" descr="D14BEEA6-0D2C-4107-A470-7D81FDA5BF76">
              <a:extLst>
                <a:ext uri="{FF2B5EF4-FFF2-40B4-BE49-F238E27FC236}">
                  <a16:creationId xmlns:a16="http://schemas.microsoft.com/office/drawing/2014/main" id="{A463CF7F-BF72-383E-B352-51D2B19598C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Effect>
                        <a14:sharpenSoften amount="7000"/>
                      </a14:imgEffect>
                      <a14:imgEffect>
                        <a14:colorTemperature colorTemp="4700"/>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7933940" y="-2904226"/>
              <a:ext cx="1252348" cy="12523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5A75330-BC7F-C319-F34A-439F4C2769C2}"/>
                </a:ext>
              </a:extLst>
            </p:cNvPr>
            <p:cNvSpPr txBox="1"/>
            <p:nvPr/>
          </p:nvSpPr>
          <p:spPr>
            <a:xfrm>
              <a:off x="8074700" y="-1422752"/>
              <a:ext cx="939681" cy="369332"/>
            </a:xfrm>
            <a:prstGeom prst="rect">
              <a:avLst/>
            </a:prstGeom>
            <a:solidFill>
              <a:srgbClr val="002060"/>
            </a:solidFill>
          </p:spPr>
          <p:txBody>
            <a:bodyPr wrap="none" rtlCol="0">
              <a:spAutoFit/>
            </a:bodyPr>
            <a:lstStyle/>
            <a:p>
              <a:r>
                <a:rPr lang="en-US" dirty="0">
                  <a:solidFill>
                    <a:srgbClr val="FFC000"/>
                  </a:solidFill>
                  <a:latin typeface="ADLaM Display" panose="02010000000000000000" pitchFamily="2" charset="0"/>
                  <a:ea typeface="ADLaM Display" panose="02010000000000000000" pitchFamily="2" charset="0"/>
                  <a:cs typeface="ADLaM Display" panose="02010000000000000000" pitchFamily="2" charset="0"/>
                </a:rPr>
                <a:t>1 point</a:t>
              </a:r>
            </a:p>
          </p:txBody>
        </p:sp>
        <p:sp>
          <p:nvSpPr>
            <p:cNvPr id="17" name="TextBox 16">
              <a:extLst>
                <a:ext uri="{FF2B5EF4-FFF2-40B4-BE49-F238E27FC236}">
                  <a16:creationId xmlns:a16="http://schemas.microsoft.com/office/drawing/2014/main" id="{AF968E1B-3134-A61C-E788-E02C7BC4D578}"/>
                </a:ext>
              </a:extLst>
            </p:cNvPr>
            <p:cNvSpPr txBox="1"/>
            <p:nvPr/>
          </p:nvSpPr>
          <p:spPr>
            <a:xfrm>
              <a:off x="7881352" y="-1744424"/>
              <a:ext cx="1293944" cy="369332"/>
            </a:xfrm>
            <a:prstGeom prst="rect">
              <a:avLst/>
            </a:prstGeom>
            <a:noFill/>
          </p:spPr>
          <p:txBody>
            <a:bodyPr wrap="none" rtlCol="0">
              <a:spAutoFit/>
            </a:bodyPr>
            <a:lstStyle/>
            <a:p>
              <a:r>
                <a:rPr lang="en-US" dirty="0">
                  <a:solidFill>
                    <a:srgbClr val="000000"/>
                  </a:solidFill>
                  <a:latin typeface="Century Gothic" panose="020B0502020202020204" pitchFamily="34" charset="0"/>
                </a:rPr>
                <a:t>Fruit Juice</a:t>
              </a:r>
            </a:p>
          </p:txBody>
        </p:sp>
      </p:grpSp>
      <p:sp>
        <p:nvSpPr>
          <p:cNvPr id="18" name="TextBox 17">
            <a:extLst>
              <a:ext uri="{FF2B5EF4-FFF2-40B4-BE49-F238E27FC236}">
                <a16:creationId xmlns:a16="http://schemas.microsoft.com/office/drawing/2014/main" id="{038D29B7-8B9E-0E7E-12B8-073D92341BAB}"/>
              </a:ext>
            </a:extLst>
          </p:cNvPr>
          <p:cNvSpPr txBox="1"/>
          <p:nvPr/>
        </p:nvSpPr>
        <p:spPr>
          <a:xfrm>
            <a:off x="5365340" y="728216"/>
            <a:ext cx="5931432" cy="784830"/>
          </a:xfrm>
          <a:prstGeom prst="rect">
            <a:avLst/>
          </a:prstGeom>
          <a:noFill/>
        </p:spPr>
        <p:txBody>
          <a:bodyPr wrap="none" rtlCol="0">
            <a:spAutoFit/>
          </a:bodyPr>
          <a:lstStyle/>
          <a:p>
            <a:r>
              <a:rPr lang="en-US" sz="4500" dirty="0">
                <a:solidFill>
                  <a:schemeClr val="bg1"/>
                </a:solidFill>
                <a:latin typeface="Century Gothic" panose="020B0502020202020204" pitchFamily="34" charset="0"/>
              </a:rPr>
              <a:t>A fruit with the meal!</a:t>
            </a:r>
          </a:p>
        </p:txBody>
      </p:sp>
    </p:spTree>
    <p:custDataLst>
      <p:tags r:id="rId1"/>
    </p:custDataLst>
    <p:extLst>
      <p:ext uri="{BB962C8B-B14F-4D97-AF65-F5344CB8AC3E}">
        <p14:creationId xmlns:p14="http://schemas.microsoft.com/office/powerpoint/2010/main" val="274629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41"/>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415FFC-7A1F-A8DF-CE3B-50283957FD4E}"/>
              </a:ext>
            </a:extLst>
          </p:cNvPr>
          <p:cNvSpPr/>
          <p:nvPr/>
        </p:nvSpPr>
        <p:spPr>
          <a:xfrm>
            <a:off x="0" y="104456"/>
            <a:ext cx="12192000" cy="186515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21615" y="398039"/>
            <a:ext cx="10972800" cy="1143000"/>
          </a:xfrm>
          <a:effectLst/>
        </p:spPr>
        <p:txBody>
          <a:bodyPr>
            <a:noAutofit/>
          </a:bodyPr>
          <a:lstStyle/>
          <a:p>
            <a:pPr algn="ctr"/>
            <a:r>
              <a:rPr lang="en-US" sz="6600" dirty="0">
                <a:solidFill>
                  <a:srgbClr val="002060"/>
                </a:solidFill>
                <a:latin typeface="Times New Roman" panose="02020603050405020304" pitchFamily="18" charset="0"/>
                <a:cs typeface="Times New Roman" panose="02020603050405020304" pitchFamily="18" charset="0"/>
              </a:rPr>
              <a:t>For a reimbursable breakfast,</a:t>
            </a:r>
            <a:br>
              <a:rPr lang="en-US" sz="6600" dirty="0">
                <a:solidFill>
                  <a:srgbClr val="002060"/>
                </a:solidFill>
                <a:latin typeface="Times New Roman" panose="02020603050405020304" pitchFamily="18" charset="0"/>
                <a:cs typeface="Times New Roman" panose="02020603050405020304" pitchFamily="18" charset="0"/>
              </a:rPr>
            </a:br>
            <a:r>
              <a:rPr lang="en-US" sz="6600" dirty="0">
                <a:solidFill>
                  <a:srgbClr val="002060"/>
                </a:solidFill>
                <a:latin typeface="Times New Roman" panose="02020603050405020304" pitchFamily="18" charset="0"/>
                <a:cs typeface="Times New Roman" panose="02020603050405020304" pitchFamily="18" charset="0"/>
              </a:rPr>
              <a:t>1 food item must be?</a:t>
            </a:r>
          </a:p>
        </p:txBody>
      </p:sp>
      <p:pic>
        <p:nvPicPr>
          <p:cNvPr id="4" name="Picture 4">
            <a:extLst>
              <a:ext uri="{FF2B5EF4-FFF2-40B4-BE49-F238E27FC236}">
                <a16:creationId xmlns:a16="http://schemas.microsoft.com/office/drawing/2014/main" id="{CC263C8E-5C50-57EE-9DD0-DCA9E6AFEF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852" r="5852"/>
          <a:stretch/>
        </p:blipFill>
        <p:spPr bwMode="auto">
          <a:xfrm>
            <a:off x="4672414" y="3584625"/>
            <a:ext cx="3853646" cy="32733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54DFE9D-AD86-23BA-69DD-FE7370C6563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2" r="963"/>
          <a:stretch/>
        </p:blipFill>
        <p:spPr bwMode="auto">
          <a:xfrm>
            <a:off x="7617929" y="4137882"/>
            <a:ext cx="2669908" cy="26687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illa Discoverfoodquality Fruits Vegetables Dancing Sticker by BILLA for  iOS &amp; Android | GIPHY">
            <a:extLst>
              <a:ext uri="{FF2B5EF4-FFF2-40B4-BE49-F238E27FC236}">
                <a16:creationId xmlns:a16="http://schemas.microsoft.com/office/drawing/2014/main" id="{F8033EF1-D818-3D7F-F9EF-0C5A049425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18193" y="3665515"/>
            <a:ext cx="1930973" cy="28784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4D683C6D-B5A4-A71E-8454-D67D75FA989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50" r="-126"/>
          <a:stretch/>
        </p:blipFill>
        <p:spPr bwMode="auto">
          <a:xfrm>
            <a:off x="-452266" y="3883706"/>
            <a:ext cx="4497032" cy="26752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B0F968C2-40DD-D9B8-376F-3F28AA49AA4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308" r="-3353"/>
          <a:stretch/>
        </p:blipFill>
        <p:spPr bwMode="auto">
          <a:xfrm>
            <a:off x="2709812" y="3680943"/>
            <a:ext cx="3178412" cy="3177058"/>
          </a:xfrm>
          <a:prstGeom prst="rect">
            <a:avLst/>
          </a:prstGeom>
          <a:noFill/>
          <a:extLst>
            <a:ext uri="{909E8E84-426E-40DD-AFC4-6F175D3DCCD1}">
              <a14:hiddenFill xmlns:a14="http://schemas.microsoft.com/office/drawing/2010/main">
                <a:solidFill>
                  <a:srgbClr val="FFFFFF"/>
                </a:solidFill>
              </a14:hiddenFill>
            </a:ext>
          </a:extLst>
        </p:spPr>
      </p:pic>
      <p:pic>
        <p:nvPicPr>
          <p:cNvPr id="19" name="This Is How We Do It (Re-Recorded)">
            <a:hlinkClick r:id="" action="ppaction://media"/>
            <a:extLst>
              <a:ext uri="{FF2B5EF4-FFF2-40B4-BE49-F238E27FC236}">
                <a16:creationId xmlns:a16="http://schemas.microsoft.com/office/drawing/2014/main" id="{307C49B3-1BA5-6305-192A-2C221DCA867F}"/>
              </a:ext>
            </a:extLst>
          </p:cNvPr>
          <p:cNvPicPr>
            <a:picLocks noChangeAspect="1"/>
          </p:cNvPicPr>
          <p:nvPr>
            <a:videoFile r:link="rId2"/>
            <p:extLst>
              <p:ext uri="{DAA4B4D4-6D71-4841-9C94-3DE7FCFB9230}">
                <p14:media xmlns:p14="http://schemas.microsoft.com/office/powerpoint/2010/main" r:embed="rId3">
                  <p14:trim st="2120" end="211127.7343"/>
                </p14:media>
              </p:ext>
            </p:extLst>
          </p:nvPr>
        </p:nvPicPr>
        <p:blipFill>
          <a:blip r:embed="rId11"/>
          <a:stretch>
            <a:fillRect/>
          </a:stretch>
        </p:blipFill>
        <p:spPr>
          <a:xfrm>
            <a:off x="-8111918" y="454706"/>
            <a:ext cx="6858000" cy="6858000"/>
          </a:xfrm>
          <a:prstGeom prst="rect">
            <a:avLst/>
          </a:prstGeom>
        </p:spPr>
      </p:pic>
      <p:grpSp>
        <p:nvGrpSpPr>
          <p:cNvPr id="17" name="Group 16">
            <a:extLst>
              <a:ext uri="{FF2B5EF4-FFF2-40B4-BE49-F238E27FC236}">
                <a16:creationId xmlns:a16="http://schemas.microsoft.com/office/drawing/2014/main" id="{52D3E811-A049-5C3E-AB44-60DB6E66E753}"/>
              </a:ext>
            </a:extLst>
          </p:cNvPr>
          <p:cNvGrpSpPr/>
          <p:nvPr/>
        </p:nvGrpSpPr>
        <p:grpSpPr>
          <a:xfrm>
            <a:off x="3462871" y="0"/>
            <a:ext cx="4696703" cy="4696703"/>
            <a:chOff x="-4648006" y="-2243896"/>
            <a:chExt cx="4696703" cy="4696703"/>
          </a:xfrm>
        </p:grpSpPr>
        <p:pic>
          <p:nvPicPr>
            <p:cNvPr id="10242" name="Picture 2" descr="disco ball gif 17 | GIF Images Download">
              <a:extLst>
                <a:ext uri="{FF2B5EF4-FFF2-40B4-BE49-F238E27FC236}">
                  <a16:creationId xmlns:a16="http://schemas.microsoft.com/office/drawing/2014/main" id="{B2D668A0-8B06-DCDD-096F-E311A520817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48006" y="-2243896"/>
              <a:ext cx="4696703" cy="46967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91982FD-A36D-5701-6B3D-C42020CABEFB}"/>
                </a:ext>
              </a:extLst>
            </p:cNvPr>
            <p:cNvSpPr txBox="1"/>
            <p:nvPr/>
          </p:nvSpPr>
          <p:spPr>
            <a:xfrm>
              <a:off x="-3654582" y="-248470"/>
              <a:ext cx="2876108" cy="923330"/>
            </a:xfrm>
            <a:prstGeom prst="rect">
              <a:avLst/>
            </a:prstGeom>
            <a:solidFill>
              <a:srgbClr val="002060"/>
            </a:solidFill>
          </p:spPr>
          <p:txBody>
            <a:bodyPr wrap="none" rtlCol="0">
              <a:spAutoFit/>
            </a:bodyPr>
            <a:lstStyle/>
            <a:p>
              <a:r>
                <a:rPr lang="en-US" sz="5400" dirty="0">
                  <a:solidFill>
                    <a:schemeClr val="bg1"/>
                  </a:solidFill>
                  <a:latin typeface="Elephant" panose="02020904090505020303" pitchFamily="18" charset="0"/>
                </a:rPr>
                <a:t>FRUIT</a:t>
              </a:r>
            </a:p>
          </p:txBody>
        </p:sp>
      </p:grpSp>
    </p:spTree>
    <p:custDataLst>
      <p:tags r:id="rId1"/>
    </p:custDataLst>
    <p:extLst>
      <p:ext uri="{BB962C8B-B14F-4D97-AF65-F5344CB8AC3E}">
        <p14:creationId xmlns:p14="http://schemas.microsoft.com/office/powerpoint/2010/main" val="212987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8"/>
                                        </p:tgtEl>
                                        <p:attrNameLst>
                                          <p:attrName>style.visibility</p:attrName>
                                        </p:attrNameLst>
                                      </p:cBhvr>
                                      <p:to>
                                        <p:strVal val="visible"/>
                                      </p:to>
                                    </p:set>
                                  </p:childTnLst>
                                </p:cTn>
                              </p:par>
                              <p:par>
                                <p:cTn id="25" presetID="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18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19"/>
                </p:tgtEl>
              </p:cMediaNode>
            </p:video>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withEffect">
                                  <p:stCondLst>
                                    <p:cond delay="0"/>
                                  </p:stCondLst>
                                  <p:childTnLst>
                                    <p:cmd type="call" cmd="togglePause">
                                      <p:cBhvr>
                                        <p:cTn id="36" dur="1" fill="hold"/>
                                        <p:tgtEl>
                                          <p:spTgt spid="19"/>
                                        </p:tgtEl>
                                      </p:cBhvr>
                                    </p:cmd>
                                  </p:childTnLst>
                                </p:cTn>
                              </p:par>
                            </p:childTnLst>
                          </p:cTn>
                        </p:par>
                      </p:childTnLst>
                    </p:cTn>
                  </p:par>
                </p:childTnLst>
              </p:cTn>
              <p:nextCondLst>
                <p:cond evt="onClick" delay="0">
                  <p:tgtEl>
                    <p:spTgt spid="19"/>
                  </p:tgtEl>
                </p:cond>
              </p:nextCondLst>
            </p:seq>
          </p:childTnLst>
        </p:cTn>
      </p:par>
    </p:tnLst>
    <p:bldLst>
      <p:bldP spid="14"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8710F1-742B-B4F6-6E1C-8DC11DE00570}"/>
              </a:ext>
            </a:extLst>
          </p:cNvPr>
          <p:cNvSpPr>
            <a:spLocks/>
          </p:cNvSpPr>
          <p:nvPr/>
        </p:nvSpPr>
        <p:spPr>
          <a:xfrm>
            <a:off x="471237" y="1532668"/>
            <a:ext cx="10086975" cy="501554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DEF2216-E64A-3A5E-8A41-51BBF52D0D09}"/>
              </a:ext>
            </a:extLst>
          </p:cNvPr>
          <p:cNvSpPr/>
          <p:nvPr/>
        </p:nvSpPr>
        <p:spPr>
          <a:xfrm>
            <a:off x="0" y="144416"/>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F5DB5F6-2BEE-31A7-DF6D-79F7B3E204AC}"/>
              </a:ext>
            </a:extLst>
          </p:cNvPr>
          <p:cNvSpPr txBox="1">
            <a:spLocks/>
          </p:cNvSpPr>
          <p:nvPr/>
        </p:nvSpPr>
        <p:spPr>
          <a:xfrm>
            <a:off x="7076" y="235709"/>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Not Too Hungry... Save It For Later</a:t>
            </a:r>
          </a:p>
        </p:txBody>
      </p:sp>
      <p:sp>
        <p:nvSpPr>
          <p:cNvPr id="8" name="Rectangle 7" hidden="1">
            <a:extLst>
              <a:ext uri="{FF2B5EF4-FFF2-40B4-BE49-F238E27FC236}">
                <a16:creationId xmlns:a16="http://schemas.microsoft.com/office/drawing/2014/main" id="{7F77BBB3-D470-D168-7FA0-226B9C983EE3}"/>
              </a:ext>
            </a:extLst>
          </p:cNvPr>
          <p:cNvSpPr/>
          <p:nvPr/>
        </p:nvSpPr>
        <p:spPr>
          <a:xfrm>
            <a:off x="5981700" y="3050018"/>
            <a:ext cx="507332" cy="5293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9E6FC03-5DF7-DD28-AA77-51055E5DAB21}"/>
              </a:ext>
            </a:extLst>
          </p:cNvPr>
          <p:cNvSpPr txBox="1"/>
          <p:nvPr/>
        </p:nvSpPr>
        <p:spPr>
          <a:xfrm>
            <a:off x="1249783" y="2970155"/>
            <a:ext cx="4177608" cy="2677656"/>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i="0" u="sng" strike="noStrike" kern="1200" cap="none" spc="0" normalizeH="0" baseline="0" noProof="0" dirty="0">
              <a:ln>
                <a:noFill/>
              </a:ln>
              <a:solidFill>
                <a:schemeClr val="bg1"/>
              </a:solidFill>
              <a:effectLst/>
              <a:uLnTx/>
              <a:uFillTx/>
              <a:latin typeface="Calibri"/>
              <a:ea typeface="+mn-ea"/>
              <a:cs typeface="+mn-cs"/>
            </a:endParaRPr>
          </a:p>
          <a:p>
            <a:pPr marL="79375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i="0" u="none" strike="noStrike" kern="1200" cap="none" spc="0" normalizeH="0" baseline="0" noProof="0" dirty="0">
                <a:ln>
                  <a:noFill/>
                </a:ln>
                <a:solidFill>
                  <a:schemeClr val="bg1"/>
                </a:solidFill>
                <a:effectLst/>
                <a:uLnTx/>
                <a:uFillTx/>
                <a:latin typeface="Calibri"/>
                <a:ea typeface="+mn-ea"/>
                <a:cs typeface="+mn-cs"/>
              </a:rPr>
              <a:t>Whole Fruit</a:t>
            </a:r>
          </a:p>
          <a:p>
            <a:pPr marL="79375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i="0" u="none" strike="noStrike" kern="1200" cap="none" spc="0" normalizeH="0" baseline="0" noProof="0" dirty="0">
                <a:ln>
                  <a:noFill/>
                </a:ln>
                <a:solidFill>
                  <a:schemeClr val="bg1"/>
                </a:solidFill>
                <a:effectLst/>
                <a:uLnTx/>
                <a:uFillTx/>
                <a:latin typeface="Calibri"/>
                <a:ea typeface="+mn-ea"/>
                <a:cs typeface="+mn-cs"/>
              </a:rPr>
              <a:t>Cold Cereal</a:t>
            </a:r>
          </a:p>
          <a:p>
            <a:pPr marL="79375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i="0" u="none" strike="noStrike" kern="1200" cap="none" spc="0" normalizeH="0" baseline="0" noProof="0" dirty="0">
                <a:ln>
                  <a:noFill/>
                </a:ln>
                <a:solidFill>
                  <a:schemeClr val="bg1"/>
                </a:solidFill>
                <a:effectLst/>
                <a:uLnTx/>
                <a:uFillTx/>
                <a:latin typeface="Calibri"/>
                <a:ea typeface="+mn-ea"/>
                <a:cs typeface="+mn-cs"/>
              </a:rPr>
              <a:t>Crackers</a:t>
            </a:r>
          </a:p>
          <a:p>
            <a:pPr marL="79375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i="0" u="none" strike="noStrike" kern="1200" cap="none" spc="0" normalizeH="0" baseline="0" noProof="0" dirty="0">
                <a:ln>
                  <a:noFill/>
                </a:ln>
                <a:solidFill>
                  <a:schemeClr val="bg1"/>
                </a:solidFill>
                <a:effectLst/>
                <a:uLnTx/>
                <a:uFillTx/>
                <a:latin typeface="Calibri"/>
                <a:ea typeface="+mn-ea"/>
                <a:cs typeface="+mn-cs"/>
              </a:rPr>
              <a:t>Coffee Cake</a:t>
            </a:r>
          </a:p>
          <a:p>
            <a:pPr marL="79375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i="0" u="none" strike="noStrike" kern="1200" cap="none" spc="0" normalizeH="0" baseline="0" noProof="0" dirty="0">
                <a:ln>
                  <a:noFill/>
                </a:ln>
                <a:solidFill>
                  <a:schemeClr val="bg1"/>
                </a:solidFill>
                <a:effectLst/>
                <a:uLnTx/>
                <a:uFillTx/>
                <a:latin typeface="Calibri"/>
                <a:ea typeface="+mn-ea"/>
                <a:cs typeface="+mn-cs"/>
              </a:rPr>
              <a:t>Pan Dulce</a:t>
            </a:r>
          </a:p>
        </p:txBody>
      </p:sp>
      <p:pic>
        <p:nvPicPr>
          <p:cNvPr id="13" name="Picture 12">
            <a:extLst>
              <a:ext uri="{FF2B5EF4-FFF2-40B4-BE49-F238E27FC236}">
                <a16:creationId xmlns:a16="http://schemas.microsoft.com/office/drawing/2014/main" id="{F77A196C-20DB-7A30-F37B-31E0D2384760}"/>
              </a:ext>
            </a:extLst>
          </p:cNvPr>
          <p:cNvPicPr>
            <a:picLocks noChangeAspect="1"/>
          </p:cNvPicPr>
          <p:nvPr/>
        </p:nvPicPr>
        <p:blipFill>
          <a:blip r:embed="rId4"/>
          <a:stretch>
            <a:fillRect/>
          </a:stretch>
        </p:blipFill>
        <p:spPr>
          <a:xfrm>
            <a:off x="7543155" y="1720827"/>
            <a:ext cx="3604616" cy="4639224"/>
          </a:xfrm>
          <a:prstGeom prst="rect">
            <a:avLst/>
          </a:prstGeom>
        </p:spPr>
      </p:pic>
      <p:sp>
        <p:nvSpPr>
          <p:cNvPr id="5" name="TextBox 4">
            <a:extLst>
              <a:ext uri="{FF2B5EF4-FFF2-40B4-BE49-F238E27FC236}">
                <a16:creationId xmlns:a16="http://schemas.microsoft.com/office/drawing/2014/main" id="{15C2941A-42FE-55EF-C648-F667D89A5581}"/>
              </a:ext>
            </a:extLst>
          </p:cNvPr>
          <p:cNvSpPr txBox="1"/>
          <p:nvPr/>
        </p:nvSpPr>
        <p:spPr>
          <a:xfrm>
            <a:off x="656492" y="1838090"/>
            <a:ext cx="6564923" cy="1384995"/>
          </a:xfrm>
          <a:prstGeom prst="rect">
            <a:avLst/>
          </a:prstGeom>
          <a:noFill/>
        </p:spPr>
        <p:txBody>
          <a:bodyPr wrap="square" rtlCol="0">
            <a:spAutoFit/>
          </a:bodyPr>
          <a:lstStyle/>
          <a:p>
            <a:r>
              <a:rPr lang="en-US" sz="2800" dirty="0">
                <a:solidFill>
                  <a:schemeClr val="bg1"/>
                </a:solidFill>
              </a:rPr>
              <a:t>To keep waste down students may save non-perishable items from the menu that day.</a:t>
            </a:r>
          </a:p>
        </p:txBody>
      </p:sp>
    </p:spTree>
    <p:custDataLst>
      <p:tags r:id="rId1"/>
    </p:custDataLst>
    <p:extLst>
      <p:ext uri="{BB962C8B-B14F-4D97-AF65-F5344CB8AC3E}">
        <p14:creationId xmlns:p14="http://schemas.microsoft.com/office/powerpoint/2010/main" val="212617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wipe(left)">
                                      <p:cBhvr>
                                        <p:cTn id="7" dur="500"/>
                                        <p:tgtEl>
                                          <p:spTgt spid="11">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wipe(left)">
                                      <p:cBhvr>
                                        <p:cTn id="11" dur="500"/>
                                        <p:tgtEl>
                                          <p:spTgt spid="11">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animEffect transition="in" filter="wipe(left)">
                                      <p:cBhvr>
                                        <p:cTn id="15" dur="500"/>
                                        <p:tgtEl>
                                          <p:spTgt spid="11">
                                            <p:txEl>
                                              <p:pRg st="3" end="3"/>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wipe(left)">
                                      <p:cBhvr>
                                        <p:cTn id="19" dur="500"/>
                                        <p:tgtEl>
                                          <p:spTgt spid="11">
                                            <p:txEl>
                                              <p:pRg st="4" end="4"/>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animEffect transition="in" filter="wipe(left)">
                                      <p:cBhvr>
                                        <p:cTn id="23"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1485A8-A3D5-056E-7E83-A392031E376F}"/>
              </a:ext>
            </a:extLst>
          </p:cNvPr>
          <p:cNvSpPr/>
          <p:nvPr/>
        </p:nvSpPr>
        <p:spPr>
          <a:xfrm>
            <a:off x="0" y="3742660"/>
            <a:ext cx="12192000" cy="311534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6" name="Picture 2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2" y="-608098"/>
            <a:ext cx="11893432" cy="6155071"/>
          </a:xfrm>
          <a:prstGeom prst="rect">
            <a:avLst/>
          </a:prstGeom>
        </p:spPr>
      </p:pic>
      <p:pic>
        <p:nvPicPr>
          <p:cNvPr id="24" name="Picture 23">
            <a:extLst>
              <a:ext uri="{FF2B5EF4-FFF2-40B4-BE49-F238E27FC236}">
                <a16:creationId xmlns:a16="http://schemas.microsoft.com/office/drawing/2014/main" id="{60CF7342-2AC4-9B49-33D5-5733CBD3E8C9}"/>
              </a:ext>
            </a:extLst>
          </p:cNvPr>
          <p:cNvPicPr>
            <a:picLocks noChangeAspect="1"/>
          </p:cNvPicPr>
          <p:nvPr/>
        </p:nvPicPr>
        <p:blipFill>
          <a:blip r:embed="rId4"/>
          <a:stretch>
            <a:fillRect/>
          </a:stretch>
        </p:blipFill>
        <p:spPr>
          <a:xfrm>
            <a:off x="2974243" y="64168"/>
            <a:ext cx="1088523" cy="1659639"/>
          </a:xfrm>
          <a:prstGeom prst="rect">
            <a:avLst/>
          </a:prstGeom>
          <a:ln w="19050">
            <a:solidFill>
              <a:schemeClr val="tx1"/>
            </a:solidFill>
          </a:ln>
        </p:spPr>
      </p:pic>
      <p:pic>
        <p:nvPicPr>
          <p:cNvPr id="27" name="Picture 26">
            <a:extLst>
              <a:ext uri="{FF2B5EF4-FFF2-40B4-BE49-F238E27FC236}">
                <a16:creationId xmlns:a16="http://schemas.microsoft.com/office/drawing/2014/main" id="{EE6FEAE4-B411-508E-A624-F05BC6D86438}"/>
              </a:ext>
            </a:extLst>
          </p:cNvPr>
          <p:cNvPicPr>
            <a:picLocks noChangeAspect="1"/>
          </p:cNvPicPr>
          <p:nvPr/>
        </p:nvPicPr>
        <p:blipFill>
          <a:blip r:embed="rId5"/>
          <a:stretch>
            <a:fillRect/>
          </a:stretch>
        </p:blipFill>
        <p:spPr>
          <a:xfrm>
            <a:off x="10879581" y="603902"/>
            <a:ext cx="1178751" cy="922764"/>
          </a:xfrm>
          <a:prstGeom prst="rect">
            <a:avLst/>
          </a:prstGeom>
        </p:spPr>
      </p:pic>
      <p:pic>
        <p:nvPicPr>
          <p:cNvPr id="28" name="Picture 27">
            <a:extLst>
              <a:ext uri="{FF2B5EF4-FFF2-40B4-BE49-F238E27FC236}">
                <a16:creationId xmlns:a16="http://schemas.microsoft.com/office/drawing/2014/main" id="{3E040EB6-8078-C102-B5A2-99555F0B99DE}"/>
              </a:ext>
            </a:extLst>
          </p:cNvPr>
          <p:cNvPicPr>
            <a:picLocks noChangeAspect="1"/>
          </p:cNvPicPr>
          <p:nvPr/>
        </p:nvPicPr>
        <p:blipFill rotWithShape="1">
          <a:blip r:embed="rId6"/>
          <a:srcRect l="2194" t="1944" r="2194"/>
          <a:stretch/>
        </p:blipFill>
        <p:spPr>
          <a:xfrm>
            <a:off x="10856945" y="1917700"/>
            <a:ext cx="1198386" cy="922764"/>
          </a:xfrm>
          <a:prstGeom prst="rect">
            <a:avLst/>
          </a:prstGeom>
          <a:ln>
            <a:solidFill>
              <a:srgbClr val="000000"/>
            </a:solidFill>
          </a:ln>
        </p:spPr>
      </p:pic>
      <p:pic>
        <p:nvPicPr>
          <p:cNvPr id="4" name="Picture 3">
            <a:extLst>
              <a:ext uri="{FF2B5EF4-FFF2-40B4-BE49-F238E27FC236}">
                <a16:creationId xmlns:a16="http://schemas.microsoft.com/office/drawing/2014/main" id="{5ED05427-B9F9-A04E-C7F0-573BFC10D44C}"/>
              </a:ext>
            </a:extLst>
          </p:cNvPr>
          <p:cNvPicPr>
            <a:picLocks noChangeAspect="1"/>
          </p:cNvPicPr>
          <p:nvPr/>
        </p:nvPicPr>
        <p:blipFill>
          <a:blip r:embed="rId7"/>
          <a:stretch>
            <a:fillRect/>
          </a:stretch>
        </p:blipFill>
        <p:spPr>
          <a:xfrm>
            <a:off x="928028" y="2728915"/>
            <a:ext cx="825231" cy="142592"/>
          </a:xfrm>
          <a:prstGeom prst="rect">
            <a:avLst/>
          </a:prstGeom>
        </p:spPr>
      </p:pic>
      <p:sp>
        <p:nvSpPr>
          <p:cNvPr id="25" name="Rectangle 24">
            <a:extLst>
              <a:ext uri="{FF2B5EF4-FFF2-40B4-BE49-F238E27FC236}">
                <a16:creationId xmlns:a16="http://schemas.microsoft.com/office/drawing/2014/main" id="{06221659-07C8-AA0B-17F8-FB572A4AE45D}"/>
              </a:ext>
            </a:extLst>
          </p:cNvPr>
          <p:cNvSpPr/>
          <p:nvPr/>
        </p:nvSpPr>
        <p:spPr>
          <a:xfrm rot="21424427">
            <a:off x="908450" y="2351314"/>
            <a:ext cx="676745" cy="45719"/>
          </a:xfrm>
          <a:prstGeom prst="rect">
            <a:avLst/>
          </a:prstGeom>
          <a:solidFill>
            <a:srgbClr val="76B2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97ABFB-4756-169C-84D2-85D74A50B298}"/>
              </a:ext>
            </a:extLst>
          </p:cNvPr>
          <p:cNvSpPr/>
          <p:nvPr/>
        </p:nvSpPr>
        <p:spPr>
          <a:xfrm>
            <a:off x="848032" y="516195"/>
            <a:ext cx="1437968" cy="1659193"/>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41A4BA95-5827-988C-0F5B-AE380BB4D1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1770" y="186161"/>
            <a:ext cx="1654448" cy="648567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4C1BC5D7-A4C4-E1D8-8B00-347647586EDF}"/>
              </a:ext>
            </a:extLst>
          </p:cNvPr>
          <p:cNvGrpSpPr/>
          <p:nvPr/>
        </p:nvGrpSpPr>
        <p:grpSpPr>
          <a:xfrm rot="21285703">
            <a:off x="2289797" y="3114732"/>
            <a:ext cx="492449" cy="105716"/>
            <a:chOff x="1488734" y="3393104"/>
            <a:chExt cx="566777" cy="147362"/>
          </a:xfrm>
        </p:grpSpPr>
        <p:sp>
          <p:nvSpPr>
            <p:cNvPr id="10" name="Rectangle 9">
              <a:extLst>
                <a:ext uri="{FF2B5EF4-FFF2-40B4-BE49-F238E27FC236}">
                  <a16:creationId xmlns:a16="http://schemas.microsoft.com/office/drawing/2014/main" id="{5B645A03-C790-1A3F-544F-00640B889302}"/>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ue and orange logo&#10;&#10;Description automatically generated">
              <a:extLst>
                <a:ext uri="{FF2B5EF4-FFF2-40B4-BE49-F238E27FC236}">
                  <a16:creationId xmlns:a16="http://schemas.microsoft.com/office/drawing/2014/main" id="{E3C268FB-13B8-0910-1361-61467D5DCB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5" name="Speech Bubble: Oval 4">
            <a:extLst>
              <a:ext uri="{FF2B5EF4-FFF2-40B4-BE49-F238E27FC236}">
                <a16:creationId xmlns:a16="http://schemas.microsoft.com/office/drawing/2014/main" id="{EFDE9439-FF1E-FF08-4CF1-7E3E937ECCC2}"/>
              </a:ext>
            </a:extLst>
          </p:cNvPr>
          <p:cNvSpPr/>
          <p:nvPr/>
        </p:nvSpPr>
        <p:spPr>
          <a:xfrm>
            <a:off x="5169512" y="259056"/>
            <a:ext cx="5103190" cy="2358738"/>
          </a:xfrm>
          <a:prstGeom prst="wedgeEllipseCallout">
            <a:avLst>
              <a:gd name="adj1" fmla="val -87204"/>
              <a:gd name="adj2" fmla="val 30919"/>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18D20-35EA-F4F0-57F5-A440558B2616}"/>
              </a:ext>
            </a:extLst>
          </p:cNvPr>
          <p:cNvSpPr/>
          <p:nvPr/>
        </p:nvSpPr>
        <p:spPr>
          <a:xfrm>
            <a:off x="4138336" y="-272078"/>
            <a:ext cx="816392" cy="9164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492FA95-1E5B-A840-45B7-E474EA5C3085}"/>
              </a:ext>
            </a:extLst>
          </p:cNvPr>
          <p:cNvSpPr txBox="1"/>
          <p:nvPr/>
        </p:nvSpPr>
        <p:spPr>
          <a:xfrm>
            <a:off x="5910944" y="538532"/>
            <a:ext cx="3620326" cy="1815882"/>
          </a:xfrm>
          <a:prstGeom prst="rect">
            <a:avLst/>
          </a:prstGeom>
          <a:noFill/>
        </p:spPr>
        <p:txBody>
          <a:bodyPr wrap="square" rtlCol="0">
            <a:spAutoFit/>
          </a:bodyPr>
          <a:lstStyle/>
          <a:p>
            <a:pPr algn="ctr"/>
            <a:r>
              <a:rPr lang="en-US" sz="2800" dirty="0">
                <a:solidFill>
                  <a:schemeClr val="bg1"/>
                </a:solidFill>
              </a:rPr>
              <a:t>What other combo’s can you come up with? Discuss with the person next to you.</a:t>
            </a:r>
          </a:p>
        </p:txBody>
      </p:sp>
    </p:spTree>
    <p:extLst>
      <p:ext uri="{BB962C8B-B14F-4D97-AF65-F5344CB8AC3E}">
        <p14:creationId xmlns:p14="http://schemas.microsoft.com/office/powerpoint/2010/main" val="3841896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FE02340-1BB4-4606-C51B-B58BBF7CED50}"/>
            </a:ext>
          </a:extLst>
        </p:cNvPr>
        <p:cNvGrpSpPr/>
        <p:nvPr/>
      </p:nvGrpSpPr>
      <p:grpSpPr>
        <a:xfrm>
          <a:off x="0" y="0"/>
          <a:ext cx="0" cy="0"/>
          <a:chOff x="0" y="0"/>
          <a:chExt cx="0" cy="0"/>
        </a:xfrm>
      </p:grpSpPr>
      <p:sp>
        <p:nvSpPr>
          <p:cNvPr id="3" name="Diamond 2">
            <a:extLst>
              <a:ext uri="{FF2B5EF4-FFF2-40B4-BE49-F238E27FC236}">
                <a16:creationId xmlns:a16="http://schemas.microsoft.com/office/drawing/2014/main" id="{010B1692-8619-4DEA-07AB-AB09A715680C}"/>
              </a:ext>
            </a:extLst>
          </p:cNvPr>
          <p:cNvSpPr/>
          <p:nvPr/>
        </p:nvSpPr>
        <p:spPr>
          <a:xfrm>
            <a:off x="1627833" y="-324060"/>
            <a:ext cx="8772211" cy="7506119"/>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5782323-5B76-AB59-102F-BC77C5F71220}"/>
              </a:ext>
            </a:extLst>
          </p:cNvPr>
          <p:cNvSpPr/>
          <p:nvPr/>
        </p:nvSpPr>
        <p:spPr>
          <a:xfrm>
            <a:off x="0" y="2244755"/>
            <a:ext cx="12192000" cy="186515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2B656EA8-EC24-E9F4-5C77-6FA980621D70}"/>
              </a:ext>
            </a:extLst>
          </p:cNvPr>
          <p:cNvSpPr txBox="1">
            <a:spLocks/>
          </p:cNvSpPr>
          <p:nvPr/>
        </p:nvSpPr>
        <p:spPr>
          <a:xfrm>
            <a:off x="0" y="2388476"/>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8800" b="1" dirty="0">
                <a:solidFill>
                  <a:srgbClr val="002060"/>
                </a:solidFill>
                <a:latin typeface="Times New Roman" panose="02020603050405020304" pitchFamily="18" charset="0"/>
                <a:cs typeface="Times New Roman" panose="02020603050405020304" pitchFamily="18" charset="0"/>
              </a:rPr>
              <a:t>Breakfast In The Class</a:t>
            </a:r>
          </a:p>
        </p:txBody>
      </p:sp>
    </p:spTree>
    <p:extLst>
      <p:ext uri="{BB962C8B-B14F-4D97-AF65-F5344CB8AC3E}">
        <p14:creationId xmlns:p14="http://schemas.microsoft.com/office/powerpoint/2010/main" val="3719574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A5EDD9-73D2-7C6F-C702-568480BCBCD9}"/>
              </a:ext>
            </a:extLst>
          </p:cNvPr>
          <p:cNvSpPr>
            <a:spLocks/>
          </p:cNvSpPr>
          <p:nvPr/>
        </p:nvSpPr>
        <p:spPr>
          <a:xfrm>
            <a:off x="180337" y="1581886"/>
            <a:ext cx="11831326"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40BC3FE0-08F1-75AD-AEB2-3A43785A52CC}"/>
              </a:ext>
            </a:extLst>
          </p:cNvPr>
          <p:cNvSpPr txBox="1">
            <a:spLocks/>
          </p:cNvSpPr>
          <p:nvPr/>
        </p:nvSpPr>
        <p:spPr>
          <a:xfrm>
            <a:off x="155749" y="2229037"/>
            <a:ext cx="7355392" cy="48165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indent="-342900">
              <a:buClr>
                <a:srgbClr val="FFC000"/>
              </a:buClr>
              <a:buFont typeface="Wingdings" panose="05000000000000000000" pitchFamily="2" charset="2"/>
              <a:buChar char="v"/>
            </a:pPr>
            <a:r>
              <a:rPr lang="en-US" altLang="en-US" sz="2600" dirty="0">
                <a:solidFill>
                  <a:schemeClr val="bg1"/>
                </a:solidFill>
              </a:rPr>
              <a:t>Pack BIC insulated bags with food items and paper goods</a:t>
            </a:r>
          </a:p>
          <a:p>
            <a:pPr marL="800100" indent="-342900">
              <a:buClr>
                <a:srgbClr val="FFC000"/>
              </a:buClr>
              <a:buFont typeface="Wingdings" panose="05000000000000000000" pitchFamily="2" charset="2"/>
              <a:buChar char="v"/>
            </a:pPr>
            <a:r>
              <a:rPr lang="en-US" altLang="en-US" sz="2600" dirty="0">
                <a:solidFill>
                  <a:schemeClr val="bg1"/>
                </a:solidFill>
              </a:rPr>
              <a:t>Provide additional food items to classrooms (as requested).</a:t>
            </a:r>
          </a:p>
          <a:p>
            <a:pPr marL="800100" indent="-342900">
              <a:buClr>
                <a:srgbClr val="FFC000"/>
              </a:buClr>
              <a:buFont typeface="Wingdings" panose="05000000000000000000" pitchFamily="2" charset="2"/>
              <a:buChar char="v"/>
            </a:pPr>
            <a:r>
              <a:rPr lang="en-US" altLang="en-US" sz="2600" dirty="0">
                <a:solidFill>
                  <a:schemeClr val="bg1"/>
                </a:solidFill>
              </a:rPr>
              <a:t>Provide menus upon request.</a:t>
            </a:r>
          </a:p>
          <a:p>
            <a:pPr marL="800100" indent="-342900">
              <a:buClr>
                <a:srgbClr val="FFC000"/>
              </a:buClr>
              <a:buFont typeface="Wingdings" panose="05000000000000000000" pitchFamily="2" charset="2"/>
              <a:buChar char="v"/>
            </a:pPr>
            <a:r>
              <a:rPr lang="en-US" altLang="en-US" sz="2600" dirty="0">
                <a:solidFill>
                  <a:schemeClr val="bg1"/>
                </a:solidFill>
              </a:rPr>
              <a:t>Ensure all BIC bags are picked-up and returned.</a:t>
            </a:r>
          </a:p>
          <a:p>
            <a:pPr marL="800100" indent="-342900">
              <a:buClr>
                <a:srgbClr val="FFC000"/>
              </a:buClr>
              <a:buFont typeface="Wingdings" panose="05000000000000000000" pitchFamily="2" charset="2"/>
              <a:buChar char="v"/>
            </a:pPr>
            <a:r>
              <a:rPr lang="en-US" altLang="en-US" sz="2600" dirty="0">
                <a:solidFill>
                  <a:schemeClr val="bg1"/>
                </a:solidFill>
              </a:rPr>
              <a:t>Clean all bags and remove forms upon their return</a:t>
            </a:r>
          </a:p>
          <a:p>
            <a:pPr marL="800100" indent="-342900">
              <a:buClr>
                <a:srgbClr val="FFC000"/>
              </a:buClr>
              <a:buFont typeface="Wingdings" panose="05000000000000000000" pitchFamily="2" charset="2"/>
              <a:buChar char="v"/>
            </a:pPr>
            <a:r>
              <a:rPr lang="en-US" altLang="en-US" sz="2600" dirty="0">
                <a:solidFill>
                  <a:schemeClr val="bg1"/>
                </a:solidFill>
              </a:rPr>
              <a:t>Provide FSM with BIC forms</a:t>
            </a:r>
          </a:p>
          <a:p>
            <a:pPr marL="457200" indent="-457200">
              <a:buFont typeface="Wingdings" panose="05000000000000000000" pitchFamily="2" charset="2"/>
              <a:buChar char="Ø"/>
            </a:pPr>
            <a:endParaRPr lang="en-US" sz="2600" dirty="0"/>
          </a:p>
        </p:txBody>
      </p:sp>
      <p:pic>
        <p:nvPicPr>
          <p:cNvPr id="4" name="Content Placeholder 3">
            <a:extLst>
              <a:ext uri="{FF2B5EF4-FFF2-40B4-BE49-F238E27FC236}">
                <a16:creationId xmlns:a16="http://schemas.microsoft.com/office/drawing/2014/main" id="{27738A8A-BEE7-6E4D-0C1C-B262AD03E0CF}"/>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666892" y="0"/>
            <a:ext cx="4525107" cy="6886708"/>
          </a:xfrm>
          <a:ln>
            <a:noFill/>
          </a:ln>
          <a:effectLst>
            <a:softEdge rad="31750"/>
          </a:effectLst>
        </p:spPr>
      </p:pic>
      <p:sp>
        <p:nvSpPr>
          <p:cNvPr id="5" name="Rectangle 4">
            <a:extLst>
              <a:ext uri="{FF2B5EF4-FFF2-40B4-BE49-F238E27FC236}">
                <a16:creationId xmlns:a16="http://schemas.microsoft.com/office/drawing/2014/main" id="{1A36EE51-213B-00EC-DA7A-11E48F2F62CA}"/>
              </a:ext>
            </a:extLst>
          </p:cNvPr>
          <p:cNvSpPr/>
          <p:nvPr/>
        </p:nvSpPr>
        <p:spPr>
          <a:xfrm>
            <a:off x="-2" y="167762"/>
            <a:ext cx="9632373" cy="1246362"/>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067B4E35-82AF-1F44-2A14-156782D15BBE}"/>
              </a:ext>
            </a:extLst>
          </p:cNvPr>
          <p:cNvSpPr txBox="1">
            <a:spLocks/>
          </p:cNvSpPr>
          <p:nvPr/>
        </p:nvSpPr>
        <p:spPr>
          <a:xfrm>
            <a:off x="-1279816" y="271124"/>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Role of The Food Service Staff</a:t>
            </a:r>
          </a:p>
        </p:txBody>
      </p:sp>
    </p:spTree>
    <p:extLst>
      <p:ext uri="{BB962C8B-B14F-4D97-AF65-F5344CB8AC3E}">
        <p14:creationId xmlns:p14="http://schemas.microsoft.com/office/powerpoint/2010/main" val="2246579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677729-4A25-F188-F8DE-82F62E1FBB86}"/>
              </a:ext>
            </a:extLst>
          </p:cNvPr>
          <p:cNvSpPr>
            <a:spLocks/>
          </p:cNvSpPr>
          <p:nvPr/>
        </p:nvSpPr>
        <p:spPr>
          <a:xfrm>
            <a:off x="147146" y="1786758"/>
            <a:ext cx="10188656" cy="476145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42495A-2FD5-5E8F-CD71-E83DE53DE598}"/>
              </a:ext>
            </a:extLst>
          </p:cNvPr>
          <p:cNvSpPr/>
          <p:nvPr/>
        </p:nvSpPr>
        <p:spPr>
          <a:xfrm>
            <a:off x="0" y="180524"/>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E24A230-D79E-CE45-49CB-C8305B674361}"/>
              </a:ext>
            </a:extLst>
          </p:cNvPr>
          <p:cNvPicPr>
            <a:picLocks noChangeAspect="1"/>
          </p:cNvPicPr>
          <p:nvPr/>
        </p:nvPicPr>
        <p:blipFill rotWithShape="1">
          <a:blip r:embed="rId3">
            <a:extLst>
              <a:ext uri="{28A0092B-C50C-407E-A947-70E740481C1C}">
                <a14:useLocalDpi xmlns:a14="http://schemas.microsoft.com/office/drawing/2010/main" val="0"/>
              </a:ext>
            </a:extLst>
          </a:blip>
          <a:srcRect t="1701" b="328"/>
          <a:stretch/>
        </p:blipFill>
        <p:spPr>
          <a:xfrm>
            <a:off x="8314339" y="1898350"/>
            <a:ext cx="3366263" cy="4538263"/>
          </a:xfrm>
          <a:prstGeom prst="rect">
            <a:avLst/>
          </a:prstGeom>
          <a:ln>
            <a:solidFill>
              <a:srgbClr val="000000"/>
            </a:solidFill>
          </a:ln>
        </p:spPr>
      </p:pic>
      <p:sp>
        <p:nvSpPr>
          <p:cNvPr id="3" name="Content Placeholder 2"/>
          <p:cNvSpPr>
            <a:spLocks noGrp="1"/>
          </p:cNvSpPr>
          <p:nvPr>
            <p:ph idx="1"/>
          </p:nvPr>
        </p:nvSpPr>
        <p:spPr>
          <a:xfrm>
            <a:off x="310757" y="2154682"/>
            <a:ext cx="6920360" cy="4856761"/>
          </a:xfrm>
        </p:spPr>
        <p:txBody>
          <a:bodyPr>
            <a:normAutofit/>
          </a:bodyPr>
          <a:lstStyle/>
          <a:p>
            <a:r>
              <a:rPr lang="en-US" dirty="0">
                <a:solidFill>
                  <a:schemeClr val="bg1"/>
                </a:solidFill>
              </a:rPr>
              <a:t>Food Services Staff will complete </a:t>
            </a:r>
            <a:r>
              <a:rPr lang="en-US" b="1" i="1" dirty="0">
                <a:solidFill>
                  <a:schemeClr val="bg1"/>
                </a:solidFill>
              </a:rPr>
              <a:t>“BIC Daily Meal Packing Report”</a:t>
            </a:r>
            <a:r>
              <a:rPr lang="en-US" b="1" dirty="0">
                <a:solidFill>
                  <a:schemeClr val="bg1"/>
                </a:solidFill>
              </a:rPr>
              <a:t> </a:t>
            </a:r>
            <a:r>
              <a:rPr lang="en-US" dirty="0">
                <a:solidFill>
                  <a:schemeClr val="bg1"/>
                </a:solidFill>
              </a:rPr>
              <a:t>to indicate the number of items that are prepared and packed for each classroom. The purpose of the form is to assist in:</a:t>
            </a:r>
          </a:p>
          <a:p>
            <a:pPr marL="1257300" lvl="1" indent="-457200">
              <a:spcBef>
                <a:spcPts val="1200"/>
              </a:spcBef>
              <a:buClr>
                <a:srgbClr val="FFC000"/>
              </a:buClr>
              <a:buFont typeface="Wingdings" panose="05000000000000000000" pitchFamily="2" charset="2"/>
              <a:buChar char="v"/>
            </a:pPr>
            <a:r>
              <a:rPr lang="en-US" sz="2800" dirty="0">
                <a:solidFill>
                  <a:schemeClr val="bg1"/>
                </a:solidFill>
              </a:rPr>
              <a:t>Forecasting production.</a:t>
            </a:r>
          </a:p>
          <a:p>
            <a:pPr marL="1257300" lvl="1" indent="-457200">
              <a:spcBef>
                <a:spcPts val="1200"/>
              </a:spcBef>
              <a:buClr>
                <a:srgbClr val="FFC000"/>
              </a:buClr>
              <a:buFont typeface="Wingdings" panose="05000000000000000000" pitchFamily="2" charset="2"/>
              <a:buChar char="v"/>
            </a:pPr>
            <a:r>
              <a:rPr lang="en-US" sz="2800" dirty="0">
                <a:solidFill>
                  <a:schemeClr val="bg1"/>
                </a:solidFill>
              </a:rPr>
              <a:t>Production quantities.</a:t>
            </a:r>
          </a:p>
          <a:p>
            <a:pPr marL="1257300" lvl="1" indent="-457200">
              <a:spcBef>
                <a:spcPts val="1200"/>
              </a:spcBef>
              <a:buClr>
                <a:srgbClr val="FFC000"/>
              </a:buClr>
              <a:buFont typeface="Wingdings" panose="05000000000000000000" pitchFamily="2" charset="2"/>
              <a:buChar char="v"/>
            </a:pPr>
            <a:r>
              <a:rPr lang="en-US" sz="2800" dirty="0">
                <a:solidFill>
                  <a:schemeClr val="bg1"/>
                </a:solidFill>
              </a:rPr>
              <a:t>Classroom packing amounts.</a:t>
            </a:r>
          </a:p>
          <a:p>
            <a:pPr marL="0" lvl="1" indent="457200">
              <a:buNone/>
            </a:pPr>
            <a:endParaRPr lang="en-US" dirty="0"/>
          </a:p>
        </p:txBody>
      </p:sp>
      <p:sp>
        <p:nvSpPr>
          <p:cNvPr id="2" name="TextBox 1">
            <a:extLst>
              <a:ext uri="{FF2B5EF4-FFF2-40B4-BE49-F238E27FC236}">
                <a16:creationId xmlns:a16="http://schemas.microsoft.com/office/drawing/2014/main" id="{230AA177-2800-4EAC-9F6B-156AE8DA193A}"/>
              </a:ext>
            </a:extLst>
          </p:cNvPr>
          <p:cNvSpPr txBox="1"/>
          <p:nvPr/>
        </p:nvSpPr>
        <p:spPr>
          <a:xfrm>
            <a:off x="7520981" y="3323945"/>
            <a:ext cx="3617495" cy="1687075"/>
          </a:xfrm>
          <a:prstGeom prst="rect">
            <a:avLst/>
          </a:prstGeom>
          <a:solidFill>
            <a:srgbClr val="FFC000"/>
          </a:solidFill>
          <a:ln w="12700">
            <a:solidFill>
              <a:schemeClr val="bg1"/>
            </a:solidFill>
          </a:ln>
          <a:effectLst/>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File according to the Food Service Division Record Retention Guidelines in Folder #1</a:t>
            </a:r>
            <a:r>
              <a:rPr kumimoji="0" lang="en-US" sz="2000" b="0" i="0" u="none" strike="noStrike" kern="1200" cap="none" spc="0" normalizeH="0" baseline="0" noProof="0" dirty="0">
                <a:ln>
                  <a:noFill/>
                </a:ln>
                <a:solidFill>
                  <a:srgbClr val="002060"/>
                </a:solidFill>
                <a:effectLst/>
                <a:uLnTx/>
                <a:uFillTx/>
                <a:latin typeface="Calibri"/>
                <a:ea typeface="+mn-ea"/>
                <a:cs typeface="+mn-cs"/>
              </a:rPr>
              <a:t>.</a:t>
            </a:r>
          </a:p>
        </p:txBody>
      </p:sp>
      <p:sp>
        <p:nvSpPr>
          <p:cNvPr id="4" name="Title 1">
            <a:extLst>
              <a:ext uri="{FF2B5EF4-FFF2-40B4-BE49-F238E27FC236}">
                <a16:creationId xmlns:a16="http://schemas.microsoft.com/office/drawing/2014/main" id="{D84666CE-AE60-7981-B97E-1052CE547FF4}"/>
              </a:ext>
            </a:extLst>
          </p:cNvPr>
          <p:cNvSpPr txBox="1">
            <a:spLocks/>
          </p:cNvSpPr>
          <p:nvPr/>
        </p:nvSpPr>
        <p:spPr>
          <a:xfrm>
            <a:off x="0" y="281089"/>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5400" b="1" dirty="0">
                <a:solidFill>
                  <a:srgbClr val="002060"/>
                </a:solidFill>
                <a:latin typeface="Times New Roman" panose="02020603050405020304" pitchFamily="18" charset="0"/>
                <a:cs typeface="Times New Roman" panose="02020603050405020304" pitchFamily="18" charset="0"/>
              </a:rPr>
              <a:t>BIC </a:t>
            </a:r>
            <a:r>
              <a:rPr lang="en-US" sz="5400" b="1" i="1" dirty="0">
                <a:solidFill>
                  <a:srgbClr val="002060"/>
                </a:solidFill>
                <a:latin typeface="Times New Roman" panose="02020603050405020304" pitchFamily="18" charset="0"/>
                <a:cs typeface="Times New Roman" panose="02020603050405020304" pitchFamily="18" charset="0"/>
              </a:rPr>
              <a:t>Daily Meal Packing Report</a:t>
            </a:r>
          </a:p>
        </p:txBody>
      </p:sp>
    </p:spTree>
    <p:extLst>
      <p:ext uri="{BB962C8B-B14F-4D97-AF65-F5344CB8AC3E}">
        <p14:creationId xmlns:p14="http://schemas.microsoft.com/office/powerpoint/2010/main" val="804669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F76E5D2-6801-5460-BC04-5889D8747353}"/>
              </a:ext>
            </a:extLst>
          </p:cNvPr>
          <p:cNvSpPr>
            <a:spLocks/>
          </p:cNvSpPr>
          <p:nvPr/>
        </p:nvSpPr>
        <p:spPr>
          <a:xfrm>
            <a:off x="162653" y="1526199"/>
            <a:ext cx="11734098" cy="511637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3EB2571-39E3-8E83-FB5C-38DA6AD1A902}"/>
              </a:ext>
            </a:extLst>
          </p:cNvPr>
          <p:cNvSpPr/>
          <p:nvPr/>
        </p:nvSpPr>
        <p:spPr>
          <a:xfrm>
            <a:off x="0" y="180524"/>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CECFC34-DD29-85FE-A100-D1442DB089A5}"/>
              </a:ext>
            </a:extLst>
          </p:cNvPr>
          <p:cNvPicPr>
            <a:picLocks noChangeAspect="1"/>
          </p:cNvPicPr>
          <p:nvPr/>
        </p:nvPicPr>
        <p:blipFill rotWithShape="1">
          <a:blip r:embed="rId4">
            <a:extLst>
              <a:ext uri="{28A0092B-C50C-407E-A947-70E740481C1C}">
                <a14:useLocalDpi xmlns:a14="http://schemas.microsoft.com/office/drawing/2010/main" val="0"/>
              </a:ext>
            </a:extLst>
          </a:blip>
          <a:srcRect t="758" b="54538"/>
          <a:stretch/>
        </p:blipFill>
        <p:spPr>
          <a:xfrm>
            <a:off x="2476500" y="2029232"/>
            <a:ext cx="7239000" cy="4453041"/>
          </a:xfrm>
          <a:prstGeom prst="rect">
            <a:avLst/>
          </a:prstGeom>
          <a:ln>
            <a:solidFill>
              <a:srgbClr val="000000"/>
            </a:solidFill>
          </a:ln>
        </p:spPr>
      </p:pic>
      <p:grpSp>
        <p:nvGrpSpPr>
          <p:cNvPr id="4" name="Group 3">
            <a:extLst>
              <a:ext uri="{FF2B5EF4-FFF2-40B4-BE49-F238E27FC236}">
                <a16:creationId xmlns:a16="http://schemas.microsoft.com/office/drawing/2014/main" id="{881884F2-3950-A8C3-EB54-3CD078B648C6}"/>
              </a:ext>
            </a:extLst>
          </p:cNvPr>
          <p:cNvGrpSpPr/>
          <p:nvPr/>
        </p:nvGrpSpPr>
        <p:grpSpPr>
          <a:xfrm>
            <a:off x="433263" y="3742660"/>
            <a:ext cx="3620062" cy="2454822"/>
            <a:chOff x="433263" y="3742660"/>
            <a:chExt cx="3620062" cy="2454822"/>
          </a:xfrm>
        </p:grpSpPr>
        <p:cxnSp>
          <p:nvCxnSpPr>
            <p:cNvPr id="160" name="Straight Arrow Connector 159">
              <a:extLst>
                <a:ext uri="{FF2B5EF4-FFF2-40B4-BE49-F238E27FC236}">
                  <a16:creationId xmlns:a16="http://schemas.microsoft.com/office/drawing/2014/main" id="{EC25A303-5D4F-4A32-BA91-231ACBBDD629}"/>
                </a:ext>
              </a:extLst>
            </p:cNvPr>
            <p:cNvCxnSpPr>
              <a:cxnSpLocks/>
            </p:cNvCxnSpPr>
            <p:nvPr/>
          </p:nvCxnSpPr>
          <p:spPr>
            <a:xfrm flipV="1">
              <a:off x="2702257" y="3742660"/>
              <a:ext cx="1167996" cy="96581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87465258-9172-45A3-994E-664D60830FE1}"/>
                </a:ext>
              </a:extLst>
            </p:cNvPr>
            <p:cNvSpPr txBox="1"/>
            <p:nvPr/>
          </p:nvSpPr>
          <p:spPr>
            <a:xfrm>
              <a:off x="433263" y="4683839"/>
              <a:ext cx="3620062" cy="1513643"/>
            </a:xfrm>
            <a:prstGeom prst="rect">
              <a:avLst/>
            </a:prstGeom>
            <a:solidFill>
              <a:srgbClr val="FFC000"/>
            </a:solidFill>
            <a:ln>
              <a:solidFill>
                <a:schemeClr val="bg1"/>
              </a:solid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a:ea typeface="+mn-ea"/>
                  <a:cs typeface="+mn-cs"/>
                </a:rPr>
                <a:t>Hot Entrée</a:t>
              </a:r>
              <a:r>
                <a:rPr kumimoji="0" lang="en-US" sz="2400" b="0" i="0" u="none" strike="noStrike" kern="1200" cap="none" spc="0" normalizeH="0" baseline="0" noProof="0" dirty="0">
                  <a:ln>
                    <a:noFill/>
                  </a:ln>
                  <a:solidFill>
                    <a:srgbClr val="002060"/>
                  </a:solidFill>
                  <a:effectLst/>
                  <a:uLnTx/>
                  <a:uFillTx/>
                  <a:latin typeface="Calibri"/>
                  <a:ea typeface="+mn-ea"/>
                  <a:cs typeface="+mn-cs"/>
                </a:rPr>
                <a:t> - </a:t>
              </a:r>
              <a:r>
                <a:rPr lang="en-US" sz="2400" dirty="0">
                  <a:solidFill>
                    <a:srgbClr val="002060"/>
                  </a:solidFill>
                  <a:latin typeface="Calibri"/>
                </a:rPr>
                <a:t>FSM</a:t>
              </a:r>
              <a:r>
                <a:rPr kumimoji="0" lang="en-US" sz="2400" b="0" i="0" u="none" strike="noStrike" kern="1200" cap="none" spc="0" normalizeH="0" baseline="0" noProof="0" dirty="0">
                  <a:ln>
                    <a:noFill/>
                  </a:ln>
                  <a:solidFill>
                    <a:srgbClr val="002060"/>
                  </a:solidFill>
                  <a:effectLst/>
                  <a:uLnTx/>
                  <a:uFillTx/>
                  <a:latin typeface="Calibri"/>
                  <a:ea typeface="+mn-ea"/>
                  <a:cs typeface="+mn-cs"/>
                </a:rPr>
                <a:t> will specify the hot entrée for the day based on the menu.</a:t>
              </a:r>
            </a:p>
          </p:txBody>
        </p:sp>
      </p:grpSp>
      <p:grpSp>
        <p:nvGrpSpPr>
          <p:cNvPr id="7" name="Group 6">
            <a:extLst>
              <a:ext uri="{FF2B5EF4-FFF2-40B4-BE49-F238E27FC236}">
                <a16:creationId xmlns:a16="http://schemas.microsoft.com/office/drawing/2014/main" id="{59329495-0932-5D02-16E9-30E3C2686F19}"/>
              </a:ext>
            </a:extLst>
          </p:cNvPr>
          <p:cNvGrpSpPr/>
          <p:nvPr/>
        </p:nvGrpSpPr>
        <p:grpSpPr>
          <a:xfrm>
            <a:off x="4426894" y="3742660"/>
            <a:ext cx="3552120" cy="2583428"/>
            <a:chOff x="8036566" y="3357274"/>
            <a:chExt cx="3552120" cy="2583428"/>
          </a:xfrm>
        </p:grpSpPr>
        <p:cxnSp>
          <p:nvCxnSpPr>
            <p:cNvPr id="161" name="Straight Arrow Connector 160">
              <a:extLst>
                <a:ext uri="{FF2B5EF4-FFF2-40B4-BE49-F238E27FC236}">
                  <a16:creationId xmlns:a16="http://schemas.microsoft.com/office/drawing/2014/main" id="{735B2A1D-D6E0-4EE1-985A-39900BDF376C}"/>
                </a:ext>
              </a:extLst>
            </p:cNvPr>
            <p:cNvCxnSpPr>
              <a:cxnSpLocks/>
            </p:cNvCxnSpPr>
            <p:nvPr/>
          </p:nvCxnSpPr>
          <p:spPr>
            <a:xfrm flipV="1">
              <a:off x="9561743" y="3357274"/>
              <a:ext cx="139350" cy="105493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3F56ED34-2C8E-4D2E-8E76-F9F36363A5F1}"/>
                </a:ext>
              </a:extLst>
            </p:cNvPr>
            <p:cNvSpPr txBox="1"/>
            <p:nvPr/>
          </p:nvSpPr>
          <p:spPr>
            <a:xfrm>
              <a:off x="8036566" y="4422798"/>
              <a:ext cx="3552120" cy="1517904"/>
            </a:xfrm>
            <a:prstGeom prst="rect">
              <a:avLst/>
            </a:prstGeom>
            <a:solidFill>
              <a:srgbClr val="FFC000"/>
            </a:solidFill>
            <a:ln>
              <a:solidFill>
                <a:schemeClr val="bg1"/>
              </a:solid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a:ea typeface="+mn-ea"/>
                  <a:cs typeface="+mn-cs"/>
                </a:rPr>
                <a:t>Cold Entrée</a:t>
              </a:r>
              <a:r>
                <a:rPr kumimoji="0" lang="en-US" sz="2400" b="0" i="0" u="none" strike="noStrike" kern="1200" cap="none" spc="0" normalizeH="0" baseline="0" noProof="0" dirty="0">
                  <a:ln>
                    <a:noFill/>
                  </a:ln>
                  <a:solidFill>
                    <a:srgbClr val="002060"/>
                  </a:solidFill>
                  <a:effectLst/>
                  <a:uLnTx/>
                  <a:uFillTx/>
                  <a:latin typeface="Calibri"/>
                  <a:ea typeface="+mn-ea"/>
                  <a:cs typeface="+mn-cs"/>
                </a:rPr>
                <a:t> – FSM</a:t>
              </a:r>
              <a:r>
                <a:rPr kumimoji="0" lang="en-US" sz="2400" b="0" i="0" u="none" strike="noStrike" kern="1200" cap="none" spc="0" normalizeH="0" noProof="0" dirty="0">
                  <a:ln>
                    <a:noFill/>
                  </a:ln>
                  <a:solidFill>
                    <a:srgbClr val="002060"/>
                  </a:solidFill>
                  <a:effectLst/>
                  <a:uLnTx/>
                  <a:uFillTx/>
                  <a:latin typeface="Calibri"/>
                  <a:ea typeface="+mn-ea"/>
                  <a:cs typeface="+mn-cs"/>
                </a:rPr>
                <a:t> </a:t>
              </a:r>
              <a:r>
                <a:rPr kumimoji="0" lang="en-US" sz="2400" b="0" i="0" u="none" strike="noStrike" kern="1200" cap="none" spc="0" normalizeH="0" baseline="0" noProof="0" dirty="0">
                  <a:ln>
                    <a:noFill/>
                  </a:ln>
                  <a:solidFill>
                    <a:srgbClr val="002060"/>
                  </a:solidFill>
                  <a:effectLst/>
                  <a:uLnTx/>
                  <a:uFillTx/>
                  <a:latin typeface="Calibri"/>
                  <a:ea typeface="+mn-ea"/>
                  <a:cs typeface="+mn-cs"/>
                </a:rPr>
                <a:t>will specify the cold entrée for the day based on the menu.</a:t>
              </a:r>
            </a:p>
          </p:txBody>
        </p:sp>
      </p:grpSp>
      <p:sp>
        <p:nvSpPr>
          <p:cNvPr id="2" name="Title 1">
            <a:extLst>
              <a:ext uri="{FF2B5EF4-FFF2-40B4-BE49-F238E27FC236}">
                <a16:creationId xmlns:a16="http://schemas.microsoft.com/office/drawing/2014/main" id="{7AF58A80-7E33-2D3F-E9D7-181C510C72D5}"/>
              </a:ext>
            </a:extLst>
          </p:cNvPr>
          <p:cNvSpPr txBox="1">
            <a:spLocks/>
          </p:cNvSpPr>
          <p:nvPr/>
        </p:nvSpPr>
        <p:spPr>
          <a:xfrm>
            <a:off x="22773" y="294358"/>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4800" b="1" dirty="0">
                <a:solidFill>
                  <a:srgbClr val="002060"/>
                </a:solidFill>
                <a:latin typeface="Times New Roman" panose="02020603050405020304" pitchFamily="18" charset="0"/>
                <a:cs typeface="Times New Roman" panose="02020603050405020304" pitchFamily="18" charset="0"/>
              </a:rPr>
              <a:t>Update To BIC </a:t>
            </a:r>
            <a:r>
              <a:rPr lang="en-US" sz="4800" b="1" i="1" dirty="0">
                <a:solidFill>
                  <a:srgbClr val="002060"/>
                </a:solidFill>
                <a:latin typeface="Times New Roman" panose="02020603050405020304" pitchFamily="18" charset="0"/>
                <a:cs typeface="Times New Roman" panose="02020603050405020304" pitchFamily="18" charset="0"/>
              </a:rPr>
              <a:t>Daily Meal Packing Report</a:t>
            </a:r>
          </a:p>
        </p:txBody>
      </p:sp>
      <p:grpSp>
        <p:nvGrpSpPr>
          <p:cNvPr id="14" name="Group 13">
            <a:extLst>
              <a:ext uri="{FF2B5EF4-FFF2-40B4-BE49-F238E27FC236}">
                <a16:creationId xmlns:a16="http://schemas.microsoft.com/office/drawing/2014/main" id="{0DE01C5E-CB62-DEE0-843B-A34B2624C189}"/>
              </a:ext>
            </a:extLst>
          </p:cNvPr>
          <p:cNvGrpSpPr/>
          <p:nvPr/>
        </p:nvGrpSpPr>
        <p:grpSpPr>
          <a:xfrm>
            <a:off x="8425887" y="3787609"/>
            <a:ext cx="3552120" cy="2251321"/>
            <a:chOff x="8268868" y="3977718"/>
            <a:chExt cx="3552120" cy="2251321"/>
          </a:xfrm>
        </p:grpSpPr>
        <p:cxnSp>
          <p:nvCxnSpPr>
            <p:cNvPr id="12" name="Straight Arrow Connector 11">
              <a:extLst>
                <a:ext uri="{FF2B5EF4-FFF2-40B4-BE49-F238E27FC236}">
                  <a16:creationId xmlns:a16="http://schemas.microsoft.com/office/drawing/2014/main" id="{6E732867-AB48-F8D0-A412-7EF970F0C74F}"/>
                </a:ext>
              </a:extLst>
            </p:cNvPr>
            <p:cNvCxnSpPr>
              <a:cxnSpLocks/>
            </p:cNvCxnSpPr>
            <p:nvPr/>
          </p:nvCxnSpPr>
          <p:spPr>
            <a:xfrm flipH="1" flipV="1">
              <a:off x="8707272" y="3977718"/>
              <a:ext cx="1082693" cy="102057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9F8565E-D30A-DA95-48DC-5D497D6601F2}"/>
                </a:ext>
              </a:extLst>
            </p:cNvPr>
            <p:cNvSpPr txBox="1"/>
            <p:nvPr/>
          </p:nvSpPr>
          <p:spPr>
            <a:xfrm>
              <a:off x="8268868" y="4711135"/>
              <a:ext cx="3552120" cy="1517904"/>
            </a:xfrm>
            <a:prstGeom prst="rect">
              <a:avLst/>
            </a:prstGeom>
            <a:solidFill>
              <a:srgbClr val="FFC000"/>
            </a:solidFill>
            <a:ln>
              <a:solidFill>
                <a:schemeClr val="bg1"/>
              </a:solid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Calibri"/>
                </a:rPr>
                <a:t>Vegan</a:t>
              </a:r>
              <a:r>
                <a:rPr kumimoji="0" lang="en-US" sz="2400" b="1" i="0" u="none" strike="noStrike" kern="1200" cap="none" spc="0" normalizeH="0" baseline="0" noProof="0" dirty="0">
                  <a:ln>
                    <a:noFill/>
                  </a:ln>
                  <a:solidFill>
                    <a:srgbClr val="002060"/>
                  </a:solidFill>
                  <a:effectLst/>
                  <a:uLnTx/>
                  <a:uFillTx/>
                  <a:latin typeface="Calibri"/>
                  <a:ea typeface="+mn-ea"/>
                  <a:cs typeface="+mn-cs"/>
                </a:rPr>
                <a:t> Entrée</a:t>
              </a:r>
              <a:r>
                <a:rPr kumimoji="0" lang="en-US" sz="2400" b="0" i="0" u="none" strike="noStrike" kern="1200" cap="none" spc="0" normalizeH="0" baseline="0" noProof="0" dirty="0">
                  <a:ln>
                    <a:noFill/>
                  </a:ln>
                  <a:solidFill>
                    <a:srgbClr val="002060"/>
                  </a:solidFill>
                  <a:effectLst/>
                  <a:uLnTx/>
                  <a:uFillTx/>
                  <a:latin typeface="Calibri"/>
                  <a:ea typeface="+mn-ea"/>
                  <a:cs typeface="+mn-cs"/>
                </a:rPr>
                <a:t> – FSM</a:t>
              </a:r>
              <a:r>
                <a:rPr kumimoji="0" lang="en-US" sz="2400" b="0" i="0" u="none" strike="noStrike" kern="1200" cap="none" spc="0" normalizeH="0" noProof="0" dirty="0">
                  <a:ln>
                    <a:noFill/>
                  </a:ln>
                  <a:solidFill>
                    <a:srgbClr val="002060"/>
                  </a:solidFill>
                  <a:effectLst/>
                  <a:uLnTx/>
                  <a:uFillTx/>
                  <a:latin typeface="Calibri"/>
                  <a:ea typeface="+mn-ea"/>
                  <a:cs typeface="+mn-cs"/>
                </a:rPr>
                <a:t> </a:t>
              </a:r>
              <a:r>
                <a:rPr kumimoji="0" lang="en-US" sz="2400" b="0" i="0" u="none" strike="noStrike" kern="1200" cap="none" spc="0" normalizeH="0" baseline="0" noProof="0" dirty="0">
                  <a:ln>
                    <a:noFill/>
                  </a:ln>
                  <a:solidFill>
                    <a:srgbClr val="002060"/>
                  </a:solidFill>
                  <a:effectLst/>
                  <a:uLnTx/>
                  <a:uFillTx/>
                  <a:latin typeface="Calibri"/>
                  <a:ea typeface="+mn-ea"/>
                  <a:cs typeface="+mn-cs"/>
                </a:rPr>
                <a:t>will specify the </a:t>
              </a:r>
              <a:r>
                <a:rPr lang="en-US" sz="2400" dirty="0">
                  <a:solidFill>
                    <a:srgbClr val="002060"/>
                  </a:solidFill>
                  <a:latin typeface="Calibri"/>
                </a:rPr>
                <a:t>vegan</a:t>
              </a:r>
              <a:r>
                <a:rPr kumimoji="0" lang="en-US" sz="2400" b="0" i="0" u="none" strike="noStrike" kern="1200" cap="none" spc="0" normalizeH="0" baseline="0" noProof="0" dirty="0">
                  <a:ln>
                    <a:noFill/>
                  </a:ln>
                  <a:solidFill>
                    <a:srgbClr val="002060"/>
                  </a:solidFill>
                  <a:effectLst/>
                  <a:uLnTx/>
                  <a:uFillTx/>
                  <a:latin typeface="Calibri"/>
                  <a:ea typeface="+mn-ea"/>
                  <a:cs typeface="+mn-cs"/>
                </a:rPr>
                <a:t> entrée for the day based on the menu.</a:t>
              </a:r>
            </a:p>
          </p:txBody>
        </p:sp>
      </p:grpSp>
      <p:sp>
        <p:nvSpPr>
          <p:cNvPr id="10" name="TextBox 9">
            <a:extLst>
              <a:ext uri="{FF2B5EF4-FFF2-40B4-BE49-F238E27FC236}">
                <a16:creationId xmlns:a16="http://schemas.microsoft.com/office/drawing/2014/main" id="{1811442A-7723-CB5E-D5AF-B595A56CC13B}"/>
              </a:ext>
            </a:extLst>
          </p:cNvPr>
          <p:cNvSpPr txBox="1"/>
          <p:nvPr/>
        </p:nvSpPr>
        <p:spPr>
          <a:xfrm>
            <a:off x="3360079" y="3421305"/>
            <a:ext cx="1974604" cy="276999"/>
          </a:xfrm>
          <a:prstGeom prst="rect">
            <a:avLst/>
          </a:prstGeom>
          <a:noFill/>
        </p:spPr>
        <p:txBody>
          <a:bodyPr wrap="square" rtlCol="0">
            <a:spAutoFit/>
          </a:bodyPr>
          <a:lstStyle/>
          <a:p>
            <a:r>
              <a:rPr lang="en-US" sz="1200" b="1" dirty="0">
                <a:solidFill>
                  <a:srgbClr val="000000"/>
                </a:solidFill>
                <a:latin typeface="Bradley Hand ITC" panose="03070402050302030203" pitchFamily="66" charset="0"/>
              </a:rPr>
              <a:t>Egg &amp; cheese croissant</a:t>
            </a:r>
          </a:p>
        </p:txBody>
      </p:sp>
      <p:sp>
        <p:nvSpPr>
          <p:cNvPr id="13" name="TextBox 12">
            <a:extLst>
              <a:ext uri="{FF2B5EF4-FFF2-40B4-BE49-F238E27FC236}">
                <a16:creationId xmlns:a16="http://schemas.microsoft.com/office/drawing/2014/main" id="{2D6F4A75-B141-E6EB-C1E2-7705E6091154}"/>
              </a:ext>
            </a:extLst>
          </p:cNvPr>
          <p:cNvSpPr txBox="1"/>
          <p:nvPr/>
        </p:nvSpPr>
        <p:spPr>
          <a:xfrm>
            <a:off x="5862589" y="3421305"/>
            <a:ext cx="1242648" cy="261610"/>
          </a:xfrm>
          <a:prstGeom prst="rect">
            <a:avLst/>
          </a:prstGeom>
          <a:noFill/>
        </p:spPr>
        <p:txBody>
          <a:bodyPr wrap="none" rtlCol="0">
            <a:spAutoFit/>
          </a:bodyPr>
          <a:lstStyle/>
          <a:p>
            <a:r>
              <a:rPr lang="en-US" sz="1100" b="1" dirty="0">
                <a:solidFill>
                  <a:srgbClr val="000000"/>
                </a:solidFill>
                <a:latin typeface="Bradley Hand ITC" panose="03070402050302030203" pitchFamily="66" charset="0"/>
              </a:rPr>
              <a:t>Yogurt &amp; crackers</a:t>
            </a:r>
          </a:p>
        </p:txBody>
      </p:sp>
      <p:sp>
        <p:nvSpPr>
          <p:cNvPr id="15" name="TextBox 14">
            <a:extLst>
              <a:ext uri="{FF2B5EF4-FFF2-40B4-BE49-F238E27FC236}">
                <a16:creationId xmlns:a16="http://schemas.microsoft.com/office/drawing/2014/main" id="{8E982741-58C3-DB2C-85D1-8DDC9DF9E0D0}"/>
              </a:ext>
            </a:extLst>
          </p:cNvPr>
          <p:cNvSpPr txBox="1"/>
          <p:nvPr/>
        </p:nvSpPr>
        <p:spPr>
          <a:xfrm>
            <a:off x="8101319" y="3289000"/>
            <a:ext cx="1548943" cy="430887"/>
          </a:xfrm>
          <a:prstGeom prst="rect">
            <a:avLst/>
          </a:prstGeom>
          <a:noFill/>
        </p:spPr>
        <p:txBody>
          <a:bodyPr wrap="square" rtlCol="0">
            <a:spAutoFit/>
          </a:bodyPr>
          <a:lstStyle/>
          <a:p>
            <a:r>
              <a:rPr lang="en-US" sz="1100" b="1" dirty="0">
                <a:solidFill>
                  <a:srgbClr val="000000"/>
                </a:solidFill>
                <a:latin typeface="Bradley Hand ITC" panose="03070402050302030203" pitchFamily="66" charset="0"/>
              </a:rPr>
              <a:t>Cinnamon  </a:t>
            </a:r>
          </a:p>
          <a:p>
            <a:r>
              <a:rPr lang="en-US" sz="1100" b="1" dirty="0">
                <a:solidFill>
                  <a:srgbClr val="000000"/>
                </a:solidFill>
                <a:latin typeface="Bradley Hand ITC" panose="03070402050302030203" pitchFamily="66" charset="0"/>
              </a:rPr>
              <a:t>Granola Cereal</a:t>
            </a:r>
          </a:p>
        </p:txBody>
      </p:sp>
      <p:sp>
        <p:nvSpPr>
          <p:cNvPr id="16" name="TextBox 15">
            <a:extLst>
              <a:ext uri="{FF2B5EF4-FFF2-40B4-BE49-F238E27FC236}">
                <a16:creationId xmlns:a16="http://schemas.microsoft.com/office/drawing/2014/main" id="{DB3ECE0F-FB47-18EE-86B4-A40A39CEEFF7}"/>
              </a:ext>
            </a:extLst>
          </p:cNvPr>
          <p:cNvSpPr txBox="1"/>
          <p:nvPr/>
        </p:nvSpPr>
        <p:spPr>
          <a:xfrm>
            <a:off x="3495388" y="3049221"/>
            <a:ext cx="1863011" cy="261610"/>
          </a:xfrm>
          <a:prstGeom prst="rect">
            <a:avLst/>
          </a:prstGeom>
          <a:noFill/>
        </p:spPr>
        <p:txBody>
          <a:bodyPr wrap="none" rtlCol="0">
            <a:spAutoFit/>
          </a:bodyPr>
          <a:lstStyle/>
          <a:p>
            <a:r>
              <a:rPr lang="en-US" sz="1100" b="1" dirty="0">
                <a:solidFill>
                  <a:srgbClr val="000000"/>
                </a:solidFill>
                <a:latin typeface="Bradley Hand ITC" panose="03070402050302030203" pitchFamily="66" charset="0"/>
              </a:rPr>
              <a:t>Beyonce Training Academy</a:t>
            </a:r>
          </a:p>
        </p:txBody>
      </p:sp>
      <p:sp>
        <p:nvSpPr>
          <p:cNvPr id="17" name="TextBox 16">
            <a:extLst>
              <a:ext uri="{FF2B5EF4-FFF2-40B4-BE49-F238E27FC236}">
                <a16:creationId xmlns:a16="http://schemas.microsoft.com/office/drawing/2014/main" id="{53856B0E-38F4-12A4-B14D-F86AF5A4ED12}"/>
              </a:ext>
            </a:extLst>
          </p:cNvPr>
          <p:cNvSpPr txBox="1"/>
          <p:nvPr/>
        </p:nvSpPr>
        <p:spPr>
          <a:xfrm>
            <a:off x="6526919" y="3050538"/>
            <a:ext cx="405880" cy="261610"/>
          </a:xfrm>
          <a:prstGeom prst="rect">
            <a:avLst/>
          </a:prstGeom>
          <a:noFill/>
        </p:spPr>
        <p:txBody>
          <a:bodyPr wrap="none" rtlCol="0">
            <a:spAutoFit/>
          </a:bodyPr>
          <a:lstStyle/>
          <a:p>
            <a:r>
              <a:rPr lang="en-US" sz="1100" b="1" dirty="0">
                <a:solidFill>
                  <a:srgbClr val="000000"/>
                </a:solidFill>
                <a:latin typeface="Bradley Hand ITC" panose="03070402050302030203" pitchFamily="66" charset="0"/>
              </a:rPr>
              <a:t>808</a:t>
            </a:r>
          </a:p>
        </p:txBody>
      </p:sp>
      <p:sp>
        <p:nvSpPr>
          <p:cNvPr id="18" name="TextBox 17">
            <a:extLst>
              <a:ext uri="{FF2B5EF4-FFF2-40B4-BE49-F238E27FC236}">
                <a16:creationId xmlns:a16="http://schemas.microsoft.com/office/drawing/2014/main" id="{384C044D-BDDB-C444-0F2E-8D70DD2884DB}"/>
              </a:ext>
            </a:extLst>
          </p:cNvPr>
          <p:cNvSpPr txBox="1"/>
          <p:nvPr/>
        </p:nvSpPr>
        <p:spPr>
          <a:xfrm>
            <a:off x="8054731" y="3053413"/>
            <a:ext cx="827471" cy="261610"/>
          </a:xfrm>
          <a:prstGeom prst="rect">
            <a:avLst/>
          </a:prstGeom>
          <a:noFill/>
        </p:spPr>
        <p:txBody>
          <a:bodyPr wrap="none" rtlCol="0">
            <a:spAutoFit/>
          </a:bodyPr>
          <a:lstStyle/>
          <a:p>
            <a:r>
              <a:rPr lang="en-US" sz="1100" b="1" dirty="0">
                <a:solidFill>
                  <a:srgbClr val="000000"/>
                </a:solidFill>
                <a:latin typeface="Bradley Hand ITC" panose="03070402050302030203" pitchFamily="66" charset="0"/>
              </a:rPr>
              <a:t>8-15-2024</a:t>
            </a:r>
          </a:p>
        </p:txBody>
      </p:sp>
    </p:spTree>
    <p:custDataLst>
      <p:tags r:id="rId1"/>
    </p:custDataLst>
    <p:extLst>
      <p:ext uri="{BB962C8B-B14F-4D97-AF65-F5344CB8AC3E}">
        <p14:creationId xmlns:p14="http://schemas.microsoft.com/office/powerpoint/2010/main" val="218280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righ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1485A8-A3D5-056E-7E83-A392031E376F}"/>
              </a:ext>
            </a:extLst>
          </p:cNvPr>
          <p:cNvSpPr/>
          <p:nvPr/>
        </p:nvSpPr>
        <p:spPr>
          <a:xfrm>
            <a:off x="0" y="3742660"/>
            <a:ext cx="12192000" cy="311534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6" name="Picture 2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2" y="-608098"/>
            <a:ext cx="11893432" cy="6155071"/>
          </a:xfrm>
          <a:prstGeom prst="rect">
            <a:avLst/>
          </a:prstGeom>
        </p:spPr>
      </p:pic>
      <p:pic>
        <p:nvPicPr>
          <p:cNvPr id="24" name="Picture 23">
            <a:extLst>
              <a:ext uri="{FF2B5EF4-FFF2-40B4-BE49-F238E27FC236}">
                <a16:creationId xmlns:a16="http://schemas.microsoft.com/office/drawing/2014/main" id="{60CF7342-2AC4-9B49-33D5-5733CBD3E8C9}"/>
              </a:ext>
            </a:extLst>
          </p:cNvPr>
          <p:cNvPicPr>
            <a:picLocks noChangeAspect="1"/>
          </p:cNvPicPr>
          <p:nvPr/>
        </p:nvPicPr>
        <p:blipFill>
          <a:blip r:embed="rId4"/>
          <a:stretch>
            <a:fillRect/>
          </a:stretch>
        </p:blipFill>
        <p:spPr>
          <a:xfrm>
            <a:off x="2974243" y="64168"/>
            <a:ext cx="1088523" cy="1659639"/>
          </a:xfrm>
          <a:prstGeom prst="rect">
            <a:avLst/>
          </a:prstGeom>
          <a:ln w="19050">
            <a:solidFill>
              <a:schemeClr val="tx1"/>
            </a:solidFill>
          </a:ln>
        </p:spPr>
      </p:pic>
      <p:pic>
        <p:nvPicPr>
          <p:cNvPr id="27" name="Picture 26">
            <a:extLst>
              <a:ext uri="{FF2B5EF4-FFF2-40B4-BE49-F238E27FC236}">
                <a16:creationId xmlns:a16="http://schemas.microsoft.com/office/drawing/2014/main" id="{EE6FEAE4-B411-508E-A624-F05BC6D86438}"/>
              </a:ext>
            </a:extLst>
          </p:cNvPr>
          <p:cNvPicPr>
            <a:picLocks noChangeAspect="1"/>
          </p:cNvPicPr>
          <p:nvPr/>
        </p:nvPicPr>
        <p:blipFill>
          <a:blip r:embed="rId5"/>
          <a:stretch>
            <a:fillRect/>
          </a:stretch>
        </p:blipFill>
        <p:spPr>
          <a:xfrm>
            <a:off x="10879581" y="603902"/>
            <a:ext cx="1178751" cy="922764"/>
          </a:xfrm>
          <a:prstGeom prst="rect">
            <a:avLst/>
          </a:prstGeom>
        </p:spPr>
      </p:pic>
      <p:pic>
        <p:nvPicPr>
          <p:cNvPr id="28" name="Picture 27">
            <a:extLst>
              <a:ext uri="{FF2B5EF4-FFF2-40B4-BE49-F238E27FC236}">
                <a16:creationId xmlns:a16="http://schemas.microsoft.com/office/drawing/2014/main" id="{3E040EB6-8078-C102-B5A2-99555F0B99DE}"/>
              </a:ext>
            </a:extLst>
          </p:cNvPr>
          <p:cNvPicPr>
            <a:picLocks noChangeAspect="1"/>
          </p:cNvPicPr>
          <p:nvPr/>
        </p:nvPicPr>
        <p:blipFill rotWithShape="1">
          <a:blip r:embed="rId6"/>
          <a:srcRect l="2194" t="1944" r="2194"/>
          <a:stretch/>
        </p:blipFill>
        <p:spPr>
          <a:xfrm>
            <a:off x="10856945" y="1917700"/>
            <a:ext cx="1198386" cy="922764"/>
          </a:xfrm>
          <a:prstGeom prst="rect">
            <a:avLst/>
          </a:prstGeom>
          <a:ln>
            <a:solidFill>
              <a:srgbClr val="000000"/>
            </a:solidFill>
          </a:ln>
        </p:spPr>
      </p:pic>
      <p:pic>
        <p:nvPicPr>
          <p:cNvPr id="4" name="Picture 3">
            <a:extLst>
              <a:ext uri="{FF2B5EF4-FFF2-40B4-BE49-F238E27FC236}">
                <a16:creationId xmlns:a16="http://schemas.microsoft.com/office/drawing/2014/main" id="{5ED05427-B9F9-A04E-C7F0-573BFC10D44C}"/>
              </a:ext>
            </a:extLst>
          </p:cNvPr>
          <p:cNvPicPr>
            <a:picLocks noChangeAspect="1"/>
          </p:cNvPicPr>
          <p:nvPr/>
        </p:nvPicPr>
        <p:blipFill>
          <a:blip r:embed="rId7"/>
          <a:stretch>
            <a:fillRect/>
          </a:stretch>
        </p:blipFill>
        <p:spPr>
          <a:xfrm>
            <a:off x="928028" y="2728915"/>
            <a:ext cx="825231" cy="142592"/>
          </a:xfrm>
          <a:prstGeom prst="rect">
            <a:avLst/>
          </a:prstGeom>
        </p:spPr>
      </p:pic>
      <p:sp>
        <p:nvSpPr>
          <p:cNvPr id="25" name="Rectangle 24">
            <a:extLst>
              <a:ext uri="{FF2B5EF4-FFF2-40B4-BE49-F238E27FC236}">
                <a16:creationId xmlns:a16="http://schemas.microsoft.com/office/drawing/2014/main" id="{06221659-07C8-AA0B-17F8-FB572A4AE45D}"/>
              </a:ext>
            </a:extLst>
          </p:cNvPr>
          <p:cNvSpPr/>
          <p:nvPr/>
        </p:nvSpPr>
        <p:spPr>
          <a:xfrm rot="21424427">
            <a:off x="908450" y="2351314"/>
            <a:ext cx="676745" cy="45719"/>
          </a:xfrm>
          <a:prstGeom prst="rect">
            <a:avLst/>
          </a:prstGeom>
          <a:solidFill>
            <a:srgbClr val="76B2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97ABFB-4756-169C-84D2-85D74A50B298}"/>
              </a:ext>
            </a:extLst>
          </p:cNvPr>
          <p:cNvSpPr/>
          <p:nvPr/>
        </p:nvSpPr>
        <p:spPr>
          <a:xfrm>
            <a:off x="848032" y="516195"/>
            <a:ext cx="1437968" cy="1659193"/>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peech Bubble: Oval 4">
            <a:extLst>
              <a:ext uri="{FF2B5EF4-FFF2-40B4-BE49-F238E27FC236}">
                <a16:creationId xmlns:a16="http://schemas.microsoft.com/office/drawing/2014/main" id="{EFDE9439-FF1E-FF08-4CF1-7E3E937ECCC2}"/>
              </a:ext>
            </a:extLst>
          </p:cNvPr>
          <p:cNvSpPr/>
          <p:nvPr/>
        </p:nvSpPr>
        <p:spPr>
          <a:xfrm>
            <a:off x="5008753" y="-36510"/>
            <a:ext cx="5103190" cy="2358738"/>
          </a:xfrm>
          <a:prstGeom prst="wedgeEllipseCallout">
            <a:avLst>
              <a:gd name="adj1" fmla="val -83364"/>
              <a:gd name="adj2" fmla="val 55379"/>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41A4BA95-5827-988C-0F5B-AE380BB4D1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1770" y="186161"/>
            <a:ext cx="1654448" cy="648567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4C1BC5D7-A4C4-E1D8-8B00-347647586EDF}"/>
              </a:ext>
            </a:extLst>
          </p:cNvPr>
          <p:cNvGrpSpPr/>
          <p:nvPr/>
        </p:nvGrpSpPr>
        <p:grpSpPr>
          <a:xfrm rot="21285703">
            <a:off x="2289797" y="3114732"/>
            <a:ext cx="492449" cy="105716"/>
            <a:chOff x="1488734" y="3393104"/>
            <a:chExt cx="566777" cy="147362"/>
          </a:xfrm>
        </p:grpSpPr>
        <p:sp>
          <p:nvSpPr>
            <p:cNvPr id="10" name="Rectangle 9">
              <a:extLst>
                <a:ext uri="{FF2B5EF4-FFF2-40B4-BE49-F238E27FC236}">
                  <a16:creationId xmlns:a16="http://schemas.microsoft.com/office/drawing/2014/main" id="{5B645A03-C790-1A3F-544F-00640B889302}"/>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ue and orange logo&#10;&#10;Description automatically generated">
              <a:extLst>
                <a:ext uri="{FF2B5EF4-FFF2-40B4-BE49-F238E27FC236}">
                  <a16:creationId xmlns:a16="http://schemas.microsoft.com/office/drawing/2014/main" id="{E3C268FB-13B8-0910-1361-61467D5DCB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9" name="TextBox 8">
            <a:extLst>
              <a:ext uri="{FF2B5EF4-FFF2-40B4-BE49-F238E27FC236}">
                <a16:creationId xmlns:a16="http://schemas.microsoft.com/office/drawing/2014/main" id="{C21B37BD-B912-B39C-55C3-AF0B46F8C4C5}"/>
              </a:ext>
            </a:extLst>
          </p:cNvPr>
          <p:cNvSpPr txBox="1"/>
          <p:nvPr/>
        </p:nvSpPr>
        <p:spPr>
          <a:xfrm>
            <a:off x="5713597" y="280454"/>
            <a:ext cx="3693502" cy="1569660"/>
          </a:xfrm>
          <a:prstGeom prst="rect">
            <a:avLst/>
          </a:prstGeom>
          <a:noFill/>
        </p:spPr>
        <p:txBody>
          <a:bodyPr wrap="square" rtlCol="0">
            <a:spAutoFit/>
          </a:bodyPr>
          <a:lstStyle/>
          <a:p>
            <a:pPr algn="ctr"/>
            <a:r>
              <a:rPr lang="en-US" sz="3200" dirty="0">
                <a:solidFill>
                  <a:schemeClr val="bg1"/>
                </a:solidFill>
              </a:rPr>
              <a:t>There’s a couple different types of breakfast services.</a:t>
            </a:r>
          </a:p>
        </p:txBody>
      </p:sp>
      <p:sp>
        <p:nvSpPr>
          <p:cNvPr id="29" name="TextBox 28">
            <a:extLst>
              <a:ext uri="{FF2B5EF4-FFF2-40B4-BE49-F238E27FC236}">
                <a16:creationId xmlns:a16="http://schemas.microsoft.com/office/drawing/2014/main" id="{EB318B4A-C688-5C33-BEFF-090D78371133}"/>
              </a:ext>
            </a:extLst>
          </p:cNvPr>
          <p:cNvSpPr txBox="1"/>
          <p:nvPr/>
        </p:nvSpPr>
        <p:spPr>
          <a:xfrm>
            <a:off x="6021034" y="226028"/>
            <a:ext cx="3196723" cy="1815882"/>
          </a:xfrm>
          <a:prstGeom prst="rect">
            <a:avLst/>
          </a:prstGeom>
          <a:noFill/>
        </p:spPr>
        <p:txBody>
          <a:bodyPr wrap="square" rtlCol="0">
            <a:spAutoFit/>
          </a:bodyPr>
          <a:lstStyle/>
          <a:p>
            <a:pPr algn="ctr"/>
            <a:r>
              <a:rPr lang="en-US" sz="2800" dirty="0">
                <a:solidFill>
                  <a:schemeClr val="bg1"/>
                </a:solidFill>
              </a:rPr>
              <a:t>What type of Breakfast service do you use in your cafeteria? </a:t>
            </a:r>
          </a:p>
        </p:txBody>
      </p:sp>
    </p:spTree>
    <p:extLst>
      <p:ext uri="{BB962C8B-B14F-4D97-AF65-F5344CB8AC3E}">
        <p14:creationId xmlns:p14="http://schemas.microsoft.com/office/powerpoint/2010/main" val="99627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1CA06FD-F616-9753-E485-E1DC7AF61FC8}"/>
              </a:ext>
            </a:extLst>
          </p:cNvPr>
          <p:cNvSpPr>
            <a:spLocks/>
          </p:cNvSpPr>
          <p:nvPr/>
        </p:nvSpPr>
        <p:spPr>
          <a:xfrm>
            <a:off x="1937982" y="1464488"/>
            <a:ext cx="9034818" cy="524909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CC501FC-C475-5066-9A6C-C9394BE150F6}"/>
              </a:ext>
            </a:extLst>
          </p:cNvPr>
          <p:cNvSpPr/>
          <p:nvPr/>
        </p:nvSpPr>
        <p:spPr>
          <a:xfrm>
            <a:off x="0" y="180524"/>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54C4920-5BE5-D851-94E7-664984B5D78B}"/>
              </a:ext>
            </a:extLst>
          </p:cNvPr>
          <p:cNvPicPr>
            <a:picLocks noChangeAspect="1"/>
          </p:cNvPicPr>
          <p:nvPr/>
        </p:nvPicPr>
        <p:blipFill rotWithShape="1">
          <a:blip r:embed="rId4">
            <a:extLst>
              <a:ext uri="{28A0092B-C50C-407E-A947-70E740481C1C}">
                <a14:useLocalDpi xmlns:a14="http://schemas.microsoft.com/office/drawing/2010/main" val="0"/>
              </a:ext>
            </a:extLst>
          </a:blip>
          <a:srcRect l="-353" t="1117" r="882" b="-535"/>
          <a:stretch/>
        </p:blipFill>
        <p:spPr>
          <a:xfrm>
            <a:off x="775027" y="1602769"/>
            <a:ext cx="3620900" cy="4979799"/>
          </a:xfrm>
          <a:prstGeom prst="rect">
            <a:avLst/>
          </a:prstGeom>
          <a:ln>
            <a:solidFill>
              <a:srgbClr val="002060"/>
            </a:solidFill>
          </a:ln>
        </p:spPr>
      </p:pic>
      <p:grpSp>
        <p:nvGrpSpPr>
          <p:cNvPr id="7" name="Group 6">
            <a:extLst>
              <a:ext uri="{FF2B5EF4-FFF2-40B4-BE49-F238E27FC236}">
                <a16:creationId xmlns:a16="http://schemas.microsoft.com/office/drawing/2014/main" id="{C9FE4CBC-9BC8-852E-068A-779A2611B6D2}"/>
              </a:ext>
            </a:extLst>
          </p:cNvPr>
          <p:cNvGrpSpPr/>
          <p:nvPr/>
        </p:nvGrpSpPr>
        <p:grpSpPr>
          <a:xfrm>
            <a:off x="4510355" y="2225663"/>
            <a:ext cx="7143343" cy="1134193"/>
            <a:chOff x="4510355" y="2225663"/>
            <a:chExt cx="7143343" cy="1134193"/>
          </a:xfrm>
        </p:grpSpPr>
        <p:cxnSp>
          <p:nvCxnSpPr>
            <p:cNvPr id="160" name="Straight Arrow Connector 159">
              <a:extLst>
                <a:ext uri="{FF2B5EF4-FFF2-40B4-BE49-F238E27FC236}">
                  <a16:creationId xmlns:a16="http://schemas.microsoft.com/office/drawing/2014/main" id="{EC25A303-5D4F-4A32-BA91-231ACBBDD629}"/>
                </a:ext>
              </a:extLst>
            </p:cNvPr>
            <p:cNvCxnSpPr>
              <a:cxnSpLocks/>
            </p:cNvCxnSpPr>
            <p:nvPr/>
          </p:nvCxnSpPr>
          <p:spPr>
            <a:xfrm flipH="1" flipV="1">
              <a:off x="4510355" y="2390566"/>
              <a:ext cx="2244741" cy="4736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87465258-9172-45A3-994E-664D60830FE1}"/>
                </a:ext>
              </a:extLst>
            </p:cNvPr>
            <p:cNvSpPr txBox="1"/>
            <p:nvPr/>
          </p:nvSpPr>
          <p:spPr>
            <a:xfrm>
              <a:off x="6782274" y="2225663"/>
              <a:ext cx="4871424" cy="1134193"/>
            </a:xfrm>
            <a:prstGeom prst="rect">
              <a:avLst/>
            </a:prstGeom>
            <a:solidFill>
              <a:srgbClr val="FFC000"/>
            </a:solidFill>
            <a:ln>
              <a:solidFill>
                <a:schemeClr val="bg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Complete the </a:t>
              </a:r>
              <a:r>
                <a:rPr kumimoji="0" lang="en-US" sz="2400" b="1" i="0" u="none" strike="noStrike" kern="1200" cap="none" spc="0" normalizeH="0" baseline="0" noProof="0" dirty="0">
                  <a:ln>
                    <a:noFill/>
                  </a:ln>
                  <a:solidFill>
                    <a:srgbClr val="002060"/>
                  </a:solidFill>
                  <a:effectLst/>
                  <a:uLnTx/>
                  <a:uFillTx/>
                  <a:latin typeface="Calibri"/>
                  <a:ea typeface="+mn-ea"/>
                  <a:cs typeface="+mn-cs"/>
                </a:rPr>
                <a:t>date, location code </a:t>
              </a:r>
              <a:r>
                <a:rPr kumimoji="0" lang="en-US" sz="2400" b="0" i="0" u="none" strike="noStrike" kern="1200" cap="none" spc="0" normalizeH="0" baseline="0" noProof="0" dirty="0">
                  <a:ln>
                    <a:noFill/>
                  </a:ln>
                  <a:solidFill>
                    <a:srgbClr val="002060"/>
                  </a:solidFill>
                  <a:effectLst/>
                  <a:uLnTx/>
                  <a:uFillTx/>
                  <a:latin typeface="Calibri"/>
                  <a:ea typeface="+mn-ea"/>
                  <a:cs typeface="+mn-cs"/>
                </a:rPr>
                <a:t>and the </a:t>
              </a:r>
              <a:r>
                <a:rPr kumimoji="0" lang="en-US" sz="2400" b="1" i="0" u="none" strike="noStrike" kern="1200" cap="none" spc="0" normalizeH="0" baseline="0" noProof="0" dirty="0">
                  <a:ln>
                    <a:noFill/>
                  </a:ln>
                  <a:solidFill>
                    <a:srgbClr val="002060"/>
                  </a:solidFill>
                  <a:effectLst/>
                  <a:uLnTx/>
                  <a:uFillTx/>
                  <a:latin typeface="Calibri"/>
                  <a:ea typeface="+mn-ea"/>
                  <a:cs typeface="+mn-cs"/>
                </a:rPr>
                <a:t>name</a:t>
              </a:r>
              <a:r>
                <a:rPr kumimoji="0" lang="en-US" sz="2400" b="0" i="0" u="none" strike="noStrike" kern="1200" cap="none" spc="0" normalizeH="0" baseline="0" noProof="0" dirty="0">
                  <a:ln>
                    <a:noFill/>
                  </a:ln>
                  <a:solidFill>
                    <a:srgbClr val="002060"/>
                  </a:solidFill>
                  <a:effectLst/>
                  <a:uLnTx/>
                  <a:uFillTx/>
                  <a:latin typeface="Calibri"/>
                  <a:ea typeface="+mn-ea"/>
                  <a:cs typeface="+mn-cs"/>
                </a:rPr>
                <a:t> of the school.</a:t>
              </a:r>
            </a:p>
          </p:txBody>
        </p:sp>
      </p:grpSp>
      <p:grpSp>
        <p:nvGrpSpPr>
          <p:cNvPr id="11" name="Group 10">
            <a:extLst>
              <a:ext uri="{FF2B5EF4-FFF2-40B4-BE49-F238E27FC236}">
                <a16:creationId xmlns:a16="http://schemas.microsoft.com/office/drawing/2014/main" id="{C0A2D5D3-08F3-A0DE-0D4F-84B2368953CA}"/>
              </a:ext>
            </a:extLst>
          </p:cNvPr>
          <p:cNvGrpSpPr/>
          <p:nvPr/>
        </p:nvGrpSpPr>
        <p:grpSpPr>
          <a:xfrm>
            <a:off x="1910850" y="5208475"/>
            <a:ext cx="9742848" cy="1134193"/>
            <a:chOff x="1910850" y="5208475"/>
            <a:chExt cx="9742848" cy="1134193"/>
          </a:xfrm>
        </p:grpSpPr>
        <p:cxnSp>
          <p:nvCxnSpPr>
            <p:cNvPr id="10" name="Straight Arrow Connector 9">
              <a:extLst>
                <a:ext uri="{FF2B5EF4-FFF2-40B4-BE49-F238E27FC236}">
                  <a16:creationId xmlns:a16="http://schemas.microsoft.com/office/drawing/2014/main" id="{735B2A1D-D6E0-4EE1-985A-39900BDF376C}"/>
                </a:ext>
              </a:extLst>
            </p:cNvPr>
            <p:cNvCxnSpPr>
              <a:cxnSpLocks/>
              <a:stCxn id="9" idx="1"/>
            </p:cNvCxnSpPr>
            <p:nvPr/>
          </p:nvCxnSpPr>
          <p:spPr>
            <a:xfrm flipH="1">
              <a:off x="1910850" y="5775572"/>
              <a:ext cx="4871424" cy="5670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87465258-9172-45A3-994E-664D60830FE1}"/>
                </a:ext>
              </a:extLst>
            </p:cNvPr>
            <p:cNvSpPr txBox="1"/>
            <p:nvPr/>
          </p:nvSpPr>
          <p:spPr>
            <a:xfrm>
              <a:off x="6782274" y="5208475"/>
              <a:ext cx="4871424" cy="1134193"/>
            </a:xfrm>
            <a:prstGeom prst="rect">
              <a:avLst/>
            </a:prstGeom>
            <a:solidFill>
              <a:srgbClr val="FFC000"/>
            </a:solidFill>
            <a:ln>
              <a:solidFill>
                <a:schemeClr val="bg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Food Services staff will </a:t>
              </a:r>
              <a:r>
                <a:rPr kumimoji="0" lang="en-US" sz="2400" b="1" i="0" u="none" strike="noStrike" kern="1200" cap="none" spc="0" normalizeH="0" baseline="0" noProof="0" dirty="0">
                  <a:ln>
                    <a:noFill/>
                  </a:ln>
                  <a:solidFill>
                    <a:srgbClr val="002060"/>
                  </a:solidFill>
                  <a:effectLst/>
                  <a:uLnTx/>
                  <a:uFillTx/>
                  <a:latin typeface="Calibri"/>
                  <a:ea typeface="+mn-ea"/>
                  <a:cs typeface="+mn-cs"/>
                </a:rPr>
                <a:t>print name</a:t>
              </a:r>
              <a:r>
                <a:rPr kumimoji="0" lang="en-US" sz="2400" b="0" i="0" u="none" strike="noStrike" kern="1200" cap="none" spc="0" normalizeH="0" baseline="0" noProof="0" dirty="0">
                  <a:ln>
                    <a:noFill/>
                  </a:ln>
                  <a:solidFill>
                    <a:srgbClr val="002060"/>
                  </a:solidFill>
                  <a:effectLst/>
                  <a:uLnTx/>
                  <a:uFillTx/>
                  <a:latin typeface="Calibri"/>
                  <a:ea typeface="+mn-ea"/>
                  <a:cs typeface="+mn-cs"/>
                </a:rPr>
                <a:t> and </a:t>
              </a:r>
              <a:r>
                <a:rPr kumimoji="0" lang="en-US" sz="2400" b="1" i="0" u="none" strike="noStrike" kern="1200" cap="none" spc="0" normalizeH="0" baseline="0" noProof="0" dirty="0">
                  <a:ln>
                    <a:noFill/>
                  </a:ln>
                  <a:solidFill>
                    <a:srgbClr val="002060"/>
                  </a:solidFill>
                  <a:effectLst/>
                  <a:uLnTx/>
                  <a:uFillTx/>
                  <a:latin typeface="Calibri"/>
                  <a:ea typeface="+mn-ea"/>
                  <a:cs typeface="+mn-cs"/>
                </a:rPr>
                <a:t>sign</a:t>
              </a:r>
              <a:r>
                <a:rPr kumimoji="0" lang="en-US" sz="2400" b="0" i="0" u="none" strike="noStrike" kern="1200" cap="none" spc="0" normalizeH="0" baseline="0" noProof="0" dirty="0">
                  <a:ln>
                    <a:noFill/>
                  </a:ln>
                  <a:solidFill>
                    <a:srgbClr val="002060"/>
                  </a:solidFill>
                  <a:effectLst/>
                  <a:uLnTx/>
                  <a:uFillTx/>
                  <a:latin typeface="Calibri"/>
                  <a:ea typeface="+mn-ea"/>
                  <a:cs typeface="+mn-cs"/>
                </a:rPr>
                <a:t> to verify the form is completed accurately.</a:t>
              </a:r>
            </a:p>
          </p:txBody>
        </p:sp>
        <p:cxnSp>
          <p:nvCxnSpPr>
            <p:cNvPr id="16" name="Straight Arrow Connector 15">
              <a:extLst>
                <a:ext uri="{FF2B5EF4-FFF2-40B4-BE49-F238E27FC236}">
                  <a16:creationId xmlns:a16="http://schemas.microsoft.com/office/drawing/2014/main" id="{01B5AFC7-F8E8-E822-0D88-C95397C1FA6A}"/>
                </a:ext>
              </a:extLst>
            </p:cNvPr>
            <p:cNvCxnSpPr>
              <a:cxnSpLocks/>
              <a:stCxn id="9" idx="1"/>
            </p:cNvCxnSpPr>
            <p:nvPr/>
          </p:nvCxnSpPr>
          <p:spPr>
            <a:xfrm flipH="1">
              <a:off x="4265208" y="5775572"/>
              <a:ext cx="2517066" cy="5670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8" name="Rectangle 17">
            <a:extLst>
              <a:ext uri="{FF2B5EF4-FFF2-40B4-BE49-F238E27FC236}">
                <a16:creationId xmlns:a16="http://schemas.microsoft.com/office/drawing/2014/main" id="{B94E418E-3F41-BAE5-CF9A-5FC23DFEB9F0}"/>
              </a:ext>
            </a:extLst>
          </p:cNvPr>
          <p:cNvSpPr/>
          <p:nvPr/>
        </p:nvSpPr>
        <p:spPr>
          <a:xfrm>
            <a:off x="854816" y="2488316"/>
            <a:ext cx="614388" cy="434522"/>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B8264828-70CE-AFC5-0F1D-F7461702D8C8}"/>
              </a:ext>
            </a:extLst>
          </p:cNvPr>
          <p:cNvGrpSpPr/>
          <p:nvPr/>
        </p:nvGrpSpPr>
        <p:grpSpPr>
          <a:xfrm>
            <a:off x="1547791" y="2855946"/>
            <a:ext cx="10105907" cy="2044800"/>
            <a:chOff x="1547791" y="2792760"/>
            <a:chExt cx="10105907" cy="2044800"/>
          </a:xfrm>
        </p:grpSpPr>
        <p:cxnSp>
          <p:nvCxnSpPr>
            <p:cNvPr id="161" name="Straight Arrow Connector 160">
              <a:extLst>
                <a:ext uri="{FF2B5EF4-FFF2-40B4-BE49-F238E27FC236}">
                  <a16:creationId xmlns:a16="http://schemas.microsoft.com/office/drawing/2014/main" id="{735B2A1D-D6E0-4EE1-985A-39900BDF376C}"/>
                </a:ext>
              </a:extLst>
            </p:cNvPr>
            <p:cNvCxnSpPr>
              <a:cxnSpLocks/>
            </p:cNvCxnSpPr>
            <p:nvPr/>
          </p:nvCxnSpPr>
          <p:spPr>
            <a:xfrm flipH="1" flipV="1">
              <a:off x="1547791" y="2792760"/>
              <a:ext cx="5414483" cy="11393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3F56ED34-2C8E-4D2E-8E76-F9F36363A5F1}"/>
                </a:ext>
              </a:extLst>
            </p:cNvPr>
            <p:cNvSpPr txBox="1"/>
            <p:nvPr/>
          </p:nvSpPr>
          <p:spPr>
            <a:xfrm>
              <a:off x="6782274" y="3627157"/>
              <a:ext cx="4871424" cy="1210403"/>
            </a:xfrm>
            <a:prstGeom prst="rect">
              <a:avLst/>
            </a:prstGeom>
            <a:solidFill>
              <a:srgbClr val="FFC000"/>
            </a:solidFill>
            <a:ln>
              <a:solidFill>
                <a:schemeClr val="bg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FSM or designee will provide the room number and class enrollment in the </a:t>
              </a:r>
              <a:r>
                <a:rPr kumimoji="0" lang="en-US" sz="2400" b="1" i="0" u="none" strike="noStrike" kern="1200" cap="none" spc="0" normalizeH="0" baseline="0" noProof="0" dirty="0">
                  <a:ln>
                    <a:noFill/>
                  </a:ln>
                  <a:solidFill>
                    <a:srgbClr val="002060"/>
                  </a:solidFill>
                  <a:effectLst/>
                  <a:uLnTx/>
                  <a:uFillTx/>
                  <a:latin typeface="Calibri"/>
                  <a:ea typeface="+mn-ea"/>
                  <a:cs typeface="+mn-cs"/>
                </a:rPr>
                <a:t>Room</a:t>
              </a:r>
              <a:r>
                <a:rPr kumimoji="0" lang="en-US" sz="2400" b="0" i="0" u="none" strike="noStrike" kern="1200" cap="none" spc="0" normalizeH="0" baseline="0" noProof="0" dirty="0">
                  <a:ln>
                    <a:noFill/>
                  </a:ln>
                  <a:solidFill>
                    <a:srgbClr val="002060"/>
                  </a:solidFill>
                  <a:effectLst/>
                  <a:uLnTx/>
                  <a:uFillTx/>
                  <a:latin typeface="Calibri"/>
                  <a:ea typeface="+mn-ea"/>
                  <a:cs typeface="+mn-cs"/>
                </a:rPr>
                <a:t> and </a:t>
              </a:r>
              <a:r>
                <a:rPr kumimoji="0" lang="en-US" sz="2400" b="1" i="0" u="none" strike="noStrike" kern="1200" cap="none" spc="0" normalizeH="0" baseline="0" noProof="0" dirty="0">
                  <a:ln>
                    <a:noFill/>
                  </a:ln>
                  <a:solidFill>
                    <a:srgbClr val="002060"/>
                  </a:solidFill>
                  <a:effectLst/>
                  <a:uLnTx/>
                  <a:uFillTx/>
                  <a:latin typeface="Calibri"/>
                  <a:ea typeface="+mn-ea"/>
                  <a:cs typeface="+mn-cs"/>
                </a:rPr>
                <a:t>Enrollment</a:t>
              </a:r>
              <a:r>
                <a:rPr kumimoji="0" lang="en-US" sz="2400" b="0" i="0" u="none" strike="noStrike" kern="1200" cap="none" spc="0" normalizeH="0" baseline="0" noProof="0" dirty="0">
                  <a:ln>
                    <a:noFill/>
                  </a:ln>
                  <a:solidFill>
                    <a:srgbClr val="002060"/>
                  </a:solidFill>
                  <a:effectLst/>
                  <a:uLnTx/>
                  <a:uFillTx/>
                  <a:latin typeface="Calibri"/>
                  <a:ea typeface="+mn-ea"/>
                  <a:cs typeface="+mn-cs"/>
                </a:rPr>
                <a:t> column. </a:t>
              </a:r>
            </a:p>
          </p:txBody>
        </p:sp>
      </p:grpSp>
      <p:sp>
        <p:nvSpPr>
          <p:cNvPr id="35" name="Rectangle 34">
            <a:extLst>
              <a:ext uri="{FF2B5EF4-FFF2-40B4-BE49-F238E27FC236}">
                <a16:creationId xmlns:a16="http://schemas.microsoft.com/office/drawing/2014/main" id="{F764CCD4-D9A4-9F1C-9BAE-12F691F8FE6A}"/>
              </a:ext>
            </a:extLst>
          </p:cNvPr>
          <p:cNvSpPr/>
          <p:nvPr/>
        </p:nvSpPr>
        <p:spPr>
          <a:xfrm>
            <a:off x="775027" y="2058587"/>
            <a:ext cx="3603864" cy="400683"/>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1955ACBE-BCA0-C9DB-A1AD-2E82C45B53E7}"/>
              </a:ext>
            </a:extLst>
          </p:cNvPr>
          <p:cNvSpPr txBox="1">
            <a:spLocks/>
          </p:cNvSpPr>
          <p:nvPr/>
        </p:nvSpPr>
        <p:spPr>
          <a:xfrm>
            <a:off x="-1" y="348532"/>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4800" b="1" dirty="0">
                <a:solidFill>
                  <a:srgbClr val="002060"/>
                </a:solidFill>
                <a:latin typeface="Times New Roman" panose="02020603050405020304" pitchFamily="18" charset="0"/>
                <a:cs typeface="Times New Roman" panose="02020603050405020304" pitchFamily="18" charset="0"/>
              </a:rPr>
              <a:t>How To Fill Out </a:t>
            </a:r>
            <a:r>
              <a:rPr lang="en-US" sz="4800" b="1" i="1" dirty="0">
                <a:solidFill>
                  <a:srgbClr val="002060"/>
                </a:solidFill>
                <a:latin typeface="Times New Roman" panose="02020603050405020304" pitchFamily="18" charset="0"/>
                <a:cs typeface="Times New Roman" panose="02020603050405020304" pitchFamily="18" charset="0"/>
              </a:rPr>
              <a:t>Daily Meal Packing Report</a:t>
            </a:r>
          </a:p>
        </p:txBody>
      </p:sp>
    </p:spTree>
    <p:custDataLst>
      <p:tags r:id="rId1"/>
    </p:custDataLst>
    <p:extLst>
      <p:ext uri="{BB962C8B-B14F-4D97-AF65-F5344CB8AC3E}">
        <p14:creationId xmlns:p14="http://schemas.microsoft.com/office/powerpoint/2010/main" val="35638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1000"/>
                            </p:stCondLst>
                            <p:childTnLst>
                              <p:par>
                                <p:cTn id="13" presetID="26" presetClass="emph" presetSubtype="0" fill="hold" grpId="1" nodeType="afterEffect">
                                  <p:stCondLst>
                                    <p:cond delay="0"/>
                                  </p:stCondLst>
                                  <p:childTnLst>
                                    <p:animEffect transition="out" filter="fade">
                                      <p:cBhvr>
                                        <p:cTn id="14" dur="500" tmFilter="0, 0; .2, .5; .8, .5; 1, 0"/>
                                        <p:tgtEl>
                                          <p:spTgt spid="35"/>
                                        </p:tgtEl>
                                      </p:cBhvr>
                                    </p:animEffect>
                                    <p:animScale>
                                      <p:cBhvr>
                                        <p:cTn id="15" dur="250" autoRev="1" fill="hold"/>
                                        <p:tgtEl>
                                          <p:spTgt spid="35"/>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par>
                          <p:cTn id="24" fill="hold">
                            <p:stCondLst>
                              <p:cond delay="500"/>
                            </p:stCondLst>
                            <p:childTnLst>
                              <p:par>
                                <p:cTn id="25" presetID="26" presetClass="emph" presetSubtype="0" fill="hold" grpId="1" nodeType="afterEffect">
                                  <p:stCondLst>
                                    <p:cond delay="0"/>
                                  </p:stCondLst>
                                  <p:childTnLst>
                                    <p:animEffect transition="out" filter="fade">
                                      <p:cBhvr>
                                        <p:cTn id="26" dur="500" tmFilter="0, 0; .2, .5; .8, .5; 1, 0"/>
                                        <p:tgtEl>
                                          <p:spTgt spid="18"/>
                                        </p:tgtEl>
                                      </p:cBhvr>
                                    </p:animEffect>
                                    <p:animScale>
                                      <p:cBhvr>
                                        <p:cTn id="27" dur="250" autoRev="1" fill="hold"/>
                                        <p:tgtEl>
                                          <p:spTgt spid="18"/>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righ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35" grpId="0" animBg="1"/>
      <p:bldP spid="35" grpId="1"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DBCF0C-7044-9506-9B2D-400D7423400D}"/>
              </a:ext>
            </a:extLst>
          </p:cNvPr>
          <p:cNvSpPr>
            <a:spLocks/>
          </p:cNvSpPr>
          <p:nvPr/>
        </p:nvSpPr>
        <p:spPr>
          <a:xfrm>
            <a:off x="608051" y="1514677"/>
            <a:ext cx="10825654" cy="524909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nk form with writing&#10;&#10;Description automatically generated with medium confidence">
            <a:extLst>
              <a:ext uri="{FF2B5EF4-FFF2-40B4-BE49-F238E27FC236}">
                <a16:creationId xmlns:a16="http://schemas.microsoft.com/office/drawing/2014/main" id="{1BF35888-81B9-75C7-3FB2-3FF8053381FD}"/>
              </a:ext>
            </a:extLst>
          </p:cNvPr>
          <p:cNvPicPr>
            <a:picLocks noChangeAspect="1"/>
          </p:cNvPicPr>
          <p:nvPr/>
        </p:nvPicPr>
        <p:blipFill rotWithShape="1">
          <a:blip r:embed="rId4">
            <a:extLst>
              <a:ext uri="{28A0092B-C50C-407E-A947-70E740481C1C}">
                <a14:useLocalDpi xmlns:a14="http://schemas.microsoft.com/office/drawing/2010/main" val="0"/>
              </a:ext>
            </a:extLst>
          </a:blip>
          <a:srcRect l="12608" t="20172" r="3383" b="102"/>
          <a:stretch/>
        </p:blipFill>
        <p:spPr>
          <a:xfrm>
            <a:off x="1278034" y="1547991"/>
            <a:ext cx="4241656" cy="4825282"/>
          </a:xfrm>
          <a:prstGeom prst="rect">
            <a:avLst/>
          </a:prstGeom>
        </p:spPr>
      </p:pic>
      <p:sp>
        <p:nvSpPr>
          <p:cNvPr id="6" name="Rectangle 5">
            <a:extLst>
              <a:ext uri="{FF2B5EF4-FFF2-40B4-BE49-F238E27FC236}">
                <a16:creationId xmlns:a16="http://schemas.microsoft.com/office/drawing/2014/main" id="{AA2B0DD8-C901-10ED-3E81-37E6EFBD5507}"/>
              </a:ext>
            </a:extLst>
          </p:cNvPr>
          <p:cNvSpPr/>
          <p:nvPr/>
        </p:nvSpPr>
        <p:spPr>
          <a:xfrm>
            <a:off x="0" y="180524"/>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6C5030D8-9D11-F34E-C283-FC8D1FF704B1}"/>
              </a:ext>
            </a:extLst>
          </p:cNvPr>
          <p:cNvGrpSpPr/>
          <p:nvPr/>
        </p:nvGrpSpPr>
        <p:grpSpPr>
          <a:xfrm>
            <a:off x="1642533" y="5473346"/>
            <a:ext cx="9935978" cy="958432"/>
            <a:chOff x="1642533" y="5473346"/>
            <a:chExt cx="9935978" cy="958432"/>
          </a:xfrm>
        </p:grpSpPr>
        <p:sp>
          <p:nvSpPr>
            <p:cNvPr id="28" name="Frame 27">
              <a:extLst>
                <a:ext uri="{FF2B5EF4-FFF2-40B4-BE49-F238E27FC236}">
                  <a16:creationId xmlns:a16="http://schemas.microsoft.com/office/drawing/2014/main" id="{19679E12-7A05-4FCA-95FC-0966DCC46223}"/>
                </a:ext>
              </a:extLst>
            </p:cNvPr>
            <p:cNvSpPr/>
            <p:nvPr/>
          </p:nvSpPr>
          <p:spPr>
            <a:xfrm>
              <a:off x="1642533" y="5556601"/>
              <a:ext cx="3865875" cy="282538"/>
            </a:xfrm>
            <a:prstGeom prst="fram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EE6CD86B-69CB-39BF-874D-65FB26B435F5}"/>
                </a:ext>
              </a:extLst>
            </p:cNvPr>
            <p:cNvGrpSpPr/>
            <p:nvPr/>
          </p:nvGrpSpPr>
          <p:grpSpPr>
            <a:xfrm>
              <a:off x="5018568" y="5473346"/>
              <a:ext cx="6559943" cy="958432"/>
              <a:chOff x="5018568" y="5473346"/>
              <a:chExt cx="6559943" cy="958432"/>
            </a:xfrm>
          </p:grpSpPr>
          <p:cxnSp>
            <p:nvCxnSpPr>
              <p:cNvPr id="30" name="Straight Arrow Connector 29">
                <a:extLst>
                  <a:ext uri="{FF2B5EF4-FFF2-40B4-BE49-F238E27FC236}">
                    <a16:creationId xmlns:a16="http://schemas.microsoft.com/office/drawing/2014/main" id="{01F93D37-F630-4733-8279-DA1EC904E45E}"/>
                  </a:ext>
                </a:extLst>
              </p:cNvPr>
              <p:cNvCxnSpPr>
                <a:cxnSpLocks/>
                <a:stCxn id="8" idx="1"/>
              </p:cNvCxnSpPr>
              <p:nvPr/>
            </p:nvCxnSpPr>
            <p:spPr>
              <a:xfrm flipH="1">
                <a:off x="5018568" y="5952562"/>
                <a:ext cx="1380025" cy="1939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396F5C3-439C-4AF1-A2D5-FAD0587213F2}"/>
                  </a:ext>
                </a:extLst>
              </p:cNvPr>
              <p:cNvSpPr txBox="1"/>
              <p:nvPr/>
            </p:nvSpPr>
            <p:spPr>
              <a:xfrm>
                <a:off x="6398593" y="5473346"/>
                <a:ext cx="5179918" cy="958432"/>
              </a:xfrm>
              <a:prstGeom prst="rect">
                <a:avLst/>
              </a:prstGeom>
              <a:solidFill>
                <a:srgbClr val="FFC000"/>
              </a:solidFill>
              <a:ln>
                <a:solidFill>
                  <a:schemeClr val="bg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Total each column and indicate the amount packed in the “</a:t>
                </a:r>
                <a:r>
                  <a:rPr kumimoji="0" lang="en-US" sz="2400" b="1" i="0" u="none" strike="noStrike" kern="1200" cap="none" spc="0" normalizeH="0" baseline="0" noProof="0" dirty="0">
                    <a:ln>
                      <a:noFill/>
                    </a:ln>
                    <a:solidFill>
                      <a:srgbClr val="002060"/>
                    </a:solidFill>
                    <a:effectLst/>
                    <a:uLnTx/>
                    <a:uFillTx/>
                    <a:latin typeface="Calibri"/>
                    <a:ea typeface="+mn-ea"/>
                    <a:cs typeface="+mn-cs"/>
                  </a:rPr>
                  <a:t>Totals</a:t>
                </a:r>
                <a:r>
                  <a:rPr kumimoji="0" lang="en-US" sz="2400" b="0" i="0" u="none" strike="noStrike" kern="1200" cap="none" spc="0" normalizeH="0" baseline="0" noProof="0" dirty="0">
                    <a:ln>
                      <a:noFill/>
                    </a:ln>
                    <a:solidFill>
                      <a:srgbClr val="002060"/>
                    </a:solidFill>
                    <a:effectLst/>
                    <a:uLnTx/>
                    <a:uFillTx/>
                    <a:latin typeface="Calibri"/>
                    <a:ea typeface="+mn-ea"/>
                    <a:cs typeface="+mn-cs"/>
                  </a:rPr>
                  <a:t>” section.</a:t>
                </a:r>
              </a:p>
            </p:txBody>
          </p:sp>
        </p:grpSp>
      </p:grpSp>
      <p:grpSp>
        <p:nvGrpSpPr>
          <p:cNvPr id="35" name="Group 34">
            <a:extLst>
              <a:ext uri="{FF2B5EF4-FFF2-40B4-BE49-F238E27FC236}">
                <a16:creationId xmlns:a16="http://schemas.microsoft.com/office/drawing/2014/main" id="{49DDD268-EA34-5E23-441D-A82C4B13D7D1}"/>
              </a:ext>
            </a:extLst>
          </p:cNvPr>
          <p:cNvGrpSpPr/>
          <p:nvPr/>
        </p:nvGrpSpPr>
        <p:grpSpPr>
          <a:xfrm>
            <a:off x="1258224" y="1606497"/>
            <a:ext cx="10325725" cy="3402116"/>
            <a:chOff x="1258224" y="1606497"/>
            <a:chExt cx="10325725" cy="3402116"/>
          </a:xfrm>
        </p:grpSpPr>
        <p:grpSp>
          <p:nvGrpSpPr>
            <p:cNvPr id="26" name="Group 25">
              <a:extLst>
                <a:ext uri="{FF2B5EF4-FFF2-40B4-BE49-F238E27FC236}">
                  <a16:creationId xmlns:a16="http://schemas.microsoft.com/office/drawing/2014/main" id="{83DD8FCD-6C28-4E83-BB99-90A25C337AA1}"/>
                </a:ext>
              </a:extLst>
            </p:cNvPr>
            <p:cNvGrpSpPr/>
            <p:nvPr/>
          </p:nvGrpSpPr>
          <p:grpSpPr>
            <a:xfrm>
              <a:off x="1258224" y="1606497"/>
              <a:ext cx="4241656" cy="3402116"/>
              <a:chOff x="960151" y="1802440"/>
              <a:chExt cx="2778619" cy="2843676"/>
            </a:xfrm>
          </p:grpSpPr>
          <p:cxnSp>
            <p:nvCxnSpPr>
              <p:cNvPr id="12" name="Straight Connector 11">
                <a:extLst>
                  <a:ext uri="{FF2B5EF4-FFF2-40B4-BE49-F238E27FC236}">
                    <a16:creationId xmlns:a16="http://schemas.microsoft.com/office/drawing/2014/main" id="{2A72B189-91F0-417A-839E-9E519FBE8726}"/>
                  </a:ext>
                </a:extLst>
              </p:cNvPr>
              <p:cNvCxnSpPr/>
              <p:nvPr/>
            </p:nvCxnSpPr>
            <p:spPr>
              <a:xfrm rot="10800000">
                <a:off x="960151" y="4615874"/>
                <a:ext cx="2767506" cy="215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A3B49156-07C3-4E98-9AD5-C5A32F63DAF1}"/>
                  </a:ext>
                </a:extLst>
              </p:cNvPr>
              <p:cNvCxnSpPr/>
              <p:nvPr/>
            </p:nvCxnSpPr>
            <p:spPr>
              <a:xfrm rot="10800000">
                <a:off x="960891" y="1802440"/>
                <a:ext cx="2767506" cy="215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B19F5DF2-27CE-4C4B-A5B6-A26EA4C6816C}"/>
                  </a:ext>
                </a:extLst>
              </p:cNvPr>
              <p:cNvCxnSpPr>
                <a:cxnSpLocks/>
              </p:cNvCxnSpPr>
              <p:nvPr/>
            </p:nvCxnSpPr>
            <p:spPr>
              <a:xfrm rot="10800000" flipH="1">
                <a:off x="3720639" y="1811476"/>
                <a:ext cx="18131" cy="28346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id="{1613EF25-0437-474D-B2D0-FC9ECB5816D3}"/>
                  </a:ext>
                </a:extLst>
              </p:cNvPr>
              <p:cNvCxnSpPr>
                <a:cxnSpLocks/>
              </p:cNvCxnSpPr>
              <p:nvPr/>
            </p:nvCxnSpPr>
            <p:spPr>
              <a:xfrm rot="10800000">
                <a:off x="965739" y="1802440"/>
                <a:ext cx="0" cy="280867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 name="Group 2">
              <a:extLst>
                <a:ext uri="{FF2B5EF4-FFF2-40B4-BE49-F238E27FC236}">
                  <a16:creationId xmlns:a16="http://schemas.microsoft.com/office/drawing/2014/main" id="{3DB57E7E-E4CC-F22E-E3ED-5E34B4E71A18}"/>
                </a:ext>
              </a:extLst>
            </p:cNvPr>
            <p:cNvGrpSpPr/>
            <p:nvPr/>
          </p:nvGrpSpPr>
          <p:grpSpPr>
            <a:xfrm>
              <a:off x="3852398" y="2055645"/>
              <a:ext cx="7731551" cy="1683447"/>
              <a:chOff x="3852398" y="2055645"/>
              <a:chExt cx="7731551" cy="1683447"/>
            </a:xfrm>
          </p:grpSpPr>
          <p:cxnSp>
            <p:nvCxnSpPr>
              <p:cNvPr id="23" name="Straight Arrow Connector 22">
                <a:extLst>
                  <a:ext uri="{FF2B5EF4-FFF2-40B4-BE49-F238E27FC236}">
                    <a16:creationId xmlns:a16="http://schemas.microsoft.com/office/drawing/2014/main" id="{2E439004-7FF2-49F0-9C9B-864505A4712E}"/>
                  </a:ext>
                </a:extLst>
              </p:cNvPr>
              <p:cNvCxnSpPr>
                <a:cxnSpLocks/>
                <a:stCxn id="153" idx="1"/>
              </p:cNvCxnSpPr>
              <p:nvPr/>
            </p:nvCxnSpPr>
            <p:spPr>
              <a:xfrm flipH="1" flipV="1">
                <a:off x="3852398" y="2277533"/>
                <a:ext cx="2615360" cy="6198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3" name="TextBox 152">
                <a:extLst>
                  <a:ext uri="{FF2B5EF4-FFF2-40B4-BE49-F238E27FC236}">
                    <a16:creationId xmlns:a16="http://schemas.microsoft.com/office/drawing/2014/main" id="{6D1AC361-E1B2-4774-8EBB-F43C5FECD3FD}"/>
                  </a:ext>
                </a:extLst>
              </p:cNvPr>
              <p:cNvSpPr txBox="1"/>
              <p:nvPr/>
            </p:nvSpPr>
            <p:spPr>
              <a:xfrm>
                <a:off x="6467758" y="2055645"/>
                <a:ext cx="5116191" cy="1683447"/>
              </a:xfrm>
              <a:prstGeom prst="rect">
                <a:avLst/>
              </a:prstGeom>
              <a:solidFill>
                <a:srgbClr val="FFC000"/>
              </a:solidFill>
              <a:ln>
                <a:solidFill>
                  <a:schemeClr val="bg1"/>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 </a:t>
                </a:r>
                <a:r>
                  <a:rPr kumimoji="0" lang="en-US" sz="2400" b="0" i="0" u="none" strike="noStrike" kern="1200" cap="none" spc="0" normalizeH="0" baseline="0" noProof="0" dirty="0">
                    <a:ln>
                      <a:noFill/>
                    </a:ln>
                    <a:solidFill>
                      <a:srgbClr val="002060"/>
                    </a:solidFill>
                    <a:effectLst/>
                    <a:uLnTx/>
                    <a:uFillTx/>
                    <a:latin typeface="Calibri"/>
                    <a:ea typeface="+mn-ea"/>
                    <a:cs typeface="+mn-cs"/>
                  </a:rPr>
                  <a:t>Write the quantities of each food item packed inside the BIC bags. Quantities are based on student participation, </a:t>
                </a:r>
                <a:r>
                  <a:rPr kumimoji="0" lang="en-US" sz="2400" b="1" i="0" u="none" strike="noStrike" kern="1200" cap="none" spc="0" normalizeH="0" baseline="0" noProof="0" dirty="0">
                    <a:ln>
                      <a:noFill/>
                    </a:ln>
                    <a:solidFill>
                      <a:srgbClr val="002060"/>
                    </a:solidFill>
                    <a:effectLst/>
                    <a:uLnTx/>
                    <a:uFillTx/>
                    <a:latin typeface="Calibri"/>
                    <a:ea typeface="+mn-ea"/>
                    <a:cs typeface="+mn-cs"/>
                  </a:rPr>
                  <a:t>not</a:t>
                </a:r>
                <a:r>
                  <a:rPr kumimoji="0" lang="en-US" sz="2400" b="0" i="0" u="none" strike="noStrike" kern="1200" cap="none" spc="0" normalizeH="0" baseline="0" noProof="0" dirty="0">
                    <a:ln>
                      <a:noFill/>
                    </a:ln>
                    <a:solidFill>
                      <a:srgbClr val="002060"/>
                    </a:solidFill>
                    <a:effectLst/>
                    <a:uLnTx/>
                    <a:uFillTx/>
                    <a:latin typeface="Calibri"/>
                    <a:ea typeface="+mn-ea"/>
                    <a:cs typeface="+mn-cs"/>
                  </a:rPr>
                  <a:t> the classroom enrollment.</a:t>
                </a:r>
              </a:p>
            </p:txBody>
          </p:sp>
        </p:grpSp>
      </p:grpSp>
      <p:sp>
        <p:nvSpPr>
          <p:cNvPr id="2" name="Title 1">
            <a:extLst>
              <a:ext uri="{FF2B5EF4-FFF2-40B4-BE49-F238E27FC236}">
                <a16:creationId xmlns:a16="http://schemas.microsoft.com/office/drawing/2014/main" id="{38F812B0-2475-2355-C919-8AF9B5D1C21E}"/>
              </a:ext>
            </a:extLst>
          </p:cNvPr>
          <p:cNvSpPr txBox="1">
            <a:spLocks/>
          </p:cNvSpPr>
          <p:nvPr/>
        </p:nvSpPr>
        <p:spPr>
          <a:xfrm>
            <a:off x="0" y="282894"/>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4800" b="1" dirty="0">
                <a:solidFill>
                  <a:srgbClr val="002060"/>
                </a:solidFill>
                <a:latin typeface="Times New Roman" panose="02020603050405020304" pitchFamily="18" charset="0"/>
                <a:cs typeface="Times New Roman" panose="02020603050405020304" pitchFamily="18" charset="0"/>
              </a:rPr>
              <a:t>Filling Out BIC </a:t>
            </a:r>
            <a:r>
              <a:rPr lang="en-US" sz="4800" b="1" i="1" dirty="0">
                <a:solidFill>
                  <a:srgbClr val="002060"/>
                </a:solidFill>
                <a:latin typeface="Times New Roman" panose="02020603050405020304" pitchFamily="18" charset="0"/>
                <a:cs typeface="Times New Roman" panose="02020603050405020304" pitchFamily="18" charset="0"/>
              </a:rPr>
              <a:t>Daily Meal Packing Report</a:t>
            </a:r>
          </a:p>
        </p:txBody>
      </p:sp>
      <p:sp>
        <p:nvSpPr>
          <p:cNvPr id="14" name="TextBox 13">
            <a:extLst>
              <a:ext uri="{FF2B5EF4-FFF2-40B4-BE49-F238E27FC236}">
                <a16:creationId xmlns:a16="http://schemas.microsoft.com/office/drawing/2014/main" id="{8F247E78-0A7D-446D-FA1A-9D0489538530}"/>
              </a:ext>
            </a:extLst>
          </p:cNvPr>
          <p:cNvSpPr txBox="1"/>
          <p:nvPr/>
        </p:nvSpPr>
        <p:spPr>
          <a:xfrm>
            <a:off x="1686496" y="1870979"/>
            <a:ext cx="437940"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20</a:t>
            </a:r>
          </a:p>
        </p:txBody>
      </p:sp>
      <p:sp>
        <p:nvSpPr>
          <p:cNvPr id="15" name="TextBox 14">
            <a:extLst>
              <a:ext uri="{FF2B5EF4-FFF2-40B4-BE49-F238E27FC236}">
                <a16:creationId xmlns:a16="http://schemas.microsoft.com/office/drawing/2014/main" id="{315F2E58-6710-ACB8-C863-A2F023CDFF18}"/>
              </a:ext>
            </a:extLst>
          </p:cNvPr>
          <p:cNvSpPr txBox="1"/>
          <p:nvPr/>
        </p:nvSpPr>
        <p:spPr>
          <a:xfrm>
            <a:off x="2188427" y="1871511"/>
            <a:ext cx="420308"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10</a:t>
            </a:r>
          </a:p>
        </p:txBody>
      </p:sp>
      <p:sp>
        <p:nvSpPr>
          <p:cNvPr id="17" name="TextBox 16">
            <a:extLst>
              <a:ext uri="{FF2B5EF4-FFF2-40B4-BE49-F238E27FC236}">
                <a16:creationId xmlns:a16="http://schemas.microsoft.com/office/drawing/2014/main" id="{ABE23EE9-6CCB-0012-A4CB-529728D41EC7}"/>
              </a:ext>
            </a:extLst>
          </p:cNvPr>
          <p:cNvSpPr txBox="1"/>
          <p:nvPr/>
        </p:nvSpPr>
        <p:spPr>
          <a:xfrm>
            <a:off x="2641167" y="1857299"/>
            <a:ext cx="437940"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20</a:t>
            </a:r>
          </a:p>
        </p:txBody>
      </p:sp>
      <p:sp>
        <p:nvSpPr>
          <p:cNvPr id="18" name="TextBox 17">
            <a:extLst>
              <a:ext uri="{FF2B5EF4-FFF2-40B4-BE49-F238E27FC236}">
                <a16:creationId xmlns:a16="http://schemas.microsoft.com/office/drawing/2014/main" id="{6425BDF2-A6F5-498C-B2E4-9B3116B49C3F}"/>
              </a:ext>
            </a:extLst>
          </p:cNvPr>
          <p:cNvSpPr txBox="1"/>
          <p:nvPr/>
        </p:nvSpPr>
        <p:spPr>
          <a:xfrm>
            <a:off x="3536760" y="1870979"/>
            <a:ext cx="437940"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20</a:t>
            </a:r>
          </a:p>
        </p:txBody>
      </p:sp>
      <p:sp>
        <p:nvSpPr>
          <p:cNvPr id="19" name="TextBox 18">
            <a:extLst>
              <a:ext uri="{FF2B5EF4-FFF2-40B4-BE49-F238E27FC236}">
                <a16:creationId xmlns:a16="http://schemas.microsoft.com/office/drawing/2014/main" id="{5B60B848-0ADE-FF10-8643-27079582D8BB}"/>
              </a:ext>
            </a:extLst>
          </p:cNvPr>
          <p:cNvSpPr txBox="1"/>
          <p:nvPr/>
        </p:nvSpPr>
        <p:spPr>
          <a:xfrm>
            <a:off x="3048905" y="1864572"/>
            <a:ext cx="420308"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10</a:t>
            </a:r>
          </a:p>
        </p:txBody>
      </p:sp>
      <p:sp>
        <p:nvSpPr>
          <p:cNvPr id="20" name="TextBox 19">
            <a:extLst>
              <a:ext uri="{FF2B5EF4-FFF2-40B4-BE49-F238E27FC236}">
                <a16:creationId xmlns:a16="http://schemas.microsoft.com/office/drawing/2014/main" id="{9FC30A09-2995-9F8B-17B2-496E3B411B82}"/>
              </a:ext>
            </a:extLst>
          </p:cNvPr>
          <p:cNvSpPr txBox="1"/>
          <p:nvPr/>
        </p:nvSpPr>
        <p:spPr>
          <a:xfrm>
            <a:off x="3072504" y="2045349"/>
            <a:ext cx="429926"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15</a:t>
            </a:r>
          </a:p>
        </p:txBody>
      </p:sp>
      <p:sp>
        <p:nvSpPr>
          <p:cNvPr id="21" name="TextBox 20">
            <a:extLst>
              <a:ext uri="{FF2B5EF4-FFF2-40B4-BE49-F238E27FC236}">
                <a16:creationId xmlns:a16="http://schemas.microsoft.com/office/drawing/2014/main" id="{B01CF73F-FBF5-85CC-A78E-26A50B4750CE}"/>
              </a:ext>
            </a:extLst>
          </p:cNvPr>
          <p:cNvSpPr txBox="1"/>
          <p:nvPr/>
        </p:nvSpPr>
        <p:spPr>
          <a:xfrm>
            <a:off x="3554807" y="2045349"/>
            <a:ext cx="437940"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20</a:t>
            </a:r>
          </a:p>
        </p:txBody>
      </p:sp>
      <p:sp>
        <p:nvSpPr>
          <p:cNvPr id="22" name="TextBox 21">
            <a:extLst>
              <a:ext uri="{FF2B5EF4-FFF2-40B4-BE49-F238E27FC236}">
                <a16:creationId xmlns:a16="http://schemas.microsoft.com/office/drawing/2014/main" id="{72FE9D4D-9B6C-0416-585D-5F27BD7657AE}"/>
              </a:ext>
            </a:extLst>
          </p:cNvPr>
          <p:cNvSpPr txBox="1"/>
          <p:nvPr/>
        </p:nvSpPr>
        <p:spPr>
          <a:xfrm>
            <a:off x="2609135" y="2045460"/>
            <a:ext cx="447558"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25</a:t>
            </a:r>
          </a:p>
        </p:txBody>
      </p:sp>
      <p:sp>
        <p:nvSpPr>
          <p:cNvPr id="24" name="TextBox 23">
            <a:extLst>
              <a:ext uri="{FF2B5EF4-FFF2-40B4-BE49-F238E27FC236}">
                <a16:creationId xmlns:a16="http://schemas.microsoft.com/office/drawing/2014/main" id="{DFAC17FF-8B3B-4789-CED4-4D1A59063107}"/>
              </a:ext>
            </a:extLst>
          </p:cNvPr>
          <p:cNvSpPr txBox="1"/>
          <p:nvPr/>
        </p:nvSpPr>
        <p:spPr>
          <a:xfrm>
            <a:off x="2167133" y="2045674"/>
            <a:ext cx="324128"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6</a:t>
            </a:r>
          </a:p>
        </p:txBody>
      </p:sp>
      <p:sp>
        <p:nvSpPr>
          <p:cNvPr id="25" name="TextBox 24">
            <a:extLst>
              <a:ext uri="{FF2B5EF4-FFF2-40B4-BE49-F238E27FC236}">
                <a16:creationId xmlns:a16="http://schemas.microsoft.com/office/drawing/2014/main" id="{9A9FA905-EE9D-C6C6-59F2-51918E9C2CBB}"/>
              </a:ext>
            </a:extLst>
          </p:cNvPr>
          <p:cNvSpPr txBox="1"/>
          <p:nvPr/>
        </p:nvSpPr>
        <p:spPr>
          <a:xfrm>
            <a:off x="1698609" y="2055645"/>
            <a:ext cx="461986"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24</a:t>
            </a:r>
          </a:p>
        </p:txBody>
      </p:sp>
      <p:sp>
        <p:nvSpPr>
          <p:cNvPr id="27" name="TextBox 26">
            <a:extLst>
              <a:ext uri="{FF2B5EF4-FFF2-40B4-BE49-F238E27FC236}">
                <a16:creationId xmlns:a16="http://schemas.microsoft.com/office/drawing/2014/main" id="{118AB2F8-D50C-C774-4E82-C686009D85BC}"/>
              </a:ext>
            </a:extLst>
          </p:cNvPr>
          <p:cNvSpPr txBox="1"/>
          <p:nvPr/>
        </p:nvSpPr>
        <p:spPr>
          <a:xfrm>
            <a:off x="4944042" y="1864572"/>
            <a:ext cx="298480"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1</a:t>
            </a:r>
          </a:p>
        </p:txBody>
      </p:sp>
      <p:sp>
        <p:nvSpPr>
          <p:cNvPr id="29" name="TextBox 28">
            <a:extLst>
              <a:ext uri="{FF2B5EF4-FFF2-40B4-BE49-F238E27FC236}">
                <a16:creationId xmlns:a16="http://schemas.microsoft.com/office/drawing/2014/main" id="{57EDCE4D-6306-CF00-854F-F923054FD9C6}"/>
              </a:ext>
            </a:extLst>
          </p:cNvPr>
          <p:cNvSpPr txBox="1"/>
          <p:nvPr/>
        </p:nvSpPr>
        <p:spPr>
          <a:xfrm>
            <a:off x="4436866" y="1870979"/>
            <a:ext cx="298480"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1</a:t>
            </a:r>
          </a:p>
        </p:txBody>
      </p:sp>
      <p:sp>
        <p:nvSpPr>
          <p:cNvPr id="31" name="TextBox 30">
            <a:extLst>
              <a:ext uri="{FF2B5EF4-FFF2-40B4-BE49-F238E27FC236}">
                <a16:creationId xmlns:a16="http://schemas.microsoft.com/office/drawing/2014/main" id="{AB32C5AE-28F8-6ED6-FA9B-54D677822F1A}"/>
              </a:ext>
            </a:extLst>
          </p:cNvPr>
          <p:cNvSpPr txBox="1"/>
          <p:nvPr/>
        </p:nvSpPr>
        <p:spPr>
          <a:xfrm>
            <a:off x="3962832" y="1875349"/>
            <a:ext cx="420308"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10</a:t>
            </a:r>
          </a:p>
        </p:txBody>
      </p:sp>
      <p:sp>
        <p:nvSpPr>
          <p:cNvPr id="32" name="TextBox 31">
            <a:extLst>
              <a:ext uri="{FF2B5EF4-FFF2-40B4-BE49-F238E27FC236}">
                <a16:creationId xmlns:a16="http://schemas.microsoft.com/office/drawing/2014/main" id="{BB741C3C-8B17-F850-349D-EDB5D92161D3}"/>
              </a:ext>
            </a:extLst>
          </p:cNvPr>
          <p:cNvSpPr txBox="1"/>
          <p:nvPr/>
        </p:nvSpPr>
        <p:spPr>
          <a:xfrm>
            <a:off x="4953427" y="2060015"/>
            <a:ext cx="306494"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0</a:t>
            </a:r>
          </a:p>
        </p:txBody>
      </p:sp>
      <p:sp>
        <p:nvSpPr>
          <p:cNvPr id="33" name="TextBox 32">
            <a:extLst>
              <a:ext uri="{FF2B5EF4-FFF2-40B4-BE49-F238E27FC236}">
                <a16:creationId xmlns:a16="http://schemas.microsoft.com/office/drawing/2014/main" id="{EE8B3CD7-B4BA-8C82-ED1A-64A429D0DC50}"/>
              </a:ext>
            </a:extLst>
          </p:cNvPr>
          <p:cNvSpPr txBox="1"/>
          <p:nvPr/>
        </p:nvSpPr>
        <p:spPr>
          <a:xfrm>
            <a:off x="4425713" y="2049238"/>
            <a:ext cx="306494"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0</a:t>
            </a:r>
          </a:p>
        </p:txBody>
      </p:sp>
      <p:sp>
        <p:nvSpPr>
          <p:cNvPr id="34" name="TextBox 33">
            <a:extLst>
              <a:ext uri="{FF2B5EF4-FFF2-40B4-BE49-F238E27FC236}">
                <a16:creationId xmlns:a16="http://schemas.microsoft.com/office/drawing/2014/main" id="{7048EDCD-0ED0-3287-E124-FC6D9F0168E3}"/>
              </a:ext>
            </a:extLst>
          </p:cNvPr>
          <p:cNvSpPr txBox="1"/>
          <p:nvPr/>
        </p:nvSpPr>
        <p:spPr>
          <a:xfrm>
            <a:off x="4001016" y="2045349"/>
            <a:ext cx="420308"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10</a:t>
            </a:r>
          </a:p>
        </p:txBody>
      </p:sp>
      <p:sp>
        <p:nvSpPr>
          <p:cNvPr id="37" name="TextBox 36">
            <a:extLst>
              <a:ext uri="{FF2B5EF4-FFF2-40B4-BE49-F238E27FC236}">
                <a16:creationId xmlns:a16="http://schemas.microsoft.com/office/drawing/2014/main" id="{99FF5FA9-BC24-F44E-5F82-5B739165C2F8}"/>
              </a:ext>
            </a:extLst>
          </p:cNvPr>
          <p:cNvSpPr txBox="1"/>
          <p:nvPr/>
        </p:nvSpPr>
        <p:spPr>
          <a:xfrm>
            <a:off x="4010922" y="5501060"/>
            <a:ext cx="437940"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20</a:t>
            </a:r>
          </a:p>
        </p:txBody>
      </p:sp>
      <p:sp>
        <p:nvSpPr>
          <p:cNvPr id="38" name="TextBox 37">
            <a:extLst>
              <a:ext uri="{FF2B5EF4-FFF2-40B4-BE49-F238E27FC236}">
                <a16:creationId xmlns:a16="http://schemas.microsoft.com/office/drawing/2014/main" id="{058B5752-1287-ED6C-E617-7B240856B004}"/>
              </a:ext>
            </a:extLst>
          </p:cNvPr>
          <p:cNvSpPr txBox="1"/>
          <p:nvPr/>
        </p:nvSpPr>
        <p:spPr>
          <a:xfrm>
            <a:off x="3518827" y="5500160"/>
            <a:ext cx="452368"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40</a:t>
            </a:r>
          </a:p>
        </p:txBody>
      </p:sp>
      <p:sp>
        <p:nvSpPr>
          <p:cNvPr id="39" name="TextBox 38">
            <a:extLst>
              <a:ext uri="{FF2B5EF4-FFF2-40B4-BE49-F238E27FC236}">
                <a16:creationId xmlns:a16="http://schemas.microsoft.com/office/drawing/2014/main" id="{C98D3FE3-E582-F749-B0FE-EE72770C888A}"/>
              </a:ext>
            </a:extLst>
          </p:cNvPr>
          <p:cNvSpPr txBox="1"/>
          <p:nvPr/>
        </p:nvSpPr>
        <p:spPr>
          <a:xfrm>
            <a:off x="3054872" y="5506993"/>
            <a:ext cx="447558"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25</a:t>
            </a:r>
          </a:p>
        </p:txBody>
      </p:sp>
      <p:sp>
        <p:nvSpPr>
          <p:cNvPr id="40" name="TextBox 39">
            <a:extLst>
              <a:ext uri="{FF2B5EF4-FFF2-40B4-BE49-F238E27FC236}">
                <a16:creationId xmlns:a16="http://schemas.microsoft.com/office/drawing/2014/main" id="{1646BEF0-CE9B-EB10-1D2B-406C95DDB0BF}"/>
              </a:ext>
            </a:extLst>
          </p:cNvPr>
          <p:cNvSpPr txBox="1"/>
          <p:nvPr/>
        </p:nvSpPr>
        <p:spPr>
          <a:xfrm>
            <a:off x="2603322" y="5501060"/>
            <a:ext cx="461986"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45</a:t>
            </a:r>
          </a:p>
        </p:txBody>
      </p:sp>
      <p:sp>
        <p:nvSpPr>
          <p:cNvPr id="41" name="TextBox 40">
            <a:extLst>
              <a:ext uri="{FF2B5EF4-FFF2-40B4-BE49-F238E27FC236}">
                <a16:creationId xmlns:a16="http://schemas.microsoft.com/office/drawing/2014/main" id="{C205BD7C-71DE-8A01-D0A1-FB4CEAD6FD32}"/>
              </a:ext>
            </a:extLst>
          </p:cNvPr>
          <p:cNvSpPr txBox="1"/>
          <p:nvPr/>
        </p:nvSpPr>
        <p:spPr>
          <a:xfrm>
            <a:off x="2163413" y="5498391"/>
            <a:ext cx="437940"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16</a:t>
            </a:r>
          </a:p>
        </p:txBody>
      </p:sp>
      <p:sp>
        <p:nvSpPr>
          <p:cNvPr id="42" name="TextBox 41">
            <a:extLst>
              <a:ext uri="{FF2B5EF4-FFF2-40B4-BE49-F238E27FC236}">
                <a16:creationId xmlns:a16="http://schemas.microsoft.com/office/drawing/2014/main" id="{51210A15-8F17-964D-A686-8A465FCF990C}"/>
              </a:ext>
            </a:extLst>
          </p:cNvPr>
          <p:cNvSpPr txBox="1"/>
          <p:nvPr/>
        </p:nvSpPr>
        <p:spPr>
          <a:xfrm>
            <a:off x="1668321" y="5501060"/>
            <a:ext cx="476412"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44</a:t>
            </a:r>
          </a:p>
        </p:txBody>
      </p:sp>
      <p:sp>
        <p:nvSpPr>
          <p:cNvPr id="43" name="TextBox 42">
            <a:extLst>
              <a:ext uri="{FF2B5EF4-FFF2-40B4-BE49-F238E27FC236}">
                <a16:creationId xmlns:a16="http://schemas.microsoft.com/office/drawing/2014/main" id="{F7B32456-D5D0-3CC5-499B-9500A978ADCF}"/>
              </a:ext>
            </a:extLst>
          </p:cNvPr>
          <p:cNvSpPr txBox="1"/>
          <p:nvPr/>
        </p:nvSpPr>
        <p:spPr>
          <a:xfrm>
            <a:off x="4484956" y="5501060"/>
            <a:ext cx="298480"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1</a:t>
            </a:r>
          </a:p>
        </p:txBody>
      </p:sp>
      <p:sp>
        <p:nvSpPr>
          <p:cNvPr id="44" name="TextBox 43">
            <a:extLst>
              <a:ext uri="{FF2B5EF4-FFF2-40B4-BE49-F238E27FC236}">
                <a16:creationId xmlns:a16="http://schemas.microsoft.com/office/drawing/2014/main" id="{21440698-6D17-D2BB-10E4-B93AC18546F2}"/>
              </a:ext>
            </a:extLst>
          </p:cNvPr>
          <p:cNvSpPr txBox="1"/>
          <p:nvPr/>
        </p:nvSpPr>
        <p:spPr>
          <a:xfrm>
            <a:off x="4980788" y="5506599"/>
            <a:ext cx="298480" cy="369332"/>
          </a:xfrm>
          <a:prstGeom prst="rect">
            <a:avLst/>
          </a:prstGeom>
          <a:noFill/>
        </p:spPr>
        <p:txBody>
          <a:bodyPr wrap="none" rtlCol="0">
            <a:spAutoFit/>
          </a:bodyPr>
          <a:lstStyle/>
          <a:p>
            <a:r>
              <a:rPr lang="en-US" dirty="0">
                <a:solidFill>
                  <a:srgbClr val="000000"/>
                </a:solidFill>
                <a:latin typeface="Bradley Hand ITC" panose="03070402050302030203" pitchFamily="66" charset="0"/>
              </a:rPr>
              <a:t>1</a:t>
            </a:r>
          </a:p>
        </p:txBody>
      </p:sp>
    </p:spTree>
    <p:custDataLst>
      <p:tags r:id="rId1"/>
    </p:custDataLst>
    <p:extLst>
      <p:ext uri="{BB962C8B-B14F-4D97-AF65-F5344CB8AC3E}">
        <p14:creationId xmlns:p14="http://schemas.microsoft.com/office/powerpoint/2010/main" val="368605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right)">
                                      <p:cBhvr>
                                        <p:cTn id="7" dur="500"/>
                                        <p:tgtEl>
                                          <p:spTgt spid="3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500"/>
                                  </p:stCondLst>
                                  <p:childTnLst>
                                    <p:set>
                                      <p:cBhvr>
                                        <p:cTn id="13" dur="1" fill="hold">
                                          <p:stCondLst>
                                            <p:cond delay="0"/>
                                          </p:stCondLst>
                                        </p:cTn>
                                        <p:tgtEl>
                                          <p:spTgt spid="15"/>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500"/>
                                  </p:stCondLst>
                                  <p:childTnLst>
                                    <p:set>
                                      <p:cBhvr>
                                        <p:cTn id="16" dur="1" fill="hold">
                                          <p:stCondLst>
                                            <p:cond delay="0"/>
                                          </p:stCondLst>
                                        </p:cTn>
                                        <p:tgtEl>
                                          <p:spTgt spid="17"/>
                                        </p:tgtEl>
                                        <p:attrNameLst>
                                          <p:attrName>style.visibility</p:attrName>
                                        </p:attrNameLst>
                                      </p:cBhvr>
                                      <p:to>
                                        <p:strVal val="visible"/>
                                      </p:to>
                                    </p:set>
                                  </p:childTnLst>
                                </p:cTn>
                              </p:par>
                            </p:childTnLst>
                          </p:cTn>
                        </p:par>
                        <p:par>
                          <p:cTn id="17" fill="hold">
                            <p:stCondLst>
                              <p:cond delay="1500"/>
                            </p:stCondLst>
                            <p:childTnLst>
                              <p:par>
                                <p:cTn id="18" presetID="1" presetClass="entr" presetSubtype="0" fill="hold" grpId="0" nodeType="afterEffect">
                                  <p:stCondLst>
                                    <p:cond delay="500"/>
                                  </p:stCondLst>
                                  <p:childTnLst>
                                    <p:set>
                                      <p:cBhvr>
                                        <p:cTn id="19" dur="1" fill="hold">
                                          <p:stCondLst>
                                            <p:cond delay="0"/>
                                          </p:stCondLst>
                                        </p:cTn>
                                        <p:tgtEl>
                                          <p:spTgt spid="19"/>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grpId="0" nodeType="afterEffect">
                                  <p:stCondLst>
                                    <p:cond delay="50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p:stCondLst>
                              <p:cond delay="2500"/>
                            </p:stCondLst>
                            <p:childTnLst>
                              <p:par>
                                <p:cTn id="24" presetID="1" presetClass="entr" presetSubtype="0" fill="hold" grpId="0" nodeType="afterEffect">
                                  <p:stCondLst>
                                    <p:cond delay="500"/>
                                  </p:stCondLst>
                                  <p:childTnLst>
                                    <p:set>
                                      <p:cBhvr>
                                        <p:cTn id="25" dur="1" fill="hold">
                                          <p:stCondLst>
                                            <p:cond delay="0"/>
                                          </p:stCondLst>
                                        </p:cTn>
                                        <p:tgtEl>
                                          <p:spTgt spid="31"/>
                                        </p:tgtEl>
                                        <p:attrNameLst>
                                          <p:attrName>style.visibility</p:attrName>
                                        </p:attrNameLst>
                                      </p:cBhvr>
                                      <p:to>
                                        <p:strVal val="visible"/>
                                      </p:to>
                                    </p:set>
                                  </p:childTnLst>
                                </p:cTn>
                              </p:par>
                            </p:childTnLst>
                          </p:cTn>
                        </p:par>
                        <p:par>
                          <p:cTn id="26" fill="hold">
                            <p:stCondLst>
                              <p:cond delay="3000"/>
                            </p:stCondLst>
                            <p:childTnLst>
                              <p:par>
                                <p:cTn id="27" presetID="1" presetClass="entr" presetSubtype="0" fill="hold" grpId="0" nodeType="afterEffect">
                                  <p:stCondLst>
                                    <p:cond delay="500"/>
                                  </p:stCondLst>
                                  <p:childTnLst>
                                    <p:set>
                                      <p:cBhvr>
                                        <p:cTn id="28" dur="1" fill="hold">
                                          <p:stCondLst>
                                            <p:cond delay="0"/>
                                          </p:stCondLst>
                                        </p:cTn>
                                        <p:tgtEl>
                                          <p:spTgt spid="29"/>
                                        </p:tgtEl>
                                        <p:attrNameLst>
                                          <p:attrName>style.visibility</p:attrName>
                                        </p:attrNameLst>
                                      </p:cBhvr>
                                      <p:to>
                                        <p:strVal val="visible"/>
                                      </p:to>
                                    </p:set>
                                  </p:childTnLst>
                                </p:cTn>
                              </p:par>
                            </p:childTnLst>
                          </p:cTn>
                        </p:par>
                        <p:par>
                          <p:cTn id="29" fill="hold">
                            <p:stCondLst>
                              <p:cond delay="3500"/>
                            </p:stCondLst>
                            <p:childTnLst>
                              <p:par>
                                <p:cTn id="30" presetID="1" presetClass="entr" presetSubtype="0" fill="hold" grpId="0" nodeType="afterEffect">
                                  <p:stCondLst>
                                    <p:cond delay="500"/>
                                  </p:stCondLst>
                                  <p:childTnLst>
                                    <p:set>
                                      <p:cBhvr>
                                        <p:cTn id="31" dur="1" fill="hold">
                                          <p:stCondLst>
                                            <p:cond delay="0"/>
                                          </p:stCondLst>
                                        </p:cTn>
                                        <p:tgtEl>
                                          <p:spTgt spid="27"/>
                                        </p:tgtEl>
                                        <p:attrNameLst>
                                          <p:attrName>style.visibility</p:attrName>
                                        </p:attrNameLst>
                                      </p:cBhvr>
                                      <p:to>
                                        <p:strVal val="visible"/>
                                      </p:to>
                                    </p:set>
                                  </p:childTnLst>
                                </p:cTn>
                              </p:par>
                            </p:childTnLst>
                          </p:cTn>
                        </p:par>
                        <p:par>
                          <p:cTn id="32" fill="hold">
                            <p:stCondLst>
                              <p:cond delay="4000"/>
                            </p:stCondLst>
                            <p:childTnLst>
                              <p:par>
                                <p:cTn id="33" presetID="1" presetClass="entr" presetSubtype="0" fill="hold" grpId="0" nodeType="afterEffect">
                                  <p:stCondLst>
                                    <p:cond delay="500"/>
                                  </p:stCondLst>
                                  <p:childTnLst>
                                    <p:set>
                                      <p:cBhvr>
                                        <p:cTn id="34" dur="1" fill="hold">
                                          <p:stCondLst>
                                            <p:cond delay="0"/>
                                          </p:stCondLst>
                                        </p:cTn>
                                        <p:tgtEl>
                                          <p:spTgt spid="25"/>
                                        </p:tgtEl>
                                        <p:attrNameLst>
                                          <p:attrName>style.visibility</p:attrName>
                                        </p:attrNameLst>
                                      </p:cBhvr>
                                      <p:to>
                                        <p:strVal val="visible"/>
                                      </p:to>
                                    </p:set>
                                  </p:childTnLst>
                                </p:cTn>
                              </p:par>
                            </p:childTnLst>
                          </p:cTn>
                        </p:par>
                        <p:par>
                          <p:cTn id="35" fill="hold">
                            <p:stCondLst>
                              <p:cond delay="4500"/>
                            </p:stCondLst>
                            <p:childTnLst>
                              <p:par>
                                <p:cTn id="36" presetID="1" presetClass="entr" presetSubtype="0" fill="hold" grpId="0" nodeType="afterEffect">
                                  <p:stCondLst>
                                    <p:cond delay="500"/>
                                  </p:stCondLst>
                                  <p:childTnLst>
                                    <p:set>
                                      <p:cBhvr>
                                        <p:cTn id="37" dur="1" fill="hold">
                                          <p:stCondLst>
                                            <p:cond delay="0"/>
                                          </p:stCondLst>
                                        </p:cTn>
                                        <p:tgtEl>
                                          <p:spTgt spid="24"/>
                                        </p:tgtEl>
                                        <p:attrNameLst>
                                          <p:attrName>style.visibility</p:attrName>
                                        </p:attrNameLst>
                                      </p:cBhvr>
                                      <p:to>
                                        <p:strVal val="visible"/>
                                      </p:to>
                                    </p:set>
                                  </p:childTnLst>
                                </p:cTn>
                              </p:par>
                            </p:childTnLst>
                          </p:cTn>
                        </p:par>
                        <p:par>
                          <p:cTn id="38" fill="hold">
                            <p:stCondLst>
                              <p:cond delay="5000"/>
                            </p:stCondLst>
                            <p:childTnLst>
                              <p:par>
                                <p:cTn id="39" presetID="1" presetClass="entr" presetSubtype="0" fill="hold" grpId="0" nodeType="afterEffect">
                                  <p:stCondLst>
                                    <p:cond delay="500"/>
                                  </p:stCondLst>
                                  <p:childTnLst>
                                    <p:set>
                                      <p:cBhvr>
                                        <p:cTn id="40" dur="1" fill="hold">
                                          <p:stCondLst>
                                            <p:cond delay="0"/>
                                          </p:stCondLst>
                                        </p:cTn>
                                        <p:tgtEl>
                                          <p:spTgt spid="22"/>
                                        </p:tgtEl>
                                        <p:attrNameLst>
                                          <p:attrName>style.visibility</p:attrName>
                                        </p:attrNameLst>
                                      </p:cBhvr>
                                      <p:to>
                                        <p:strVal val="visible"/>
                                      </p:to>
                                    </p:set>
                                  </p:childTnLst>
                                </p:cTn>
                              </p:par>
                            </p:childTnLst>
                          </p:cTn>
                        </p:par>
                        <p:par>
                          <p:cTn id="41" fill="hold">
                            <p:stCondLst>
                              <p:cond delay="5500"/>
                            </p:stCondLst>
                            <p:childTnLst>
                              <p:par>
                                <p:cTn id="42" presetID="1" presetClass="entr" presetSubtype="0" fill="hold" grpId="0" nodeType="afterEffect">
                                  <p:stCondLst>
                                    <p:cond delay="500"/>
                                  </p:stCondLst>
                                  <p:childTnLst>
                                    <p:set>
                                      <p:cBhvr>
                                        <p:cTn id="43" dur="1" fill="hold">
                                          <p:stCondLst>
                                            <p:cond delay="0"/>
                                          </p:stCondLst>
                                        </p:cTn>
                                        <p:tgtEl>
                                          <p:spTgt spid="20"/>
                                        </p:tgtEl>
                                        <p:attrNameLst>
                                          <p:attrName>style.visibility</p:attrName>
                                        </p:attrNameLst>
                                      </p:cBhvr>
                                      <p:to>
                                        <p:strVal val="visible"/>
                                      </p:to>
                                    </p:set>
                                  </p:childTnLst>
                                </p:cTn>
                              </p:par>
                            </p:childTnLst>
                          </p:cTn>
                        </p:par>
                        <p:par>
                          <p:cTn id="44" fill="hold">
                            <p:stCondLst>
                              <p:cond delay="6000"/>
                            </p:stCondLst>
                            <p:childTnLst>
                              <p:par>
                                <p:cTn id="45" presetID="1" presetClass="entr" presetSubtype="0" fill="hold" grpId="0" nodeType="afterEffect">
                                  <p:stCondLst>
                                    <p:cond delay="500"/>
                                  </p:stCondLst>
                                  <p:childTnLst>
                                    <p:set>
                                      <p:cBhvr>
                                        <p:cTn id="46" dur="1" fill="hold">
                                          <p:stCondLst>
                                            <p:cond delay="0"/>
                                          </p:stCondLst>
                                        </p:cTn>
                                        <p:tgtEl>
                                          <p:spTgt spid="21"/>
                                        </p:tgtEl>
                                        <p:attrNameLst>
                                          <p:attrName>style.visibility</p:attrName>
                                        </p:attrNameLst>
                                      </p:cBhvr>
                                      <p:to>
                                        <p:strVal val="visible"/>
                                      </p:to>
                                    </p:set>
                                  </p:childTnLst>
                                </p:cTn>
                              </p:par>
                            </p:childTnLst>
                          </p:cTn>
                        </p:par>
                        <p:par>
                          <p:cTn id="47" fill="hold">
                            <p:stCondLst>
                              <p:cond delay="6500"/>
                            </p:stCondLst>
                            <p:childTnLst>
                              <p:par>
                                <p:cTn id="48" presetID="1" presetClass="entr" presetSubtype="0" fill="hold" grpId="0" nodeType="afterEffect">
                                  <p:stCondLst>
                                    <p:cond delay="500"/>
                                  </p:stCondLst>
                                  <p:childTnLst>
                                    <p:set>
                                      <p:cBhvr>
                                        <p:cTn id="49" dur="1" fill="hold">
                                          <p:stCondLst>
                                            <p:cond delay="0"/>
                                          </p:stCondLst>
                                        </p:cTn>
                                        <p:tgtEl>
                                          <p:spTgt spid="34"/>
                                        </p:tgtEl>
                                        <p:attrNameLst>
                                          <p:attrName>style.visibility</p:attrName>
                                        </p:attrNameLst>
                                      </p:cBhvr>
                                      <p:to>
                                        <p:strVal val="visible"/>
                                      </p:to>
                                    </p:set>
                                  </p:childTnLst>
                                </p:cTn>
                              </p:par>
                            </p:childTnLst>
                          </p:cTn>
                        </p:par>
                        <p:par>
                          <p:cTn id="50" fill="hold">
                            <p:stCondLst>
                              <p:cond delay="7000"/>
                            </p:stCondLst>
                            <p:childTnLst>
                              <p:par>
                                <p:cTn id="51" presetID="1" presetClass="entr" presetSubtype="0" fill="hold" grpId="0" nodeType="afterEffect">
                                  <p:stCondLst>
                                    <p:cond delay="500"/>
                                  </p:stCondLst>
                                  <p:childTnLst>
                                    <p:set>
                                      <p:cBhvr>
                                        <p:cTn id="52" dur="1" fill="hold">
                                          <p:stCondLst>
                                            <p:cond delay="0"/>
                                          </p:stCondLst>
                                        </p:cTn>
                                        <p:tgtEl>
                                          <p:spTgt spid="33"/>
                                        </p:tgtEl>
                                        <p:attrNameLst>
                                          <p:attrName>style.visibility</p:attrName>
                                        </p:attrNameLst>
                                      </p:cBhvr>
                                      <p:to>
                                        <p:strVal val="visible"/>
                                      </p:to>
                                    </p:set>
                                  </p:childTnLst>
                                </p:cTn>
                              </p:par>
                            </p:childTnLst>
                          </p:cTn>
                        </p:par>
                        <p:par>
                          <p:cTn id="53" fill="hold">
                            <p:stCondLst>
                              <p:cond delay="7500"/>
                            </p:stCondLst>
                            <p:childTnLst>
                              <p:par>
                                <p:cTn id="54" presetID="1" presetClass="entr" presetSubtype="0" fill="hold" grpId="0" nodeType="afterEffect">
                                  <p:stCondLst>
                                    <p:cond delay="500"/>
                                  </p:stCondLst>
                                  <p:childTnLst>
                                    <p:set>
                                      <p:cBhvr>
                                        <p:cTn id="55" dur="1" fill="hold">
                                          <p:stCondLst>
                                            <p:cond delay="0"/>
                                          </p:stCondLst>
                                        </p:cTn>
                                        <p:tgtEl>
                                          <p:spTgt spid="3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ipe(right)">
                                      <p:cBhvr>
                                        <p:cTn id="60" dur="500"/>
                                        <p:tgtEl>
                                          <p:spTgt spid="36"/>
                                        </p:tgtEl>
                                      </p:cBhvr>
                                    </p:animEffec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0"/>
                                          </p:stCondLst>
                                        </p:cTn>
                                        <p:tgtEl>
                                          <p:spTgt spid="42"/>
                                        </p:tgtEl>
                                        <p:attrNameLst>
                                          <p:attrName>style.visibility</p:attrName>
                                        </p:attrNameLst>
                                      </p:cBhvr>
                                      <p:to>
                                        <p:strVal val="visible"/>
                                      </p:to>
                                    </p:set>
                                  </p:childTnLst>
                                </p:cTn>
                              </p:par>
                            </p:childTnLst>
                          </p:cTn>
                        </p:par>
                        <p:par>
                          <p:cTn id="64" fill="hold">
                            <p:stCondLst>
                              <p:cond delay="500"/>
                            </p:stCondLst>
                            <p:childTnLst>
                              <p:par>
                                <p:cTn id="65" presetID="1" presetClass="entr" presetSubtype="0" fill="hold" grpId="0" nodeType="afterEffect">
                                  <p:stCondLst>
                                    <p:cond delay="500"/>
                                  </p:stCondLst>
                                  <p:childTnLst>
                                    <p:set>
                                      <p:cBhvr>
                                        <p:cTn id="66" dur="1" fill="hold">
                                          <p:stCondLst>
                                            <p:cond delay="0"/>
                                          </p:stCondLst>
                                        </p:cTn>
                                        <p:tgtEl>
                                          <p:spTgt spid="41"/>
                                        </p:tgtEl>
                                        <p:attrNameLst>
                                          <p:attrName>style.visibility</p:attrName>
                                        </p:attrNameLst>
                                      </p:cBhvr>
                                      <p:to>
                                        <p:strVal val="visible"/>
                                      </p:to>
                                    </p:set>
                                  </p:childTnLst>
                                </p:cTn>
                              </p:par>
                            </p:childTnLst>
                          </p:cTn>
                        </p:par>
                        <p:par>
                          <p:cTn id="67" fill="hold">
                            <p:stCondLst>
                              <p:cond delay="1000"/>
                            </p:stCondLst>
                            <p:childTnLst>
                              <p:par>
                                <p:cTn id="68" presetID="1" presetClass="entr" presetSubtype="0" fill="hold" grpId="0" nodeType="afterEffect">
                                  <p:stCondLst>
                                    <p:cond delay="500"/>
                                  </p:stCondLst>
                                  <p:childTnLst>
                                    <p:set>
                                      <p:cBhvr>
                                        <p:cTn id="69" dur="1" fill="hold">
                                          <p:stCondLst>
                                            <p:cond delay="0"/>
                                          </p:stCondLst>
                                        </p:cTn>
                                        <p:tgtEl>
                                          <p:spTgt spid="40"/>
                                        </p:tgtEl>
                                        <p:attrNameLst>
                                          <p:attrName>style.visibility</p:attrName>
                                        </p:attrNameLst>
                                      </p:cBhvr>
                                      <p:to>
                                        <p:strVal val="visible"/>
                                      </p:to>
                                    </p:set>
                                  </p:childTnLst>
                                </p:cTn>
                              </p:par>
                            </p:childTnLst>
                          </p:cTn>
                        </p:par>
                        <p:par>
                          <p:cTn id="70" fill="hold">
                            <p:stCondLst>
                              <p:cond delay="1500"/>
                            </p:stCondLst>
                            <p:childTnLst>
                              <p:par>
                                <p:cTn id="71" presetID="1" presetClass="entr" presetSubtype="0" fill="hold" grpId="0" nodeType="afterEffect">
                                  <p:stCondLst>
                                    <p:cond delay="500"/>
                                  </p:stCondLst>
                                  <p:childTnLst>
                                    <p:set>
                                      <p:cBhvr>
                                        <p:cTn id="72" dur="1" fill="hold">
                                          <p:stCondLst>
                                            <p:cond delay="0"/>
                                          </p:stCondLst>
                                        </p:cTn>
                                        <p:tgtEl>
                                          <p:spTgt spid="39"/>
                                        </p:tgtEl>
                                        <p:attrNameLst>
                                          <p:attrName>style.visibility</p:attrName>
                                        </p:attrNameLst>
                                      </p:cBhvr>
                                      <p:to>
                                        <p:strVal val="visible"/>
                                      </p:to>
                                    </p:set>
                                  </p:childTnLst>
                                </p:cTn>
                              </p:par>
                            </p:childTnLst>
                          </p:cTn>
                        </p:par>
                        <p:par>
                          <p:cTn id="73" fill="hold">
                            <p:stCondLst>
                              <p:cond delay="2000"/>
                            </p:stCondLst>
                            <p:childTnLst>
                              <p:par>
                                <p:cTn id="74" presetID="1" presetClass="entr" presetSubtype="0" fill="hold" grpId="0" nodeType="afterEffect">
                                  <p:stCondLst>
                                    <p:cond delay="500"/>
                                  </p:stCondLst>
                                  <p:childTnLst>
                                    <p:set>
                                      <p:cBhvr>
                                        <p:cTn id="75" dur="1" fill="hold">
                                          <p:stCondLst>
                                            <p:cond delay="0"/>
                                          </p:stCondLst>
                                        </p:cTn>
                                        <p:tgtEl>
                                          <p:spTgt spid="38"/>
                                        </p:tgtEl>
                                        <p:attrNameLst>
                                          <p:attrName>style.visibility</p:attrName>
                                        </p:attrNameLst>
                                      </p:cBhvr>
                                      <p:to>
                                        <p:strVal val="visible"/>
                                      </p:to>
                                    </p:set>
                                  </p:childTnLst>
                                </p:cTn>
                              </p:par>
                            </p:childTnLst>
                          </p:cTn>
                        </p:par>
                        <p:par>
                          <p:cTn id="76" fill="hold">
                            <p:stCondLst>
                              <p:cond delay="2500"/>
                            </p:stCondLst>
                            <p:childTnLst>
                              <p:par>
                                <p:cTn id="77" presetID="1" presetClass="entr" presetSubtype="0" fill="hold" grpId="0" nodeType="afterEffect">
                                  <p:stCondLst>
                                    <p:cond delay="500"/>
                                  </p:stCondLst>
                                  <p:childTnLst>
                                    <p:set>
                                      <p:cBhvr>
                                        <p:cTn id="78" dur="1" fill="hold">
                                          <p:stCondLst>
                                            <p:cond delay="0"/>
                                          </p:stCondLst>
                                        </p:cTn>
                                        <p:tgtEl>
                                          <p:spTgt spid="37"/>
                                        </p:tgtEl>
                                        <p:attrNameLst>
                                          <p:attrName>style.visibility</p:attrName>
                                        </p:attrNameLst>
                                      </p:cBhvr>
                                      <p:to>
                                        <p:strVal val="visible"/>
                                      </p:to>
                                    </p:set>
                                  </p:childTnLst>
                                </p:cTn>
                              </p:par>
                            </p:childTnLst>
                          </p:cTn>
                        </p:par>
                        <p:par>
                          <p:cTn id="79" fill="hold">
                            <p:stCondLst>
                              <p:cond delay="3000"/>
                            </p:stCondLst>
                            <p:childTnLst>
                              <p:par>
                                <p:cTn id="80" presetID="1" presetClass="entr" presetSubtype="0" fill="hold" grpId="0" nodeType="afterEffect">
                                  <p:stCondLst>
                                    <p:cond delay="500"/>
                                  </p:stCondLst>
                                  <p:childTnLst>
                                    <p:set>
                                      <p:cBhvr>
                                        <p:cTn id="81" dur="1" fill="hold">
                                          <p:stCondLst>
                                            <p:cond delay="0"/>
                                          </p:stCondLst>
                                        </p:cTn>
                                        <p:tgtEl>
                                          <p:spTgt spid="43"/>
                                        </p:tgtEl>
                                        <p:attrNameLst>
                                          <p:attrName>style.visibility</p:attrName>
                                        </p:attrNameLst>
                                      </p:cBhvr>
                                      <p:to>
                                        <p:strVal val="visible"/>
                                      </p:to>
                                    </p:set>
                                  </p:childTnLst>
                                </p:cTn>
                              </p:par>
                            </p:childTnLst>
                          </p:cTn>
                        </p:par>
                        <p:par>
                          <p:cTn id="82" fill="hold">
                            <p:stCondLst>
                              <p:cond delay="3500"/>
                            </p:stCondLst>
                            <p:childTnLst>
                              <p:par>
                                <p:cTn id="83" presetID="1" presetClass="entr" presetSubtype="0" fill="hold" grpId="0" nodeType="afterEffect">
                                  <p:stCondLst>
                                    <p:cond delay="500"/>
                                  </p:stCondLst>
                                  <p:childTnLst>
                                    <p:set>
                                      <p:cBhvr>
                                        <p:cTn id="8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P spid="19" grpId="0"/>
      <p:bldP spid="20" grpId="0"/>
      <p:bldP spid="21" grpId="0"/>
      <p:bldP spid="22" grpId="0"/>
      <p:bldP spid="24" grpId="0"/>
      <p:bldP spid="25" grpId="0"/>
      <p:bldP spid="27" grpId="0"/>
      <p:bldP spid="29" grpId="0"/>
      <p:bldP spid="31" grpId="0"/>
      <p:bldP spid="32" grpId="0"/>
      <p:bldP spid="33" grpId="0"/>
      <p:bldP spid="34" grpId="0"/>
      <p:bldP spid="37" grpId="0"/>
      <p:bldP spid="38" grpId="0"/>
      <p:bldP spid="39" grpId="0"/>
      <p:bldP spid="40" grpId="0"/>
      <p:bldP spid="41" grpId="0"/>
      <p:bldP spid="42" grpId="0"/>
      <p:bldP spid="43" grpId="0"/>
      <p:bldP spid="44"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DC5070-0C4C-EB94-0FC6-35BE64C5BA49}"/>
              </a:ext>
            </a:extLst>
          </p:cNvPr>
          <p:cNvSpPr>
            <a:spLocks/>
          </p:cNvSpPr>
          <p:nvPr/>
        </p:nvSpPr>
        <p:spPr>
          <a:xfrm>
            <a:off x="723820" y="1463104"/>
            <a:ext cx="10825654" cy="524909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1CD9756-44C5-4B0A-3A47-9E7587A4B12F}"/>
              </a:ext>
            </a:extLst>
          </p:cNvPr>
          <p:cNvSpPr/>
          <p:nvPr/>
        </p:nvSpPr>
        <p:spPr>
          <a:xfrm>
            <a:off x="0" y="180524"/>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09859FDD-14DB-48AE-BCED-796FE1F69276}"/>
              </a:ext>
            </a:extLst>
          </p:cNvPr>
          <p:cNvSpPr/>
          <p:nvPr/>
        </p:nvSpPr>
        <p:spPr>
          <a:xfrm>
            <a:off x="874637" y="1772353"/>
            <a:ext cx="3363159" cy="486508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Frame 27">
            <a:extLst>
              <a:ext uri="{FF2B5EF4-FFF2-40B4-BE49-F238E27FC236}">
                <a16:creationId xmlns:a16="http://schemas.microsoft.com/office/drawing/2014/main" id="{19679E12-7A05-4FCA-95FC-0966DCC46223}"/>
              </a:ext>
            </a:extLst>
          </p:cNvPr>
          <p:cNvSpPr/>
          <p:nvPr/>
        </p:nvSpPr>
        <p:spPr>
          <a:xfrm>
            <a:off x="1014030" y="6158495"/>
            <a:ext cx="3007992" cy="287042"/>
          </a:xfrm>
          <a:prstGeom prst="frame">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aphicFrame>
        <p:nvGraphicFramePr>
          <p:cNvPr id="156" name="Table 155">
            <a:extLst>
              <a:ext uri="{FF2B5EF4-FFF2-40B4-BE49-F238E27FC236}">
                <a16:creationId xmlns:a16="http://schemas.microsoft.com/office/drawing/2014/main" id="{42FFB7D2-EEB7-4BB6-B57B-1869BFCFA092}"/>
              </a:ext>
            </a:extLst>
          </p:cNvPr>
          <p:cNvGraphicFramePr>
            <a:graphicFrameLocks noGrp="1"/>
          </p:cNvGraphicFramePr>
          <p:nvPr/>
        </p:nvGraphicFramePr>
        <p:xfrm>
          <a:off x="1081207" y="2018205"/>
          <a:ext cx="2856221" cy="4640838"/>
        </p:xfrm>
        <a:graphic>
          <a:graphicData uri="http://schemas.openxmlformats.org/drawingml/2006/table">
            <a:tbl>
              <a:tblPr/>
              <a:tblGrid>
                <a:gridCol w="314052">
                  <a:extLst>
                    <a:ext uri="{9D8B030D-6E8A-4147-A177-3AD203B41FA5}">
                      <a16:colId xmlns:a16="http://schemas.microsoft.com/office/drawing/2014/main" val="1400762059"/>
                    </a:ext>
                  </a:extLst>
                </a:gridCol>
                <a:gridCol w="314052">
                  <a:extLst>
                    <a:ext uri="{9D8B030D-6E8A-4147-A177-3AD203B41FA5}">
                      <a16:colId xmlns:a16="http://schemas.microsoft.com/office/drawing/2014/main" val="3029292456"/>
                    </a:ext>
                  </a:extLst>
                </a:gridCol>
                <a:gridCol w="314052">
                  <a:extLst>
                    <a:ext uri="{9D8B030D-6E8A-4147-A177-3AD203B41FA5}">
                      <a16:colId xmlns:a16="http://schemas.microsoft.com/office/drawing/2014/main" val="1319761326"/>
                    </a:ext>
                  </a:extLst>
                </a:gridCol>
                <a:gridCol w="314052">
                  <a:extLst>
                    <a:ext uri="{9D8B030D-6E8A-4147-A177-3AD203B41FA5}">
                      <a16:colId xmlns:a16="http://schemas.microsoft.com/office/drawing/2014/main" val="1433105891"/>
                    </a:ext>
                  </a:extLst>
                </a:gridCol>
                <a:gridCol w="314052">
                  <a:extLst>
                    <a:ext uri="{9D8B030D-6E8A-4147-A177-3AD203B41FA5}">
                      <a16:colId xmlns:a16="http://schemas.microsoft.com/office/drawing/2014/main" val="2049802070"/>
                    </a:ext>
                  </a:extLst>
                </a:gridCol>
                <a:gridCol w="314052">
                  <a:extLst>
                    <a:ext uri="{9D8B030D-6E8A-4147-A177-3AD203B41FA5}">
                      <a16:colId xmlns:a16="http://schemas.microsoft.com/office/drawing/2014/main" val="3749250851"/>
                    </a:ext>
                  </a:extLst>
                </a:gridCol>
                <a:gridCol w="314052">
                  <a:extLst>
                    <a:ext uri="{9D8B030D-6E8A-4147-A177-3AD203B41FA5}">
                      <a16:colId xmlns:a16="http://schemas.microsoft.com/office/drawing/2014/main" val="2954743558"/>
                    </a:ext>
                  </a:extLst>
                </a:gridCol>
                <a:gridCol w="314052">
                  <a:extLst>
                    <a:ext uri="{9D8B030D-6E8A-4147-A177-3AD203B41FA5}">
                      <a16:colId xmlns:a16="http://schemas.microsoft.com/office/drawing/2014/main" val="2921632982"/>
                    </a:ext>
                  </a:extLst>
                </a:gridCol>
                <a:gridCol w="343805">
                  <a:extLst>
                    <a:ext uri="{9D8B030D-6E8A-4147-A177-3AD203B41FA5}">
                      <a16:colId xmlns:a16="http://schemas.microsoft.com/office/drawing/2014/main" val="1483669126"/>
                    </a:ext>
                  </a:extLst>
                </a:gridCol>
              </a:tblGrid>
              <a:tr h="175087">
                <a:tc gridSpan="9">
                  <a:txBody>
                    <a:bodyPr/>
                    <a:lstStyle/>
                    <a:p>
                      <a:pPr algn="ctr" fontAlgn="b"/>
                      <a:r>
                        <a:rPr lang="en-US" sz="1000" b="1" i="0" u="none" strike="noStrike">
                          <a:solidFill>
                            <a:srgbClr val="000000"/>
                          </a:solidFill>
                          <a:effectLst/>
                          <a:latin typeface="Arial" panose="020B0604020202020204" pitchFamily="34" charset="0"/>
                        </a:rPr>
                        <a:t>BIC DAILY MEAL PACKING REPORT</a:t>
                      </a:r>
                    </a:p>
                  </a:txBody>
                  <a:tcPr marL="3316" marR="3316" marT="3316"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9214775"/>
                  </a:ext>
                </a:extLst>
              </a:tr>
              <a:tr h="61678">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extLst>
                  <a:ext uri="{0D108BD9-81ED-4DB2-BD59-A6C34878D82A}">
                    <a16:rowId xmlns:a16="http://schemas.microsoft.com/office/drawing/2014/main" val="2213141842"/>
                  </a:ext>
                </a:extLst>
              </a:tr>
              <a:tr h="120041">
                <a:tc>
                  <a:txBody>
                    <a:bodyPr/>
                    <a:lstStyle/>
                    <a:p>
                      <a:pPr algn="l" fontAlgn="b"/>
                      <a:r>
                        <a:rPr lang="en-US" sz="400" b="1" i="0" u="none" strike="noStrike">
                          <a:solidFill>
                            <a:srgbClr val="000000"/>
                          </a:solidFill>
                          <a:effectLst/>
                          <a:latin typeface="Arial" panose="020B0604020202020204" pitchFamily="34" charset="0"/>
                        </a:rPr>
                        <a:t>Date:</a:t>
                      </a:r>
                    </a:p>
                  </a:txBody>
                  <a:tcPr marL="3316" marR="3316" marT="331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en-US" sz="400" b="1" i="0" u="none" strike="noStrike">
                          <a:solidFill>
                            <a:srgbClr val="000000"/>
                          </a:solidFill>
                          <a:effectLst/>
                          <a:latin typeface="Arial" panose="020B0604020202020204" pitchFamily="34" charset="0"/>
                        </a:rPr>
                        <a:t> </a:t>
                      </a:r>
                    </a:p>
                  </a:txBody>
                  <a:tcPr marL="3316" marR="3316" marT="331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400" b="1" i="0" u="none" strike="noStrike">
                          <a:solidFill>
                            <a:srgbClr val="000000"/>
                          </a:solidFill>
                          <a:effectLst/>
                          <a:latin typeface="Arial" panose="020B0604020202020204" pitchFamily="34" charset="0"/>
                        </a:rPr>
                        <a:t>Location Code:</a:t>
                      </a:r>
                    </a:p>
                  </a:txBody>
                  <a:tcPr marL="3316" marR="3316" marT="3316" marB="0" anchor="b">
                    <a:lnL>
                      <a:noFill/>
                    </a:lnL>
                    <a:lnR>
                      <a:noFill/>
                    </a:lnR>
                    <a:lnT>
                      <a:noFill/>
                    </a:lnT>
                    <a:lnB>
                      <a:noFill/>
                    </a:lnB>
                  </a:tcPr>
                </a:tc>
                <a:tc gridSpan="2">
                  <a:txBody>
                    <a:bodyPr/>
                    <a:lstStyle/>
                    <a:p>
                      <a:pPr algn="l" fontAlgn="ctr"/>
                      <a:r>
                        <a:rPr lang="en-US" sz="400" b="1" i="0" u="none" strike="noStrike">
                          <a:solidFill>
                            <a:srgbClr val="000000"/>
                          </a:solidFill>
                          <a:effectLst/>
                          <a:latin typeface="Arial" panose="020B0604020202020204" pitchFamily="34" charset="0"/>
                        </a:rPr>
                        <a:t> </a:t>
                      </a:r>
                    </a:p>
                  </a:txBody>
                  <a:tcPr marL="3316" marR="3316" marT="3316"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r" fontAlgn="b"/>
                      <a:r>
                        <a:rPr lang="en-US" sz="400" b="1" i="0" u="none" strike="noStrike">
                          <a:solidFill>
                            <a:srgbClr val="000000"/>
                          </a:solidFill>
                          <a:effectLst/>
                          <a:latin typeface="Arial" panose="020B0604020202020204" pitchFamily="34" charset="0"/>
                        </a:rPr>
                        <a:t>School Name:</a:t>
                      </a:r>
                    </a:p>
                  </a:txBody>
                  <a:tcPr marL="3316" marR="3316" marT="3316" marB="0" anchor="b">
                    <a:lnL>
                      <a:noFill/>
                    </a:lnL>
                    <a:lnR>
                      <a:noFill/>
                    </a:lnR>
                    <a:lnT>
                      <a:noFill/>
                    </a:lnT>
                    <a:lnB>
                      <a:noFill/>
                    </a:lnB>
                  </a:tcPr>
                </a:tc>
                <a:tc gridSpan="3">
                  <a:txBody>
                    <a:bodyPr/>
                    <a:lstStyle/>
                    <a:p>
                      <a:pPr algn="ctr" fontAlgn="ctr"/>
                      <a:r>
                        <a:rPr lang="en-US" sz="400" b="0" i="0" u="none" strike="noStrike">
                          <a:solidFill>
                            <a:srgbClr val="000000"/>
                          </a:solidFill>
                          <a:effectLst/>
                          <a:latin typeface="Calibri" panose="020F0502020204030204" pitchFamily="34" charset="0"/>
                        </a:rPr>
                        <a:t> </a:t>
                      </a:r>
                    </a:p>
                  </a:txBody>
                  <a:tcPr marL="3316" marR="3316" marT="3316"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1207328"/>
                  </a:ext>
                </a:extLst>
              </a:tr>
              <a:tr h="61678">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0431155"/>
                  </a:ext>
                </a:extLst>
              </a:tr>
              <a:tr h="185699">
                <a:tc>
                  <a:txBody>
                    <a:bodyPr/>
                    <a:lstStyle/>
                    <a:p>
                      <a:pPr algn="ctr" fontAlgn="ctr"/>
                      <a:r>
                        <a:rPr lang="en-US" sz="400" b="0" i="0" u="none" strike="noStrike">
                          <a:solidFill>
                            <a:srgbClr val="000000"/>
                          </a:solidFill>
                          <a:effectLst/>
                          <a:latin typeface="Arial" panose="020B0604020202020204" pitchFamily="34" charset="0"/>
                        </a:rPr>
                        <a:t>Room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Enrollment</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Entrees                                         Provided</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Juice                                        Provided</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Fruit                              Provided</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1% White                                Milk Provided</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Nonfat White                           Milk Provided</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Lactaid White                                         Milk Provided</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Other:                    Special Diet, Soy Milk, ETC</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4120946"/>
                  </a:ext>
                </a:extLst>
              </a:tr>
              <a:tr h="176635">
                <a:tc>
                  <a:txBody>
                    <a:bodyPr/>
                    <a:lstStyle/>
                    <a:p>
                      <a:pPr algn="ctr" fontAlgn="ctr"/>
                      <a:r>
                        <a:rPr lang="en-US" sz="900" b="0" i="0" u="none" strike="noStrike" dirty="0">
                          <a:solidFill>
                            <a:srgbClr val="000000"/>
                          </a:solidFill>
                          <a:effectLst/>
                          <a:latin typeface="Arial" panose="020B0604020202020204" pitchFamily="34" charset="0"/>
                        </a:rPr>
                        <a:t> 1</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30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25 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10 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8</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2 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558983"/>
                  </a:ext>
                </a:extLst>
              </a:tr>
              <a:tr h="176635">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27</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20 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8 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0 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606232"/>
                  </a:ext>
                </a:extLst>
              </a:tr>
              <a:tr h="176635">
                <a:tc>
                  <a:txBody>
                    <a:bodyPr/>
                    <a:lstStyle/>
                    <a:p>
                      <a:pPr algn="ctr" fontAlgn="ctr"/>
                      <a:r>
                        <a:rPr lang="en-US" sz="900" b="0" i="0" u="none" strike="noStrike" dirty="0">
                          <a:solidFill>
                            <a:srgbClr val="000000"/>
                          </a:solidFill>
                          <a:effectLst/>
                          <a:latin typeface="Arial" panose="020B0604020202020204" pitchFamily="34" charset="0"/>
                        </a:rPr>
                        <a:t> 3</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30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25 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1306350"/>
                  </a:ext>
                </a:extLst>
              </a:tr>
              <a:tr h="176635">
                <a:tc>
                  <a:txBody>
                    <a:bodyPr/>
                    <a:lstStyle/>
                    <a:p>
                      <a:pPr algn="ctr" fontAlgn="ctr"/>
                      <a:r>
                        <a:rPr lang="en-US" sz="900" b="0" i="0" u="none" strike="noStrike" dirty="0">
                          <a:solidFill>
                            <a:srgbClr val="000000"/>
                          </a:solidFill>
                          <a:effectLst/>
                          <a:latin typeface="Arial" panose="020B0604020202020204" pitchFamily="34" charset="0"/>
                        </a:rPr>
                        <a:t>4 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23</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22 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8</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5492533"/>
                  </a:ext>
                </a:extLst>
              </a:tr>
              <a:tr h="176635">
                <a:tc>
                  <a:txBody>
                    <a:bodyPr/>
                    <a:lstStyle/>
                    <a:p>
                      <a:pPr algn="ctr" fontAlgn="ctr"/>
                      <a:r>
                        <a:rPr lang="en-US" sz="900" b="0" i="0" u="none" strike="noStrike" dirty="0">
                          <a:solidFill>
                            <a:srgbClr val="000000"/>
                          </a:solidFill>
                          <a:effectLst/>
                          <a:latin typeface="Arial" panose="020B0604020202020204" pitchFamily="34" charset="0"/>
                        </a:rPr>
                        <a:t>5 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45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38</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38 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2893937"/>
                  </a:ext>
                </a:extLst>
              </a:tr>
              <a:tr h="176635">
                <a:tc>
                  <a:txBody>
                    <a:bodyPr/>
                    <a:lstStyle/>
                    <a:p>
                      <a:pPr algn="ctr" fontAlgn="ctr"/>
                      <a:r>
                        <a:rPr lang="en-US" sz="900" b="0" i="0" u="none" strike="noStrike" dirty="0">
                          <a:solidFill>
                            <a:srgbClr val="000000"/>
                          </a:solidFill>
                          <a:effectLst/>
                          <a:latin typeface="Arial" panose="020B0604020202020204" pitchFamily="34" charset="0"/>
                        </a:rPr>
                        <a:t>6</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33 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29</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29 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762294"/>
                  </a:ext>
                </a:extLst>
              </a:tr>
              <a:tr h="176635">
                <a:tc>
                  <a:txBody>
                    <a:bodyPr/>
                    <a:lstStyle/>
                    <a:p>
                      <a:pPr algn="ctr" fontAlgn="ctr"/>
                      <a:r>
                        <a:rPr lang="en-US" sz="900" b="0" i="0" u="none" strike="noStrike" dirty="0">
                          <a:solidFill>
                            <a:srgbClr val="000000"/>
                          </a:solidFill>
                          <a:effectLst/>
                          <a:latin typeface="Arial" panose="020B0604020202020204" pitchFamily="34" charset="0"/>
                        </a:rPr>
                        <a:t> 7</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31</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29</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29 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5745017"/>
                  </a:ext>
                </a:extLst>
              </a:tr>
              <a:tr h="176635">
                <a:tc>
                  <a:txBody>
                    <a:bodyPr/>
                    <a:lstStyle/>
                    <a:p>
                      <a:pPr algn="ctr" fontAlgn="ctr"/>
                      <a:r>
                        <a:rPr lang="en-US" sz="900" b="0" i="0" u="none" strike="noStrike" dirty="0">
                          <a:solidFill>
                            <a:srgbClr val="000000"/>
                          </a:solidFill>
                          <a:effectLst/>
                          <a:latin typeface="Arial" panose="020B0604020202020204" pitchFamily="34" charset="0"/>
                        </a:rPr>
                        <a:t>8 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30 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25 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8</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3148095"/>
                  </a:ext>
                </a:extLst>
              </a:tr>
              <a:tr h="176635">
                <a:tc>
                  <a:txBody>
                    <a:bodyPr/>
                    <a:lstStyle/>
                    <a:p>
                      <a:pPr algn="ctr" fontAlgn="ctr"/>
                      <a:r>
                        <a:rPr lang="en-US" sz="900" b="0" i="0" u="none" strike="noStrike" dirty="0">
                          <a:solidFill>
                            <a:srgbClr val="000000"/>
                          </a:solidFill>
                          <a:effectLst/>
                          <a:latin typeface="Arial" panose="020B0604020202020204" pitchFamily="34" charset="0"/>
                        </a:rPr>
                        <a:t>9 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20 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8</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4692472"/>
                  </a:ext>
                </a:extLst>
              </a:tr>
              <a:tr h="176635">
                <a:tc>
                  <a:txBody>
                    <a:bodyPr/>
                    <a:lstStyle/>
                    <a:p>
                      <a:pPr algn="ctr" fontAlgn="ctr"/>
                      <a:r>
                        <a:rPr lang="en-US" sz="900" b="0" i="0" u="none" strike="noStrike" dirty="0">
                          <a:solidFill>
                            <a:srgbClr val="000000"/>
                          </a:solidFill>
                          <a:effectLst/>
                          <a:latin typeface="Arial" panose="020B0604020202020204" pitchFamily="34" charset="0"/>
                        </a:rPr>
                        <a:t>10 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32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29</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29 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1228780"/>
                  </a:ext>
                </a:extLst>
              </a:tr>
              <a:tr h="176635">
                <a:tc>
                  <a:txBody>
                    <a:bodyPr/>
                    <a:lstStyle/>
                    <a:p>
                      <a:pPr algn="ctr" fontAlgn="ctr"/>
                      <a:r>
                        <a:rPr lang="en-US" sz="900" b="0" i="0" u="none" strike="noStrike" dirty="0">
                          <a:solidFill>
                            <a:srgbClr val="000000"/>
                          </a:solidFill>
                          <a:effectLst/>
                          <a:latin typeface="Arial" panose="020B0604020202020204" pitchFamily="34" charset="0"/>
                        </a:rPr>
                        <a:t>11 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15 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13</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2993197"/>
                  </a:ext>
                </a:extLst>
              </a:tr>
              <a:tr h="176635">
                <a:tc>
                  <a:txBody>
                    <a:bodyPr/>
                    <a:lstStyle/>
                    <a:p>
                      <a:pPr algn="ctr" fontAlgn="ctr"/>
                      <a:r>
                        <a:rPr lang="en-US" sz="900" b="0" i="0" u="none" strike="noStrike" dirty="0">
                          <a:solidFill>
                            <a:srgbClr val="000000"/>
                          </a:solidFill>
                          <a:effectLst/>
                          <a:latin typeface="Arial" panose="020B0604020202020204" pitchFamily="34" charset="0"/>
                        </a:rPr>
                        <a:t> 12</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30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30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30 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10 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8974744"/>
                  </a:ext>
                </a:extLst>
              </a:tr>
              <a:tr h="176635">
                <a:tc>
                  <a:txBody>
                    <a:bodyPr/>
                    <a:lstStyle/>
                    <a:p>
                      <a:pPr algn="ctr" fontAlgn="ctr"/>
                      <a:r>
                        <a:rPr lang="en-US" sz="900" b="0" i="0" u="none" strike="noStrike" dirty="0">
                          <a:solidFill>
                            <a:srgbClr val="000000"/>
                          </a:solidFill>
                          <a:effectLst/>
                          <a:latin typeface="Arial" panose="020B0604020202020204" pitchFamily="34" charset="0"/>
                        </a:rPr>
                        <a:t>GYM</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45 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29</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29 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0</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109127"/>
                  </a:ext>
                </a:extLst>
              </a:tr>
              <a:tr h="176635">
                <a:tc>
                  <a:txBody>
                    <a:bodyPr/>
                    <a:lstStyle/>
                    <a:p>
                      <a:pPr algn="ctr" fontAlgn="ctr"/>
                      <a:endParaRPr lang="en-US" sz="900" b="0" i="0" u="none" strike="noStrike" dirty="0">
                        <a:solidFill>
                          <a:srgbClr val="000000"/>
                        </a:solidFill>
                        <a:effectLst/>
                        <a:latin typeface="Arial" panose="020B0604020202020204" pitchFamily="34" charset="0"/>
                      </a:endParaRP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900" b="0" i="0" u="none" strike="noStrike" dirty="0">
                        <a:solidFill>
                          <a:srgbClr val="000000"/>
                        </a:solidFill>
                        <a:effectLst/>
                        <a:latin typeface="Arial" panose="020B0604020202020204" pitchFamily="34" charset="0"/>
                      </a:endParaRP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2891759"/>
                  </a:ext>
                </a:extLst>
              </a:tr>
              <a:tr h="176635">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0968165"/>
                  </a:ext>
                </a:extLst>
              </a:tr>
              <a:tr h="176635">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5041833"/>
                  </a:ext>
                </a:extLst>
              </a:tr>
              <a:tr h="176635">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5846231"/>
                  </a:ext>
                </a:extLst>
              </a:tr>
              <a:tr h="176635">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9667617"/>
                  </a:ext>
                </a:extLst>
              </a:tr>
              <a:tr h="176635">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4868343"/>
                  </a:ext>
                </a:extLst>
              </a:tr>
              <a:tr h="250457">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400" b="0" i="0" u="none" strike="noStrike" dirty="0">
                          <a:solidFill>
                            <a:srgbClr val="000000"/>
                          </a:solidFill>
                          <a:effectLst/>
                          <a:latin typeface="Arial" panose="020B0604020202020204" pitchFamily="34" charset="0"/>
                        </a:rPr>
                        <a:t> </a:t>
                      </a:r>
                    </a:p>
                  </a:txBody>
                  <a:tcPr marL="3316" marR="3316" marT="331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4615909"/>
                  </a:ext>
                </a:extLst>
              </a:tr>
              <a:tr h="110314">
                <a:tc gridSpan="2">
                  <a:txBody>
                    <a:bodyPr/>
                    <a:lstStyle/>
                    <a:p>
                      <a:pPr algn="r" fontAlgn="ctr"/>
                      <a:r>
                        <a:rPr lang="en-US" sz="900" b="0" i="0" u="none" strike="noStrike" dirty="0">
                          <a:solidFill>
                            <a:srgbClr val="000000"/>
                          </a:solidFill>
                          <a:effectLst/>
                          <a:latin typeface="Arial" panose="020B0604020202020204" pitchFamily="34" charset="0"/>
                        </a:rPr>
                        <a:t>Totals:</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r>
                        <a:rPr lang="en-US" sz="900" b="0" i="0" u="none" strike="noStrike" dirty="0">
                          <a:solidFill>
                            <a:srgbClr val="000000"/>
                          </a:solidFill>
                          <a:effectLst/>
                          <a:latin typeface="Arial" panose="020B0604020202020204" pitchFamily="34" charset="0"/>
                        </a:rPr>
                        <a:t> 336</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336 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163</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123</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26</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 5</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Arial" panose="020B0604020202020204" pitchFamily="34" charset="0"/>
                        </a:rPr>
                        <a:t>0 </a:t>
                      </a:r>
                    </a:p>
                  </a:txBody>
                  <a:tcPr marL="3316" marR="3316" marT="33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7724158"/>
                  </a:ext>
                </a:extLst>
              </a:tr>
              <a:tr h="168455">
                <a:tc>
                  <a:txBody>
                    <a:bodyPr/>
                    <a:lstStyle/>
                    <a:p>
                      <a:pPr algn="r" fontAlgn="b"/>
                      <a:r>
                        <a:rPr lang="en-US" sz="400" b="1" i="0" u="none" strike="noStrike">
                          <a:solidFill>
                            <a:srgbClr val="000000"/>
                          </a:solidFill>
                          <a:effectLst/>
                          <a:latin typeface="Arial" panose="020B0604020202020204" pitchFamily="34" charset="0"/>
                        </a:rPr>
                        <a:t>Name:</a:t>
                      </a:r>
                    </a:p>
                  </a:txBody>
                  <a:tcPr marL="3316" marR="3316" marT="3316" marB="0" anchor="b">
                    <a:lnL>
                      <a:noFill/>
                    </a:lnL>
                    <a:lnR>
                      <a:noFill/>
                    </a:lnR>
                    <a:lnT w="6350" cap="flat" cmpd="sng" algn="ctr">
                      <a:solidFill>
                        <a:srgbClr val="000000"/>
                      </a:solidFill>
                      <a:prstDash val="solid"/>
                      <a:round/>
                      <a:headEnd type="none" w="med" len="med"/>
                      <a:tailEnd type="none" w="med" len="med"/>
                    </a:lnT>
                    <a:lnB>
                      <a:noFill/>
                    </a:lnB>
                  </a:tcPr>
                </a:tc>
                <a:tc gridSpan="3">
                  <a:txBody>
                    <a:bodyPr/>
                    <a:lstStyle/>
                    <a:p>
                      <a:pPr algn="ctr" fontAlgn="b"/>
                      <a:r>
                        <a:rPr lang="en-US" sz="400" b="1" i="0" u="none" strike="noStrike" dirty="0">
                          <a:solidFill>
                            <a:srgbClr val="000000"/>
                          </a:solidFill>
                          <a:effectLst/>
                          <a:latin typeface="Arial" panose="020B0604020202020204" pitchFamily="34" charset="0"/>
                        </a:rPr>
                        <a:t> </a:t>
                      </a:r>
                    </a:p>
                  </a:txBody>
                  <a:tcPr marL="3316" marR="3316" marT="331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r" fontAlgn="b"/>
                      <a:r>
                        <a:rPr lang="en-US" sz="400" b="1" i="0" u="none" strike="noStrike">
                          <a:solidFill>
                            <a:srgbClr val="000000"/>
                          </a:solidFill>
                          <a:effectLst/>
                          <a:latin typeface="Arial" panose="020B0604020202020204" pitchFamily="34" charset="0"/>
                        </a:rPr>
                        <a:t>Signature:</a:t>
                      </a:r>
                    </a:p>
                  </a:txBody>
                  <a:tcPr marL="3316" marR="3316" marT="3316" marB="0" anchor="b">
                    <a:lnL>
                      <a:noFill/>
                    </a:lnL>
                    <a:lnR>
                      <a:noFill/>
                    </a:lnR>
                    <a:lnT w="6350" cap="flat" cmpd="sng" algn="ctr">
                      <a:solidFill>
                        <a:srgbClr val="000000"/>
                      </a:solidFill>
                      <a:prstDash val="solid"/>
                      <a:round/>
                      <a:headEnd type="none" w="med" len="med"/>
                      <a:tailEnd type="none" w="med" len="med"/>
                    </a:lnT>
                    <a:lnB>
                      <a:noFill/>
                    </a:lnB>
                  </a:tcPr>
                </a:tc>
                <a:tc gridSpan="4">
                  <a:txBody>
                    <a:bodyPr/>
                    <a:lstStyle/>
                    <a:p>
                      <a:pPr algn="r" fontAlgn="b"/>
                      <a:r>
                        <a:rPr lang="en-US" sz="400" b="1" i="0" u="none" strike="noStrike" dirty="0">
                          <a:solidFill>
                            <a:srgbClr val="000000"/>
                          </a:solidFill>
                          <a:effectLst/>
                          <a:latin typeface="Arial" panose="020B0604020202020204" pitchFamily="34" charset="0"/>
                        </a:rPr>
                        <a:t> </a:t>
                      </a:r>
                    </a:p>
                  </a:txBody>
                  <a:tcPr marL="3316" marR="3316" marT="3316"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1923384"/>
                  </a:ext>
                </a:extLst>
              </a:tr>
              <a:tr h="110314">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a:noFill/>
                    </a:lnT>
                    <a:lnB>
                      <a:noFill/>
                    </a:lnB>
                  </a:tcPr>
                </a:tc>
                <a:tc>
                  <a:txBody>
                    <a:bodyPr/>
                    <a:lstStyle/>
                    <a:p>
                      <a:pPr algn="ctr" fontAlgn="ctr"/>
                      <a:endParaRPr lang="en-US" sz="400" b="0" i="0" u="none" strike="noStrike" dirty="0">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400" b="0" i="0" u="none" strike="noStrike">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endParaRPr lang="en-US" sz="400" b="0" i="0" u="none" strike="noStrike" dirty="0">
                        <a:solidFill>
                          <a:srgbClr val="000000"/>
                        </a:solidFill>
                        <a:effectLst/>
                        <a:latin typeface="Arial" panose="020B0604020202020204" pitchFamily="34" charset="0"/>
                      </a:endParaRPr>
                    </a:p>
                  </a:txBody>
                  <a:tcPr marL="3316" marR="3316" marT="3316"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88937194"/>
                  </a:ext>
                </a:extLst>
              </a:tr>
            </a:tbl>
          </a:graphicData>
        </a:graphic>
      </p:graphicFrame>
      <p:pic>
        <p:nvPicPr>
          <p:cNvPr id="14" name="Picture 13">
            <a:extLst>
              <a:ext uri="{FF2B5EF4-FFF2-40B4-BE49-F238E27FC236}">
                <a16:creationId xmlns:a16="http://schemas.microsoft.com/office/drawing/2014/main" id="{A97AD455-A31F-4CBB-9A31-13F09E7B6C59}"/>
              </a:ext>
            </a:extLst>
          </p:cNvPr>
          <p:cNvPicPr>
            <a:picLocks noChangeAspect="1"/>
          </p:cNvPicPr>
          <p:nvPr/>
        </p:nvPicPr>
        <p:blipFill rotWithShape="1">
          <a:blip r:embed="rId3"/>
          <a:srcRect r="46"/>
          <a:stretch/>
        </p:blipFill>
        <p:spPr>
          <a:xfrm>
            <a:off x="5758452" y="1993993"/>
            <a:ext cx="5914485" cy="4377609"/>
          </a:xfrm>
          <a:prstGeom prst="rect">
            <a:avLst/>
          </a:prstGeom>
        </p:spPr>
      </p:pic>
      <p:sp>
        <p:nvSpPr>
          <p:cNvPr id="3" name="Frame 2">
            <a:extLst>
              <a:ext uri="{FF2B5EF4-FFF2-40B4-BE49-F238E27FC236}">
                <a16:creationId xmlns:a16="http://schemas.microsoft.com/office/drawing/2014/main" id="{4E1DA84E-F71A-4139-BB60-E78EA8D61CF5}"/>
              </a:ext>
            </a:extLst>
          </p:cNvPr>
          <p:cNvSpPr/>
          <p:nvPr/>
        </p:nvSpPr>
        <p:spPr>
          <a:xfrm>
            <a:off x="9126812" y="2881973"/>
            <a:ext cx="494799" cy="1747715"/>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FF4E30DD-7A63-48A2-98C0-F59327B0D017}"/>
              </a:ext>
            </a:extLst>
          </p:cNvPr>
          <p:cNvSpPr txBox="1"/>
          <p:nvPr/>
        </p:nvSpPr>
        <p:spPr>
          <a:xfrm>
            <a:off x="2986199" y="2203725"/>
            <a:ext cx="1318772"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308"/>
                </a:solidFill>
                <a:effectLst/>
                <a:uLnTx/>
                <a:uFillTx/>
                <a:latin typeface="Calibri"/>
                <a:ea typeface="+mn-ea"/>
                <a:cs typeface="+mn-cs"/>
              </a:rPr>
              <a:t>Happy Middle School </a:t>
            </a:r>
          </a:p>
        </p:txBody>
      </p:sp>
      <p:sp>
        <p:nvSpPr>
          <p:cNvPr id="16" name="TextBox 15">
            <a:extLst>
              <a:ext uri="{FF2B5EF4-FFF2-40B4-BE49-F238E27FC236}">
                <a16:creationId xmlns:a16="http://schemas.microsoft.com/office/drawing/2014/main" id="{BEC26999-53CA-48C5-9766-0FD7C1C0C497}"/>
              </a:ext>
            </a:extLst>
          </p:cNvPr>
          <p:cNvSpPr txBox="1"/>
          <p:nvPr/>
        </p:nvSpPr>
        <p:spPr>
          <a:xfrm>
            <a:off x="2084008" y="2192347"/>
            <a:ext cx="54584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308"/>
                </a:solidFill>
                <a:effectLst/>
                <a:uLnTx/>
                <a:uFillTx/>
                <a:latin typeface="Calibri"/>
                <a:ea typeface="+mn-ea"/>
                <a:cs typeface="+mn-cs"/>
              </a:rPr>
              <a:t>2136</a:t>
            </a:r>
          </a:p>
        </p:txBody>
      </p:sp>
      <p:sp>
        <p:nvSpPr>
          <p:cNvPr id="17" name="TextBox 16">
            <a:extLst>
              <a:ext uri="{FF2B5EF4-FFF2-40B4-BE49-F238E27FC236}">
                <a16:creationId xmlns:a16="http://schemas.microsoft.com/office/drawing/2014/main" id="{19811BA6-8EE7-4C60-AE04-D9591EE6CAD3}"/>
              </a:ext>
            </a:extLst>
          </p:cNvPr>
          <p:cNvSpPr txBox="1"/>
          <p:nvPr/>
        </p:nvSpPr>
        <p:spPr>
          <a:xfrm>
            <a:off x="1138493" y="2214592"/>
            <a:ext cx="705513"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308"/>
                </a:solidFill>
                <a:effectLst/>
                <a:uLnTx/>
                <a:uFillTx/>
                <a:latin typeface="Calibri"/>
                <a:ea typeface="+mn-ea"/>
                <a:cs typeface="+mn-cs"/>
              </a:rPr>
              <a:t>9/26/2019</a:t>
            </a:r>
          </a:p>
        </p:txBody>
      </p:sp>
      <p:sp>
        <p:nvSpPr>
          <p:cNvPr id="18" name="TextBox 17">
            <a:extLst>
              <a:ext uri="{FF2B5EF4-FFF2-40B4-BE49-F238E27FC236}">
                <a16:creationId xmlns:a16="http://schemas.microsoft.com/office/drawing/2014/main" id="{3311E7BF-DEDF-4058-A2F2-61FCA8051237}"/>
              </a:ext>
            </a:extLst>
          </p:cNvPr>
          <p:cNvSpPr txBox="1"/>
          <p:nvPr/>
        </p:nvSpPr>
        <p:spPr>
          <a:xfrm>
            <a:off x="1699051" y="6195238"/>
            <a:ext cx="384957"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308"/>
                </a:solidFill>
                <a:effectLst/>
                <a:uLnTx/>
                <a:uFillTx/>
                <a:latin typeface="Arial" panose="020B0604020202020204" pitchFamily="34" charset="0"/>
                <a:ea typeface="+mn-ea"/>
                <a:cs typeface="Arial" panose="020B0604020202020204" pitchFamily="34" charset="0"/>
              </a:rPr>
              <a:t>336</a:t>
            </a:r>
          </a:p>
        </p:txBody>
      </p:sp>
      <p:sp>
        <p:nvSpPr>
          <p:cNvPr id="45" name="TextBox 44">
            <a:extLst>
              <a:ext uri="{FF2B5EF4-FFF2-40B4-BE49-F238E27FC236}">
                <a16:creationId xmlns:a16="http://schemas.microsoft.com/office/drawing/2014/main" id="{31A5FA2D-B70F-4A17-A396-E9BDF0928A87}"/>
              </a:ext>
            </a:extLst>
          </p:cNvPr>
          <p:cNvSpPr txBox="1"/>
          <p:nvPr/>
        </p:nvSpPr>
        <p:spPr>
          <a:xfrm>
            <a:off x="1981704" y="6195238"/>
            <a:ext cx="40347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308"/>
                </a:solidFill>
                <a:effectLst/>
                <a:uLnTx/>
                <a:uFillTx/>
                <a:latin typeface="Arial" panose="020B0604020202020204" pitchFamily="34" charset="0"/>
                <a:ea typeface="+mn-ea"/>
                <a:cs typeface="Arial" panose="020B0604020202020204" pitchFamily="34" charset="0"/>
              </a:rPr>
              <a:t>336</a:t>
            </a:r>
          </a:p>
        </p:txBody>
      </p:sp>
      <p:sp>
        <p:nvSpPr>
          <p:cNvPr id="46" name="TextBox 45">
            <a:extLst>
              <a:ext uri="{FF2B5EF4-FFF2-40B4-BE49-F238E27FC236}">
                <a16:creationId xmlns:a16="http://schemas.microsoft.com/office/drawing/2014/main" id="{1D6CEB45-3739-4D13-81D0-257CA390ABC1}"/>
              </a:ext>
            </a:extLst>
          </p:cNvPr>
          <p:cNvSpPr txBox="1"/>
          <p:nvPr/>
        </p:nvSpPr>
        <p:spPr>
          <a:xfrm>
            <a:off x="2321445" y="6195238"/>
            <a:ext cx="40347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308"/>
                </a:solidFill>
                <a:effectLst/>
                <a:uLnTx/>
                <a:uFillTx/>
                <a:latin typeface="Arial" panose="020B0604020202020204" pitchFamily="34" charset="0"/>
                <a:ea typeface="+mn-ea"/>
                <a:cs typeface="Arial" panose="020B0604020202020204" pitchFamily="34" charset="0"/>
              </a:rPr>
              <a:t>163</a:t>
            </a:r>
          </a:p>
        </p:txBody>
      </p:sp>
      <p:sp>
        <p:nvSpPr>
          <p:cNvPr id="47" name="TextBox 46">
            <a:extLst>
              <a:ext uri="{FF2B5EF4-FFF2-40B4-BE49-F238E27FC236}">
                <a16:creationId xmlns:a16="http://schemas.microsoft.com/office/drawing/2014/main" id="{1683C662-EBA3-4AB7-A567-D076897AACD2}"/>
              </a:ext>
            </a:extLst>
          </p:cNvPr>
          <p:cNvSpPr txBox="1"/>
          <p:nvPr/>
        </p:nvSpPr>
        <p:spPr>
          <a:xfrm>
            <a:off x="2637454" y="6198687"/>
            <a:ext cx="40347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308"/>
                </a:solidFill>
                <a:effectLst/>
                <a:uLnTx/>
                <a:uFillTx/>
                <a:latin typeface="Arial" panose="020B0604020202020204" pitchFamily="34" charset="0"/>
                <a:ea typeface="+mn-ea"/>
                <a:cs typeface="Arial" panose="020B0604020202020204" pitchFamily="34" charset="0"/>
              </a:rPr>
              <a:t>123</a:t>
            </a:r>
          </a:p>
        </p:txBody>
      </p:sp>
      <p:sp>
        <p:nvSpPr>
          <p:cNvPr id="48" name="TextBox 47">
            <a:extLst>
              <a:ext uri="{FF2B5EF4-FFF2-40B4-BE49-F238E27FC236}">
                <a16:creationId xmlns:a16="http://schemas.microsoft.com/office/drawing/2014/main" id="{8CA8A240-36EA-43CB-9ACC-850E6F1CA5E4}"/>
              </a:ext>
            </a:extLst>
          </p:cNvPr>
          <p:cNvSpPr txBox="1"/>
          <p:nvPr/>
        </p:nvSpPr>
        <p:spPr>
          <a:xfrm>
            <a:off x="2985071" y="6197697"/>
            <a:ext cx="330434"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308"/>
                </a:solidFill>
                <a:effectLst/>
                <a:uLnTx/>
                <a:uFillTx/>
                <a:latin typeface="Arial" panose="020B0604020202020204" pitchFamily="34" charset="0"/>
                <a:ea typeface="+mn-ea"/>
                <a:cs typeface="Arial" panose="020B0604020202020204" pitchFamily="34" charset="0"/>
              </a:rPr>
              <a:t>26</a:t>
            </a:r>
          </a:p>
        </p:txBody>
      </p:sp>
      <p:sp>
        <p:nvSpPr>
          <p:cNvPr id="49" name="TextBox 48">
            <a:extLst>
              <a:ext uri="{FF2B5EF4-FFF2-40B4-BE49-F238E27FC236}">
                <a16:creationId xmlns:a16="http://schemas.microsoft.com/office/drawing/2014/main" id="{5EEB3C92-02F4-4DB8-A965-835C5C86E314}"/>
              </a:ext>
            </a:extLst>
          </p:cNvPr>
          <p:cNvSpPr txBox="1"/>
          <p:nvPr/>
        </p:nvSpPr>
        <p:spPr>
          <a:xfrm>
            <a:off x="3327824" y="6196648"/>
            <a:ext cx="181086"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308"/>
                </a:solidFill>
                <a:effectLst/>
                <a:uLnTx/>
                <a:uFillTx/>
                <a:latin typeface="Arial" panose="020B0604020202020204" pitchFamily="34" charset="0"/>
                <a:ea typeface="+mn-ea"/>
                <a:cs typeface="Arial" panose="020B0604020202020204" pitchFamily="34" charset="0"/>
              </a:rPr>
              <a:t>5</a:t>
            </a:r>
          </a:p>
        </p:txBody>
      </p:sp>
      <p:sp>
        <p:nvSpPr>
          <p:cNvPr id="4" name="TextBox 3">
            <a:extLst>
              <a:ext uri="{FF2B5EF4-FFF2-40B4-BE49-F238E27FC236}">
                <a16:creationId xmlns:a16="http://schemas.microsoft.com/office/drawing/2014/main" id="{FC9530C8-3D85-4E49-9E1B-379EF49F1565}"/>
              </a:ext>
            </a:extLst>
          </p:cNvPr>
          <p:cNvSpPr txBox="1"/>
          <p:nvPr/>
        </p:nvSpPr>
        <p:spPr>
          <a:xfrm>
            <a:off x="7202563" y="5326217"/>
            <a:ext cx="4114800" cy="1107996"/>
          </a:xfrm>
          <a:prstGeom prst="rect">
            <a:avLst/>
          </a:prstGeom>
          <a:solidFill>
            <a:srgbClr val="FFC000"/>
          </a:solidFill>
          <a:ln>
            <a:solidFill>
              <a:schemeClr val="bg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a:ea typeface="+mn-ea"/>
                <a:cs typeface="+mn-cs"/>
              </a:rPr>
              <a:t>The amounts recorded on the “</a:t>
            </a:r>
            <a:r>
              <a:rPr kumimoji="0" lang="en-US" sz="2200" b="1" i="1" u="none" strike="noStrike" kern="1200" cap="none" spc="0" normalizeH="0" baseline="0" noProof="0" dirty="0">
                <a:ln>
                  <a:noFill/>
                </a:ln>
                <a:solidFill>
                  <a:srgbClr val="002060"/>
                </a:solidFill>
                <a:effectLst/>
                <a:uLnTx/>
                <a:uFillTx/>
                <a:latin typeface="Calibri"/>
                <a:ea typeface="+mn-ea"/>
                <a:cs typeface="+mn-cs"/>
              </a:rPr>
              <a:t>Production Worksheet</a:t>
            </a:r>
            <a:r>
              <a:rPr kumimoji="0" lang="en-US" sz="2200" b="0" i="0" u="none" strike="noStrike" kern="1200" cap="none" spc="0" normalizeH="0" baseline="0" noProof="0" dirty="0">
                <a:ln>
                  <a:noFill/>
                </a:ln>
                <a:solidFill>
                  <a:srgbClr val="002060"/>
                </a:solidFill>
                <a:effectLst/>
                <a:uLnTx/>
                <a:uFillTx/>
                <a:latin typeface="Calibri"/>
                <a:ea typeface="+mn-ea"/>
                <a:cs typeface="+mn-cs"/>
              </a:rPr>
              <a:t>” should be the same as the “</a:t>
            </a:r>
            <a:r>
              <a:rPr kumimoji="0" lang="en-US" sz="2200" b="1" i="0" u="none" strike="noStrike" kern="1200" cap="none" spc="0" normalizeH="0" baseline="0" noProof="0" dirty="0">
                <a:ln>
                  <a:noFill/>
                </a:ln>
                <a:solidFill>
                  <a:srgbClr val="002060"/>
                </a:solidFill>
                <a:effectLst/>
                <a:uLnTx/>
                <a:uFillTx/>
                <a:latin typeface="Calibri"/>
                <a:ea typeface="+mn-ea"/>
                <a:cs typeface="+mn-cs"/>
              </a:rPr>
              <a:t>Totals</a:t>
            </a:r>
            <a:r>
              <a:rPr kumimoji="0" lang="en-US" sz="2200" b="0" i="0" u="none" strike="noStrike" kern="1200" cap="none" spc="0" normalizeH="0" baseline="0" noProof="0" dirty="0">
                <a:ln>
                  <a:noFill/>
                </a:ln>
                <a:solidFill>
                  <a:srgbClr val="002060"/>
                </a:solidFill>
                <a:effectLst/>
                <a:uLnTx/>
                <a:uFillTx/>
                <a:latin typeface="Calibri"/>
                <a:ea typeface="+mn-ea"/>
                <a:cs typeface="+mn-cs"/>
              </a:rPr>
              <a:t>.” </a:t>
            </a:r>
          </a:p>
        </p:txBody>
      </p:sp>
      <p:cxnSp>
        <p:nvCxnSpPr>
          <p:cNvPr id="7" name="Straight Arrow Connector 6">
            <a:extLst>
              <a:ext uri="{FF2B5EF4-FFF2-40B4-BE49-F238E27FC236}">
                <a16:creationId xmlns:a16="http://schemas.microsoft.com/office/drawing/2014/main" id="{B25FBB28-1910-3F47-A698-DF901E6C5E5A}"/>
              </a:ext>
            </a:extLst>
          </p:cNvPr>
          <p:cNvCxnSpPr>
            <a:cxnSpLocks/>
          </p:cNvCxnSpPr>
          <p:nvPr/>
        </p:nvCxnSpPr>
        <p:spPr>
          <a:xfrm flipV="1">
            <a:off x="4004605" y="3997842"/>
            <a:ext cx="5033887" cy="21685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C3BF2AC8-4F7B-DD4D-FBAF-D76CD086E30B}"/>
              </a:ext>
            </a:extLst>
          </p:cNvPr>
          <p:cNvPicPr>
            <a:picLocks noChangeAspect="1"/>
          </p:cNvPicPr>
          <p:nvPr/>
        </p:nvPicPr>
        <p:blipFill rotWithShape="1">
          <a:blip r:embed="rId4"/>
          <a:srcRect r="375" b="79254"/>
          <a:stretch/>
        </p:blipFill>
        <p:spPr>
          <a:xfrm>
            <a:off x="874637" y="1843795"/>
            <a:ext cx="3360743" cy="908175"/>
          </a:xfrm>
          <a:prstGeom prst="rect">
            <a:avLst/>
          </a:prstGeom>
          <a:ln>
            <a:noFill/>
          </a:ln>
        </p:spPr>
      </p:pic>
      <p:sp>
        <p:nvSpPr>
          <p:cNvPr id="8" name="Title 1">
            <a:extLst>
              <a:ext uri="{FF2B5EF4-FFF2-40B4-BE49-F238E27FC236}">
                <a16:creationId xmlns:a16="http://schemas.microsoft.com/office/drawing/2014/main" id="{38BA7FDF-0844-CE11-F475-3323529453CB}"/>
              </a:ext>
            </a:extLst>
          </p:cNvPr>
          <p:cNvSpPr txBox="1">
            <a:spLocks/>
          </p:cNvSpPr>
          <p:nvPr/>
        </p:nvSpPr>
        <p:spPr>
          <a:xfrm>
            <a:off x="0" y="320104"/>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4800" b="1" dirty="0">
                <a:solidFill>
                  <a:srgbClr val="002060"/>
                </a:solidFill>
                <a:latin typeface="Times New Roman" panose="02020603050405020304" pitchFamily="18" charset="0"/>
                <a:cs typeface="Times New Roman" panose="02020603050405020304" pitchFamily="18" charset="0"/>
              </a:rPr>
              <a:t>Transferring Totals To </a:t>
            </a:r>
            <a:r>
              <a:rPr lang="en-US" sz="4800" b="1" i="1" dirty="0">
                <a:solidFill>
                  <a:srgbClr val="002060"/>
                </a:solidFill>
                <a:latin typeface="Times New Roman" panose="02020603050405020304" pitchFamily="18" charset="0"/>
                <a:cs typeface="Times New Roman" panose="02020603050405020304" pitchFamily="18" charset="0"/>
              </a:rPr>
              <a:t>Production Worksheet</a:t>
            </a:r>
          </a:p>
        </p:txBody>
      </p:sp>
      <p:pic>
        <p:nvPicPr>
          <p:cNvPr id="5" name="Picture 4">
            <a:extLst>
              <a:ext uri="{FF2B5EF4-FFF2-40B4-BE49-F238E27FC236}">
                <a16:creationId xmlns:a16="http://schemas.microsoft.com/office/drawing/2014/main" id="{582182C5-EAD2-CBD7-C24E-82F5ACD7540F}"/>
              </a:ext>
            </a:extLst>
          </p:cNvPr>
          <p:cNvPicPr>
            <a:picLocks noChangeAspect="1"/>
          </p:cNvPicPr>
          <p:nvPr/>
        </p:nvPicPr>
        <p:blipFill rotWithShape="1">
          <a:blip r:embed="rId5"/>
          <a:srcRect l="5755" t="3829" r="7376" b="84977"/>
          <a:stretch/>
        </p:blipFill>
        <p:spPr>
          <a:xfrm>
            <a:off x="894303" y="1882042"/>
            <a:ext cx="3296264" cy="471948"/>
          </a:xfrm>
          <a:prstGeom prst="rect">
            <a:avLst/>
          </a:prstGeom>
          <a:ln>
            <a:noFill/>
          </a:ln>
        </p:spPr>
      </p:pic>
      <p:sp>
        <p:nvSpPr>
          <p:cNvPr id="2" name="TextBox 1">
            <a:extLst>
              <a:ext uri="{FF2B5EF4-FFF2-40B4-BE49-F238E27FC236}">
                <a16:creationId xmlns:a16="http://schemas.microsoft.com/office/drawing/2014/main" id="{A24AFEF9-EB2D-485B-8155-70815ECFAFC4}"/>
              </a:ext>
            </a:extLst>
          </p:cNvPr>
          <p:cNvSpPr txBox="1"/>
          <p:nvPr/>
        </p:nvSpPr>
        <p:spPr>
          <a:xfrm>
            <a:off x="547459" y="2327070"/>
            <a:ext cx="4164783" cy="1569660"/>
          </a:xfrm>
          <a:prstGeom prst="rect">
            <a:avLst/>
          </a:prstGeom>
          <a:solidFill>
            <a:srgbClr val="FFC000"/>
          </a:solidFill>
          <a:ln w="12700">
            <a:solidFill>
              <a:schemeClr val="bg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When the “</a:t>
            </a:r>
            <a:r>
              <a:rPr kumimoji="0" lang="en-US" sz="2400" b="1" i="0" u="none" strike="noStrike" kern="1200" cap="none" spc="0" normalizeH="0" baseline="0" noProof="0" dirty="0">
                <a:ln>
                  <a:noFill/>
                </a:ln>
                <a:solidFill>
                  <a:srgbClr val="002060"/>
                </a:solidFill>
                <a:effectLst/>
                <a:uLnTx/>
                <a:uFillTx/>
                <a:latin typeface="Calibri"/>
                <a:ea typeface="+mn-ea"/>
                <a:cs typeface="+mn-cs"/>
              </a:rPr>
              <a:t>Totals” </a:t>
            </a:r>
            <a:r>
              <a:rPr kumimoji="0" lang="en-US" sz="2400" b="0" i="0" u="none" strike="noStrike" kern="1200" cap="none" spc="0" normalizeH="0" baseline="0" noProof="0" dirty="0">
                <a:ln>
                  <a:noFill/>
                </a:ln>
                <a:solidFill>
                  <a:srgbClr val="002060"/>
                </a:solidFill>
                <a:effectLst/>
                <a:uLnTx/>
                <a:uFillTx/>
                <a:latin typeface="Calibri"/>
                <a:ea typeface="+mn-ea"/>
                <a:cs typeface="+mn-cs"/>
              </a:rPr>
              <a:t>section is completed, transfer amounts to the “</a:t>
            </a:r>
            <a:r>
              <a:rPr kumimoji="0" lang="en-US" sz="2400" b="1" i="1" u="none" strike="noStrike" kern="1200" cap="none" spc="0" normalizeH="0" baseline="0" noProof="0" dirty="0">
                <a:ln>
                  <a:noFill/>
                </a:ln>
                <a:solidFill>
                  <a:srgbClr val="002060"/>
                </a:solidFill>
                <a:effectLst/>
                <a:uLnTx/>
                <a:uFillTx/>
                <a:latin typeface="Calibri"/>
                <a:ea typeface="+mn-ea"/>
                <a:cs typeface="+mn-cs"/>
              </a:rPr>
              <a:t>Production Worksheet</a:t>
            </a:r>
            <a:r>
              <a:rPr kumimoji="0" lang="en-US" sz="2400" b="1" i="0" u="none" strike="noStrike" kern="1200" cap="none" spc="0" normalizeH="0" baseline="0" noProof="0" dirty="0">
                <a:ln>
                  <a:noFill/>
                </a:ln>
                <a:solidFill>
                  <a:srgbClr val="002060"/>
                </a:solidFill>
                <a:effectLst/>
                <a:uLnTx/>
                <a:uFillTx/>
                <a:latin typeface="Calibri"/>
                <a:ea typeface="+mn-ea"/>
                <a:cs typeface="+mn-cs"/>
              </a:rPr>
              <a:t>”</a:t>
            </a:r>
            <a:r>
              <a:rPr kumimoji="0" lang="en-US" sz="2400" b="0" i="0" u="none" strike="noStrike" kern="1200" cap="none" spc="0" normalizeH="0" baseline="0" noProof="0" dirty="0">
                <a:ln>
                  <a:noFill/>
                </a:ln>
                <a:solidFill>
                  <a:srgbClr val="002060"/>
                </a:solidFill>
                <a:effectLst/>
                <a:uLnTx/>
                <a:uFillTx/>
                <a:latin typeface="Calibri"/>
                <a:ea typeface="+mn-ea"/>
                <a:cs typeface="+mn-cs"/>
              </a:rPr>
              <a:t> in the </a:t>
            </a:r>
            <a:r>
              <a:rPr kumimoji="0" lang="en-US" sz="2400" b="1" i="0" u="none" strike="noStrike" kern="1200" cap="none" spc="0" normalizeH="0" baseline="0" noProof="0" dirty="0">
                <a:ln>
                  <a:noFill/>
                </a:ln>
                <a:solidFill>
                  <a:srgbClr val="002060"/>
                </a:solidFill>
                <a:effectLst/>
                <a:uLnTx/>
                <a:uFillTx/>
                <a:latin typeface="Calibri"/>
                <a:ea typeface="+mn-ea"/>
                <a:cs typeface="+mn-cs"/>
              </a:rPr>
              <a:t>Amount Prepared</a:t>
            </a:r>
            <a:r>
              <a:rPr kumimoji="0" lang="en-US" sz="2400" b="0" i="0" u="none" strike="noStrike" kern="1200" cap="none" spc="0" normalizeH="0" baseline="0" noProof="0" dirty="0">
                <a:ln>
                  <a:noFill/>
                </a:ln>
                <a:solidFill>
                  <a:srgbClr val="002060"/>
                </a:solidFill>
                <a:effectLst/>
                <a:uLnTx/>
                <a:uFillTx/>
                <a:latin typeface="Calibri"/>
                <a:ea typeface="+mn-ea"/>
                <a:cs typeface="+mn-cs"/>
              </a:rPr>
              <a:t> column.</a:t>
            </a:r>
          </a:p>
        </p:txBody>
      </p:sp>
    </p:spTree>
    <p:extLst>
      <p:ext uri="{BB962C8B-B14F-4D97-AF65-F5344CB8AC3E}">
        <p14:creationId xmlns:p14="http://schemas.microsoft.com/office/powerpoint/2010/main" val="388636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4000" tmFilter="0, 0; .2, .5; .8, .5; 1, 0"/>
                                        <p:tgtEl>
                                          <p:spTgt spid="28"/>
                                        </p:tgtEl>
                                      </p:cBhvr>
                                    </p:animEffect>
                                    <p:animScale>
                                      <p:cBhvr>
                                        <p:cTn id="7" dur="2000" autoRev="1" fill="hold"/>
                                        <p:tgtEl>
                                          <p:spTgt spid="28"/>
                                        </p:tgtEl>
                                      </p:cBhvr>
                                      <p:by x="105000" y="105000"/>
                                    </p:animScale>
                                  </p:childTnLst>
                                </p:cTn>
                              </p:par>
                              <p:par>
                                <p:cTn id="8" presetID="26" presetClass="emph" presetSubtype="0" fill="hold" grpId="0" nodeType="withEffect">
                                  <p:stCondLst>
                                    <p:cond delay="1000"/>
                                  </p:stCondLst>
                                  <p:childTnLst>
                                    <p:animEffect transition="out" filter="fade">
                                      <p:cBhvr>
                                        <p:cTn id="9" dur="4000" tmFilter="0, 0; .2, .5; .8, .5; 1, 0"/>
                                        <p:tgtEl>
                                          <p:spTgt spid="3"/>
                                        </p:tgtEl>
                                      </p:cBhvr>
                                    </p:animEffect>
                                    <p:animScale>
                                      <p:cBhvr>
                                        <p:cTn id="10" dur="2000" autoRev="1" fill="hold"/>
                                        <p:tgtEl>
                                          <p:spTgt spid="3"/>
                                        </p:tgtEl>
                                      </p:cBhvr>
                                      <p:by x="105000" y="105000"/>
                                    </p:animScale>
                                  </p:childTnLst>
                                </p:cTn>
                              </p:par>
                            </p:childTnLst>
                          </p:cTn>
                        </p:par>
                        <p:par>
                          <p:cTn id="11" fill="hold">
                            <p:stCondLst>
                              <p:cond delay="50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5500"/>
                            </p:stCondLst>
                            <p:childTnLst>
                              <p:par>
                                <p:cTn id="16" presetID="42" presetClass="path" presetSubtype="0" accel="50000" decel="50000" fill="hold" grpId="0" nodeType="afterEffect">
                                  <p:stCondLst>
                                    <p:cond delay="0"/>
                                  </p:stCondLst>
                                  <p:childTnLst>
                                    <p:animMotion origin="layout" path="M 0.00247 0.02893 L 0.61367 -0.4294 " pathEditMode="relative" rAng="0" ptsTypes="AA">
                                      <p:cBhvr>
                                        <p:cTn id="17" dur="2000" fill="hold"/>
                                        <p:tgtEl>
                                          <p:spTgt spid="18"/>
                                        </p:tgtEl>
                                        <p:attrNameLst>
                                          <p:attrName>ppt_x</p:attrName>
                                          <p:attrName>ppt_y</p:attrName>
                                        </p:attrNameLst>
                                      </p:cBhvr>
                                      <p:rCtr x="30560" y="-22917"/>
                                    </p:animMotion>
                                  </p:childTnLst>
                                </p:cTn>
                              </p:par>
                            </p:childTnLst>
                          </p:cTn>
                        </p:par>
                        <p:par>
                          <p:cTn id="18" fill="hold">
                            <p:stCondLst>
                              <p:cond delay="7500"/>
                            </p:stCondLst>
                            <p:childTnLst>
                              <p:par>
                                <p:cTn id="19" presetID="42" presetClass="path" presetSubtype="0" accel="50000" decel="50000" fill="hold" grpId="0" nodeType="afterEffect">
                                  <p:stCondLst>
                                    <p:cond delay="0"/>
                                  </p:stCondLst>
                                  <p:childTnLst>
                                    <p:animMotion origin="layout" path="M -0.01042 0.02893 L 0.58971 -0.40833 " pathEditMode="relative" rAng="0" ptsTypes="AA">
                                      <p:cBhvr>
                                        <p:cTn id="20" dur="2000" fill="hold"/>
                                        <p:tgtEl>
                                          <p:spTgt spid="45"/>
                                        </p:tgtEl>
                                        <p:attrNameLst>
                                          <p:attrName>ppt_x</p:attrName>
                                          <p:attrName>ppt_y</p:attrName>
                                        </p:attrNameLst>
                                      </p:cBhvr>
                                      <p:rCtr x="30000" y="-21875"/>
                                    </p:animMotion>
                                  </p:childTnLst>
                                </p:cTn>
                              </p:par>
                            </p:childTnLst>
                          </p:cTn>
                        </p:par>
                        <p:par>
                          <p:cTn id="21" fill="hold">
                            <p:stCondLst>
                              <p:cond delay="9500"/>
                            </p:stCondLst>
                            <p:childTnLst>
                              <p:par>
                                <p:cTn id="22" presetID="42" presetClass="path" presetSubtype="0" accel="50000" decel="50000" fill="hold" grpId="0" nodeType="afterEffect">
                                  <p:stCondLst>
                                    <p:cond delay="0"/>
                                  </p:stCondLst>
                                  <p:childTnLst>
                                    <p:animMotion origin="layout" path="M -1.04167E-6 0.02893 L 0.56185 -0.38935 " pathEditMode="relative" rAng="0" ptsTypes="AA">
                                      <p:cBhvr>
                                        <p:cTn id="23" dur="2000" fill="hold"/>
                                        <p:tgtEl>
                                          <p:spTgt spid="46"/>
                                        </p:tgtEl>
                                        <p:attrNameLst>
                                          <p:attrName>ppt_x</p:attrName>
                                          <p:attrName>ppt_y</p:attrName>
                                        </p:attrNameLst>
                                      </p:cBhvr>
                                      <p:rCtr x="28086" y="-20926"/>
                                    </p:animMotion>
                                  </p:childTnLst>
                                </p:cTn>
                              </p:par>
                            </p:childTnLst>
                          </p:cTn>
                        </p:par>
                        <p:par>
                          <p:cTn id="24" fill="hold">
                            <p:stCondLst>
                              <p:cond delay="11500"/>
                            </p:stCondLst>
                            <p:childTnLst>
                              <p:par>
                                <p:cTn id="25" presetID="42" presetClass="path" presetSubtype="0" accel="50000" decel="50000" fill="hold" grpId="0" nodeType="afterEffect">
                                  <p:stCondLst>
                                    <p:cond delay="0"/>
                                  </p:stCondLst>
                                  <p:childTnLst>
                                    <p:animMotion origin="layout" path="M -2.5E-6 0.02894 L 0.53594 -0.36852 " pathEditMode="relative" rAng="0" ptsTypes="AA">
                                      <p:cBhvr>
                                        <p:cTn id="26" dur="2000" fill="hold"/>
                                        <p:tgtEl>
                                          <p:spTgt spid="47"/>
                                        </p:tgtEl>
                                        <p:attrNameLst>
                                          <p:attrName>ppt_x</p:attrName>
                                          <p:attrName>ppt_y</p:attrName>
                                        </p:attrNameLst>
                                      </p:cBhvr>
                                      <p:rCtr x="26797" y="-19884"/>
                                    </p:animMotion>
                                  </p:childTnLst>
                                </p:cTn>
                              </p:par>
                            </p:childTnLst>
                          </p:cTn>
                        </p:par>
                        <p:par>
                          <p:cTn id="27" fill="hold">
                            <p:stCondLst>
                              <p:cond delay="13500"/>
                            </p:stCondLst>
                            <p:childTnLst>
                              <p:par>
                                <p:cTn id="28" presetID="42" presetClass="path" presetSubtype="0" accel="50000" decel="50000" fill="hold" grpId="0" nodeType="afterEffect">
                                  <p:stCondLst>
                                    <p:cond delay="0"/>
                                  </p:stCondLst>
                                  <p:childTnLst>
                                    <p:animMotion origin="layout" path="M -3.33333E-6 0.02894 L 0.51042 -0.34954 " pathEditMode="relative" rAng="0" ptsTypes="AA">
                                      <p:cBhvr>
                                        <p:cTn id="29" dur="2000" fill="hold"/>
                                        <p:tgtEl>
                                          <p:spTgt spid="48"/>
                                        </p:tgtEl>
                                        <p:attrNameLst>
                                          <p:attrName>ppt_x</p:attrName>
                                          <p:attrName>ppt_y</p:attrName>
                                        </p:attrNameLst>
                                      </p:cBhvr>
                                      <p:rCtr x="25521" y="-18935"/>
                                    </p:animMotion>
                                  </p:childTnLst>
                                </p:cTn>
                              </p:par>
                            </p:childTnLst>
                          </p:cTn>
                        </p:par>
                        <p:par>
                          <p:cTn id="30" fill="hold">
                            <p:stCondLst>
                              <p:cond delay="15500"/>
                            </p:stCondLst>
                            <p:childTnLst>
                              <p:par>
                                <p:cTn id="31" presetID="42" presetClass="path" presetSubtype="0" accel="50000" decel="50000" fill="hold" grpId="0" nodeType="afterEffect">
                                  <p:stCondLst>
                                    <p:cond delay="0"/>
                                  </p:stCondLst>
                                  <p:childTnLst>
                                    <p:animMotion origin="layout" path="M -0.09857 0.05486 L 0.48841 -0.32824 " pathEditMode="relative" rAng="0" ptsTypes="AA">
                                      <p:cBhvr>
                                        <p:cTn id="32" dur="2000" fill="hold"/>
                                        <p:tgtEl>
                                          <p:spTgt spid="49"/>
                                        </p:tgtEl>
                                        <p:attrNameLst>
                                          <p:attrName>ppt_x</p:attrName>
                                          <p:attrName>ppt_y</p:attrName>
                                        </p:attrNameLst>
                                      </p:cBhvr>
                                      <p:rCtr x="29349" y="-19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 grpId="0" animBg="1"/>
      <p:bldP spid="18" grpId="0"/>
      <p:bldP spid="45" grpId="0"/>
      <p:bldP spid="46" grpId="0"/>
      <p:bldP spid="47" grpId="0"/>
      <p:bldP spid="48" grpId="0"/>
      <p:bldP spid="4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1485A8-A3D5-056E-7E83-A392031E376F}"/>
              </a:ext>
            </a:extLst>
          </p:cNvPr>
          <p:cNvSpPr/>
          <p:nvPr/>
        </p:nvSpPr>
        <p:spPr>
          <a:xfrm>
            <a:off x="0" y="3742660"/>
            <a:ext cx="12192000" cy="311534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6" name="Picture 2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2" y="-608098"/>
            <a:ext cx="11893432" cy="6155071"/>
          </a:xfrm>
          <a:prstGeom prst="rect">
            <a:avLst/>
          </a:prstGeom>
        </p:spPr>
      </p:pic>
      <p:pic>
        <p:nvPicPr>
          <p:cNvPr id="24" name="Picture 23">
            <a:extLst>
              <a:ext uri="{FF2B5EF4-FFF2-40B4-BE49-F238E27FC236}">
                <a16:creationId xmlns:a16="http://schemas.microsoft.com/office/drawing/2014/main" id="{60CF7342-2AC4-9B49-33D5-5733CBD3E8C9}"/>
              </a:ext>
            </a:extLst>
          </p:cNvPr>
          <p:cNvPicPr>
            <a:picLocks noChangeAspect="1"/>
          </p:cNvPicPr>
          <p:nvPr/>
        </p:nvPicPr>
        <p:blipFill>
          <a:blip r:embed="rId4"/>
          <a:stretch>
            <a:fillRect/>
          </a:stretch>
        </p:blipFill>
        <p:spPr>
          <a:xfrm>
            <a:off x="2974243" y="64168"/>
            <a:ext cx="1088523" cy="1659639"/>
          </a:xfrm>
          <a:prstGeom prst="rect">
            <a:avLst/>
          </a:prstGeom>
          <a:ln w="19050">
            <a:solidFill>
              <a:schemeClr val="tx1"/>
            </a:solidFill>
          </a:ln>
        </p:spPr>
      </p:pic>
      <p:pic>
        <p:nvPicPr>
          <p:cNvPr id="27" name="Picture 26">
            <a:extLst>
              <a:ext uri="{FF2B5EF4-FFF2-40B4-BE49-F238E27FC236}">
                <a16:creationId xmlns:a16="http://schemas.microsoft.com/office/drawing/2014/main" id="{EE6FEAE4-B411-508E-A624-F05BC6D86438}"/>
              </a:ext>
            </a:extLst>
          </p:cNvPr>
          <p:cNvPicPr>
            <a:picLocks noChangeAspect="1"/>
          </p:cNvPicPr>
          <p:nvPr/>
        </p:nvPicPr>
        <p:blipFill>
          <a:blip r:embed="rId5"/>
          <a:stretch>
            <a:fillRect/>
          </a:stretch>
        </p:blipFill>
        <p:spPr>
          <a:xfrm>
            <a:off x="10879581" y="603902"/>
            <a:ext cx="1178751" cy="922764"/>
          </a:xfrm>
          <a:prstGeom prst="rect">
            <a:avLst/>
          </a:prstGeom>
        </p:spPr>
      </p:pic>
      <p:pic>
        <p:nvPicPr>
          <p:cNvPr id="28" name="Picture 27">
            <a:extLst>
              <a:ext uri="{FF2B5EF4-FFF2-40B4-BE49-F238E27FC236}">
                <a16:creationId xmlns:a16="http://schemas.microsoft.com/office/drawing/2014/main" id="{3E040EB6-8078-C102-B5A2-99555F0B99DE}"/>
              </a:ext>
            </a:extLst>
          </p:cNvPr>
          <p:cNvPicPr>
            <a:picLocks noChangeAspect="1"/>
          </p:cNvPicPr>
          <p:nvPr/>
        </p:nvPicPr>
        <p:blipFill rotWithShape="1">
          <a:blip r:embed="rId6"/>
          <a:srcRect l="2194" t="1944" r="2194"/>
          <a:stretch/>
        </p:blipFill>
        <p:spPr>
          <a:xfrm>
            <a:off x="10856945" y="1917700"/>
            <a:ext cx="1198386" cy="922764"/>
          </a:xfrm>
          <a:prstGeom prst="rect">
            <a:avLst/>
          </a:prstGeom>
          <a:ln>
            <a:solidFill>
              <a:srgbClr val="000000"/>
            </a:solidFill>
          </a:ln>
        </p:spPr>
      </p:pic>
      <p:pic>
        <p:nvPicPr>
          <p:cNvPr id="4" name="Picture 3">
            <a:extLst>
              <a:ext uri="{FF2B5EF4-FFF2-40B4-BE49-F238E27FC236}">
                <a16:creationId xmlns:a16="http://schemas.microsoft.com/office/drawing/2014/main" id="{5ED05427-B9F9-A04E-C7F0-573BFC10D44C}"/>
              </a:ext>
            </a:extLst>
          </p:cNvPr>
          <p:cNvPicPr>
            <a:picLocks noChangeAspect="1"/>
          </p:cNvPicPr>
          <p:nvPr/>
        </p:nvPicPr>
        <p:blipFill>
          <a:blip r:embed="rId7"/>
          <a:stretch>
            <a:fillRect/>
          </a:stretch>
        </p:blipFill>
        <p:spPr>
          <a:xfrm>
            <a:off x="928028" y="2728915"/>
            <a:ext cx="825231" cy="142592"/>
          </a:xfrm>
          <a:prstGeom prst="rect">
            <a:avLst/>
          </a:prstGeom>
        </p:spPr>
      </p:pic>
      <p:sp>
        <p:nvSpPr>
          <p:cNvPr id="25" name="Rectangle 24">
            <a:extLst>
              <a:ext uri="{FF2B5EF4-FFF2-40B4-BE49-F238E27FC236}">
                <a16:creationId xmlns:a16="http://schemas.microsoft.com/office/drawing/2014/main" id="{06221659-07C8-AA0B-17F8-FB572A4AE45D}"/>
              </a:ext>
            </a:extLst>
          </p:cNvPr>
          <p:cNvSpPr/>
          <p:nvPr/>
        </p:nvSpPr>
        <p:spPr>
          <a:xfrm rot="21424427">
            <a:off x="908450" y="2351314"/>
            <a:ext cx="676745" cy="45719"/>
          </a:xfrm>
          <a:prstGeom prst="rect">
            <a:avLst/>
          </a:prstGeom>
          <a:solidFill>
            <a:srgbClr val="76B2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97ABFB-4756-169C-84D2-85D74A50B298}"/>
              </a:ext>
            </a:extLst>
          </p:cNvPr>
          <p:cNvSpPr/>
          <p:nvPr/>
        </p:nvSpPr>
        <p:spPr>
          <a:xfrm>
            <a:off x="848032" y="516195"/>
            <a:ext cx="1437968" cy="1659193"/>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41A4BA95-5827-988C-0F5B-AE380BB4D1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1770" y="186161"/>
            <a:ext cx="1654448" cy="648567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4C1BC5D7-A4C4-E1D8-8B00-347647586EDF}"/>
              </a:ext>
            </a:extLst>
          </p:cNvPr>
          <p:cNvGrpSpPr/>
          <p:nvPr/>
        </p:nvGrpSpPr>
        <p:grpSpPr>
          <a:xfrm rot="21285703">
            <a:off x="2289797" y="3114732"/>
            <a:ext cx="492449" cy="105716"/>
            <a:chOff x="1488734" y="3393104"/>
            <a:chExt cx="566777" cy="147362"/>
          </a:xfrm>
        </p:grpSpPr>
        <p:sp>
          <p:nvSpPr>
            <p:cNvPr id="10" name="Rectangle 9">
              <a:extLst>
                <a:ext uri="{FF2B5EF4-FFF2-40B4-BE49-F238E27FC236}">
                  <a16:creationId xmlns:a16="http://schemas.microsoft.com/office/drawing/2014/main" id="{5B645A03-C790-1A3F-544F-00640B889302}"/>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ue and orange logo&#10;&#10;Description automatically generated">
              <a:extLst>
                <a:ext uri="{FF2B5EF4-FFF2-40B4-BE49-F238E27FC236}">
                  <a16:creationId xmlns:a16="http://schemas.microsoft.com/office/drawing/2014/main" id="{E3C268FB-13B8-0910-1361-61467D5DCB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5" name="Speech Bubble: Oval 4">
            <a:extLst>
              <a:ext uri="{FF2B5EF4-FFF2-40B4-BE49-F238E27FC236}">
                <a16:creationId xmlns:a16="http://schemas.microsoft.com/office/drawing/2014/main" id="{EFDE9439-FF1E-FF08-4CF1-7E3E937ECCC2}"/>
              </a:ext>
            </a:extLst>
          </p:cNvPr>
          <p:cNvSpPr/>
          <p:nvPr/>
        </p:nvSpPr>
        <p:spPr>
          <a:xfrm>
            <a:off x="5318464" y="13101"/>
            <a:ext cx="5103190" cy="2358738"/>
          </a:xfrm>
          <a:prstGeom prst="wedgeEllipseCallout">
            <a:avLst>
              <a:gd name="adj1" fmla="val -83364"/>
              <a:gd name="adj2" fmla="val 55379"/>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18D20-35EA-F4F0-57F5-A440558B2616}"/>
              </a:ext>
            </a:extLst>
          </p:cNvPr>
          <p:cNvSpPr/>
          <p:nvPr/>
        </p:nvSpPr>
        <p:spPr>
          <a:xfrm>
            <a:off x="4138336" y="-272078"/>
            <a:ext cx="816392" cy="9164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CA3AF95-3F5E-C27F-A8D4-F7EB24FA9D0F}"/>
              </a:ext>
            </a:extLst>
          </p:cNvPr>
          <p:cNvSpPr txBox="1"/>
          <p:nvPr/>
        </p:nvSpPr>
        <p:spPr>
          <a:xfrm>
            <a:off x="5791966" y="516195"/>
            <a:ext cx="4056559" cy="1569660"/>
          </a:xfrm>
          <a:prstGeom prst="rect">
            <a:avLst/>
          </a:prstGeom>
          <a:noFill/>
        </p:spPr>
        <p:txBody>
          <a:bodyPr wrap="square" rtlCol="0">
            <a:spAutoFit/>
          </a:bodyPr>
          <a:lstStyle/>
          <a:p>
            <a:pPr algn="ctr"/>
            <a:r>
              <a:rPr lang="en-US" sz="3200" dirty="0">
                <a:solidFill>
                  <a:schemeClr val="bg1"/>
                </a:solidFill>
              </a:rPr>
              <a:t>When would the daily packing report be filled out?</a:t>
            </a:r>
          </a:p>
        </p:txBody>
      </p:sp>
    </p:spTree>
    <p:extLst>
      <p:ext uri="{BB962C8B-B14F-4D97-AF65-F5344CB8AC3E}">
        <p14:creationId xmlns:p14="http://schemas.microsoft.com/office/powerpoint/2010/main" val="4276440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DE9542-AD98-EE62-C2DD-67013E1AA69A}"/>
              </a:ext>
            </a:extLst>
          </p:cNvPr>
          <p:cNvSpPr>
            <a:spLocks/>
          </p:cNvSpPr>
          <p:nvPr/>
        </p:nvSpPr>
        <p:spPr>
          <a:xfrm>
            <a:off x="152152" y="1551513"/>
            <a:ext cx="11831326"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0C9BCC5-41CD-F29A-A0E5-DD17FC1753C5}"/>
              </a:ext>
            </a:extLst>
          </p:cNvPr>
          <p:cNvSpPr/>
          <p:nvPr/>
        </p:nvSpPr>
        <p:spPr>
          <a:xfrm>
            <a:off x="1" y="5794744"/>
            <a:ext cx="12192000" cy="1063256"/>
          </a:xfrm>
          <a:prstGeom prst="rect">
            <a:avLst/>
          </a:prstGeom>
          <a:blipFill>
            <a:blip r:embed="rId3"/>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5F5E2AC-541C-BDF3-7AD3-F90CD8264CAF}"/>
              </a:ext>
            </a:extLst>
          </p:cNvPr>
          <p:cNvSpPr txBox="1"/>
          <p:nvPr/>
        </p:nvSpPr>
        <p:spPr>
          <a:xfrm>
            <a:off x="680044" y="1556009"/>
            <a:ext cx="11144239"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The following items will need to be available for </a:t>
            </a:r>
            <a:r>
              <a:rPr lang="en-US" sz="2800" dirty="0">
                <a:solidFill>
                  <a:schemeClr val="bg1"/>
                </a:solidFill>
                <a:latin typeface="Calibri"/>
              </a:rPr>
              <a:t>breakfast</a:t>
            </a:r>
            <a:r>
              <a:rPr kumimoji="0" lang="en-US" sz="2800" b="0" i="0" u="none" strike="noStrike" kern="1200" cap="none" spc="0" normalizeH="0" baseline="0" noProof="0" dirty="0">
                <a:ln>
                  <a:noFill/>
                </a:ln>
                <a:solidFill>
                  <a:schemeClr val="bg1"/>
                </a:solidFill>
                <a:effectLst/>
                <a:uLnTx/>
                <a:uFillTx/>
                <a:latin typeface="Calibri"/>
                <a:ea typeface="+mn-ea"/>
                <a:cs typeface="+mn-cs"/>
              </a:rPr>
              <a:t> meal service.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Provided items are based on participation, not class enrollment.</a:t>
            </a:r>
          </a:p>
        </p:txBody>
      </p:sp>
      <p:sp>
        <p:nvSpPr>
          <p:cNvPr id="5" name="TextBox 4">
            <a:extLst>
              <a:ext uri="{FF2B5EF4-FFF2-40B4-BE49-F238E27FC236}">
                <a16:creationId xmlns:a16="http://schemas.microsoft.com/office/drawing/2014/main" id="{B419D2E8-EE10-7928-247C-03DB25978C03}"/>
              </a:ext>
            </a:extLst>
          </p:cNvPr>
          <p:cNvSpPr txBox="1"/>
          <p:nvPr/>
        </p:nvSpPr>
        <p:spPr>
          <a:xfrm>
            <a:off x="879496" y="2378285"/>
            <a:ext cx="9104544" cy="2523768"/>
          </a:xfrm>
          <a:prstGeom prst="rect">
            <a:avLst/>
          </a:prstGeom>
          <a:noFill/>
        </p:spPr>
        <p:txBody>
          <a:bodyPr wrap="none" rtlCol="0">
            <a:spAutoFit/>
          </a:bodyPr>
          <a:lstStyle/>
          <a:p>
            <a:pPr marL="576262" marR="0" lvl="0"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Trays ( 3 lbs.).</a:t>
            </a:r>
          </a:p>
          <a:p>
            <a:pPr marL="576262" marR="0" lvl="0"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lang="en-US" sz="2800" dirty="0">
                <a:solidFill>
                  <a:schemeClr val="bg1"/>
                </a:solidFill>
                <a:latin typeface="Calibri"/>
              </a:rPr>
              <a:t>2 food</a:t>
            </a:r>
            <a:r>
              <a:rPr kumimoji="0" lang="en-US" sz="2800" b="0" i="0" u="none" strike="noStrike" kern="1200" cap="none" spc="0" normalizeH="0" baseline="0" noProof="0" dirty="0">
                <a:ln>
                  <a:noFill/>
                </a:ln>
                <a:solidFill>
                  <a:schemeClr val="bg1"/>
                </a:solidFill>
                <a:effectLst/>
                <a:uLnTx/>
                <a:uFillTx/>
                <a:latin typeface="Calibri"/>
                <a:ea typeface="+mn-ea"/>
                <a:cs typeface="+mn-cs"/>
              </a:rPr>
              <a:t> grade bags per each BIC classroom for share table.</a:t>
            </a:r>
          </a:p>
          <a:p>
            <a:pPr marL="576262" marR="0" lvl="0"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Table cleaning wipes.</a:t>
            </a:r>
          </a:p>
          <a:p>
            <a:pPr marL="576262" marR="0" lvl="0"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b="0" i="0" u="none" strike="noStrike" kern="1200" cap="none" spc="0" normalizeH="0" baseline="0" noProof="0" dirty="0" err="1">
                <a:ln>
                  <a:noFill/>
                </a:ln>
                <a:solidFill>
                  <a:schemeClr val="bg1"/>
                </a:solidFill>
                <a:effectLst/>
                <a:uLnTx/>
                <a:uFillTx/>
                <a:latin typeface="Calibri"/>
                <a:ea typeface="+mn-ea"/>
                <a:cs typeface="+mn-cs"/>
              </a:rPr>
              <a:t>Sporkette</a:t>
            </a:r>
            <a:r>
              <a:rPr kumimoji="0" lang="en-US" sz="2800" b="0" i="0" u="none" strike="noStrike" kern="1200" cap="none" spc="0" normalizeH="0" baseline="0" noProof="0" dirty="0">
                <a:ln>
                  <a:noFill/>
                </a:ln>
                <a:solidFill>
                  <a:schemeClr val="bg1"/>
                </a:solidFill>
                <a:effectLst/>
                <a:uLnTx/>
                <a:uFillTx/>
                <a:latin typeface="Calibri"/>
                <a:ea typeface="+mn-ea"/>
                <a:cs typeface="+mn-cs"/>
              </a:rPr>
              <a:t>.</a:t>
            </a:r>
            <a:endParaRPr lang="en-US" sz="2800" dirty="0">
              <a:solidFill>
                <a:schemeClr val="bg1"/>
              </a:solidFill>
              <a:latin typeface="Calibri"/>
            </a:endParaRPr>
          </a:p>
          <a:p>
            <a:pPr marL="576262" marR="0" lvl="0" indent="-3429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Trash bag liners.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 name="Picture 1" descr="Text, letter&#10;&#10;Description automatically generated">
            <a:extLst>
              <a:ext uri="{FF2B5EF4-FFF2-40B4-BE49-F238E27FC236}">
                <a16:creationId xmlns:a16="http://schemas.microsoft.com/office/drawing/2014/main" id="{D430C83A-8379-F5FB-C327-6F5343137A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0020" y1="63184" x2="22070" y2="58594"/>
                        <a14:foregroundMark x1="45215" y1="50586" x2="67969" y2="47656"/>
                        <a14:foregroundMark x1="35156" y1="48926" x2="77246" y2="51563"/>
                        <a14:foregroundMark x1="77246" y1="51563" x2="81836" y2="50977"/>
                        <a14:foregroundMark x1="38086" y1="54785" x2="83594" y2="56934"/>
                        <a14:foregroundMark x1="49414" y1="55273" x2="56641" y2="51465"/>
                        <a14:foregroundMark x1="40625" y1="63184" x2="69629" y2="61523"/>
                        <a14:foregroundMark x1="56152" y1="63672" x2="75586" y2="63672"/>
                      </a14:backgroundRemoval>
                    </a14:imgEffect>
                  </a14:imgLayer>
                </a14:imgProps>
              </a:ext>
              <a:ext uri="{28A0092B-C50C-407E-A947-70E740481C1C}">
                <a14:useLocalDpi xmlns:a14="http://schemas.microsoft.com/office/drawing/2010/main" val="0"/>
              </a:ext>
            </a:extLst>
          </a:blip>
          <a:stretch>
            <a:fillRect/>
          </a:stretch>
        </p:blipFill>
        <p:spPr>
          <a:xfrm>
            <a:off x="5688119" y="5236934"/>
            <a:ext cx="1621066" cy="1621066"/>
          </a:xfrm>
          <a:prstGeom prst="rect">
            <a:avLst/>
          </a:prstGeom>
        </p:spPr>
      </p:pic>
      <p:pic>
        <p:nvPicPr>
          <p:cNvPr id="12" name="Picture 11" descr="A picture containing accessory, case&#10;&#10;Description automatically generated">
            <a:extLst>
              <a:ext uri="{FF2B5EF4-FFF2-40B4-BE49-F238E27FC236}">
                <a16:creationId xmlns:a16="http://schemas.microsoft.com/office/drawing/2014/main" id="{CFF69E5B-DD33-3942-B01F-3DDF43E2861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52" b="89783" l="6192" r="92570">
                        <a14:foregroundMark x1="6192" y1="36378" x2="6192" y2="36378"/>
                        <a14:foregroundMark x1="92570" y1="53096" x2="92570" y2="53096"/>
                      </a14:backgroundRemoval>
                    </a14:imgEffect>
                  </a14:imgLayer>
                </a14:imgProps>
              </a:ext>
              <a:ext uri="{28A0092B-C50C-407E-A947-70E740481C1C}">
                <a14:useLocalDpi xmlns:a14="http://schemas.microsoft.com/office/drawing/2010/main" val="0"/>
              </a:ext>
            </a:extLst>
          </a:blip>
          <a:stretch>
            <a:fillRect/>
          </a:stretch>
        </p:blipFill>
        <p:spPr>
          <a:xfrm>
            <a:off x="9368780" y="4779670"/>
            <a:ext cx="2293830" cy="2293830"/>
          </a:xfrm>
          <a:prstGeom prst="rect">
            <a:avLst/>
          </a:prstGeom>
        </p:spPr>
      </p:pic>
      <p:pic>
        <p:nvPicPr>
          <p:cNvPr id="14" name="Picture 13">
            <a:extLst>
              <a:ext uri="{FF2B5EF4-FFF2-40B4-BE49-F238E27FC236}">
                <a16:creationId xmlns:a16="http://schemas.microsoft.com/office/drawing/2014/main" id="{E6680A70-54DC-1655-0174-53D04DCFDBD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5166" b="92926" l="9989" r="89984">
                        <a14:foregroundMark x1="19602" y1="39248" x2="60178" y2="50000"/>
                        <a14:foregroundMark x1="17555" y1="45392" x2="17205" y2="37227"/>
                        <a14:foregroundMark x1="84383" y1="55093" x2="83683" y2="45918"/>
                        <a14:foregroundMark x1="83010" y1="35166" x2="83010" y2="35166"/>
                        <a14:foregroundMark x1="78244" y1="84276" x2="78595" y2="76597"/>
                        <a14:foregroundMark x1="84707" y1="74535" x2="84707" y2="74535"/>
                        <a14:foregroundMark x1="75525" y1="87348" x2="75525" y2="87348"/>
                        <a14:foregroundMark x1="14836" y1="44867" x2="14836" y2="44867"/>
                        <a14:foregroundMark x1="20813" y1="85974" x2="19198" y2="84196"/>
                        <a14:foregroundMark x1="16586" y1="78779" x2="16586" y2="78779"/>
                        <a14:foregroundMark x1="83522" y1="74859" x2="83710" y2="72757"/>
                        <a14:foregroundMark x1="84707" y1="73080" x2="84707" y2="73080"/>
                        <a14:foregroundMark x1="84707" y1="71261" x2="84707" y2="71261"/>
                        <a14:foregroundMark x1="85110" y1="67664" x2="86511" y2="4781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t="29453"/>
          <a:stretch/>
        </p:blipFill>
        <p:spPr>
          <a:xfrm>
            <a:off x="342352" y="5371301"/>
            <a:ext cx="2162874" cy="1017231"/>
          </a:xfrm>
          <a:prstGeom prst="rect">
            <a:avLst/>
          </a:prstGeom>
        </p:spPr>
      </p:pic>
      <p:pic>
        <p:nvPicPr>
          <p:cNvPr id="15" name="Picture 14" descr="A picture containing tableware, fork, knife&#10;&#10;Description automatically generated">
            <a:extLst>
              <a:ext uri="{FF2B5EF4-FFF2-40B4-BE49-F238E27FC236}">
                <a16:creationId xmlns:a16="http://schemas.microsoft.com/office/drawing/2014/main" id="{11E345B3-BED7-CA86-35CB-3C8B6ED61BC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267" b="95867" l="28667" r="75800">
                        <a14:foregroundMark x1="40867" y1="92867" x2="40067" y2="90667"/>
                        <a14:foregroundMark x1="61000" y1="95867" x2="60800" y2="92667"/>
                        <a14:foregroundMark x1="58800" y1="6533" x2="58800" y2="6533"/>
                        <a14:foregroundMark x1="34400" y1="5667" x2="34400" y2="5667"/>
                        <a14:foregroundMark x1="37800" y1="4267" x2="37800" y2="426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3"/>
              </a:ext>
            </a:extLst>
          </a:blip>
          <a:srcRect l="22866" r="18264"/>
          <a:stretch/>
        </p:blipFill>
        <p:spPr>
          <a:xfrm>
            <a:off x="8089555" y="5219700"/>
            <a:ext cx="782185" cy="1328646"/>
          </a:xfrm>
          <a:prstGeom prst="rect">
            <a:avLst/>
          </a:prstGeom>
        </p:spPr>
      </p:pic>
      <p:pic>
        <p:nvPicPr>
          <p:cNvPr id="18" name="Picture 4" descr="Disposable Plastic Bag Package Grayscale Template. Mock Up Template Ready For Your Design. Product Packing Vector EPS10. Isolated. Stock Vector - 36851807">
            <a:extLst>
              <a:ext uri="{FF2B5EF4-FFF2-40B4-BE49-F238E27FC236}">
                <a16:creationId xmlns:a16="http://schemas.microsoft.com/office/drawing/2014/main" id="{AA4F3B28-7D4E-8DEA-A5C3-6D2D8D667D8B}"/>
              </a:ext>
            </a:extLst>
          </p:cNvPr>
          <p:cNvPicPr>
            <a:picLocks noChangeAspect="1" noChangeArrowheads="1"/>
          </p:cNvPicPr>
          <p:nvPr/>
        </p:nvPicPr>
        <p:blipFill rotWithShape="1">
          <a:blip r:embed="rId14">
            <a:alphaModFix amt="38000"/>
            <a:extLst>
              <a:ext uri="{28A0092B-C50C-407E-A947-70E740481C1C}">
                <a14:useLocalDpi xmlns:a14="http://schemas.microsoft.com/office/drawing/2010/main" val="0"/>
              </a:ext>
            </a:extLst>
          </a:blip>
          <a:srcRect l="19121" t="12591" r="19099" b="10067"/>
          <a:stretch/>
        </p:blipFill>
        <p:spPr bwMode="auto">
          <a:xfrm rot="20572077">
            <a:off x="3120430" y="4697687"/>
            <a:ext cx="1393097" cy="1744030"/>
          </a:xfrm>
          <a:prstGeom prst="rect">
            <a:avLst/>
          </a:prstGeom>
          <a:noFill/>
          <a:ln>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pic>
        <p:nvPicPr>
          <p:cNvPr id="16" name="Picture 4" descr="Disposable Plastic Bag Package Grayscale Template. Mock Up Template Ready For Your Design. Product Packing Vector EPS10. Isolated. Stock Vector - 36851807">
            <a:extLst>
              <a:ext uri="{FF2B5EF4-FFF2-40B4-BE49-F238E27FC236}">
                <a16:creationId xmlns:a16="http://schemas.microsoft.com/office/drawing/2014/main" id="{4C500DFC-A2FC-7197-CDC0-BF87A1A022E4}"/>
              </a:ext>
            </a:extLst>
          </p:cNvPr>
          <p:cNvPicPr>
            <a:picLocks noChangeAspect="1" noChangeArrowheads="1"/>
          </p:cNvPicPr>
          <p:nvPr/>
        </p:nvPicPr>
        <p:blipFill rotWithShape="1">
          <a:blip r:embed="rId14">
            <a:alphaModFix amt="38000"/>
            <a:extLst>
              <a:ext uri="{28A0092B-C50C-407E-A947-70E740481C1C}">
                <a14:useLocalDpi xmlns:a14="http://schemas.microsoft.com/office/drawing/2010/main" val="0"/>
              </a:ext>
            </a:extLst>
          </a:blip>
          <a:srcRect l="19121" t="12591" r="19099" b="10067"/>
          <a:stretch/>
        </p:blipFill>
        <p:spPr bwMode="auto">
          <a:xfrm rot="681653">
            <a:off x="3580176" y="4839534"/>
            <a:ext cx="1393097" cy="1744030"/>
          </a:xfrm>
          <a:prstGeom prst="rect">
            <a:avLst/>
          </a:prstGeom>
          <a:noFill/>
          <a:ln>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5124DD5-FE84-4C5B-A6F0-2F1BD63A161B}"/>
              </a:ext>
            </a:extLst>
          </p:cNvPr>
          <p:cNvSpPr/>
          <p:nvPr/>
        </p:nvSpPr>
        <p:spPr>
          <a:xfrm>
            <a:off x="0" y="259401"/>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67B4E35-82AF-1F44-2A14-156782D15BBE}"/>
              </a:ext>
            </a:extLst>
          </p:cNvPr>
          <p:cNvSpPr txBox="1">
            <a:spLocks/>
          </p:cNvSpPr>
          <p:nvPr/>
        </p:nvSpPr>
        <p:spPr>
          <a:xfrm>
            <a:off x="48128" y="342594"/>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6000" b="1" dirty="0">
                <a:solidFill>
                  <a:srgbClr val="002060"/>
                </a:solidFill>
                <a:latin typeface="Times New Roman" panose="02020603050405020304" pitchFamily="18" charset="0"/>
                <a:cs typeface="Times New Roman" panose="02020603050405020304" pitchFamily="18" charset="0"/>
              </a:rPr>
              <a:t>Supplies Needed</a:t>
            </a:r>
            <a:endParaRPr kumimoji="0" lang="en-US" sz="60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7021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A5DDE4-A865-5B4C-722F-1B463309BE9F}"/>
              </a:ext>
            </a:extLst>
          </p:cNvPr>
          <p:cNvSpPr/>
          <p:nvPr/>
        </p:nvSpPr>
        <p:spPr>
          <a:xfrm>
            <a:off x="0" y="148234"/>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1A7553D-E906-7B38-D92F-68532827264E}"/>
              </a:ext>
            </a:extLst>
          </p:cNvPr>
          <p:cNvSpPr>
            <a:spLocks/>
          </p:cNvSpPr>
          <p:nvPr/>
        </p:nvSpPr>
        <p:spPr>
          <a:xfrm>
            <a:off x="611309" y="1431814"/>
            <a:ext cx="10171562" cy="530149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AEE1663-DFD5-EBBD-AE4B-AF61062D43C7}"/>
              </a:ext>
            </a:extLst>
          </p:cNvPr>
          <p:cNvPicPr>
            <a:picLocks noChangeAspect="1"/>
          </p:cNvPicPr>
          <p:nvPr/>
        </p:nvPicPr>
        <p:blipFill>
          <a:blip r:embed="rId3"/>
          <a:stretch>
            <a:fillRect/>
          </a:stretch>
        </p:blipFill>
        <p:spPr>
          <a:xfrm>
            <a:off x="7731833" y="1636398"/>
            <a:ext cx="3774729" cy="4892323"/>
          </a:xfrm>
          <a:prstGeom prst="rect">
            <a:avLst/>
          </a:prstGeom>
          <a:ln>
            <a:solidFill>
              <a:srgbClr val="002060"/>
            </a:solidFill>
          </a:ln>
        </p:spPr>
      </p:pic>
      <p:sp>
        <p:nvSpPr>
          <p:cNvPr id="3" name="TextBox 2">
            <a:extLst>
              <a:ext uri="{FF2B5EF4-FFF2-40B4-BE49-F238E27FC236}">
                <a16:creationId xmlns:a16="http://schemas.microsoft.com/office/drawing/2014/main" id="{0E421751-3E21-D844-E6DA-0EDB13886261}"/>
              </a:ext>
            </a:extLst>
          </p:cNvPr>
          <p:cNvSpPr txBox="1"/>
          <p:nvPr/>
        </p:nvSpPr>
        <p:spPr>
          <a:xfrm>
            <a:off x="2344254" y="375270"/>
            <a:ext cx="8578310" cy="923330"/>
          </a:xfrm>
          <a:prstGeom prst="rect">
            <a:avLst/>
          </a:prstGeom>
          <a:noFill/>
        </p:spPr>
        <p:txBody>
          <a:bodyPr wrap="none" rtlCol="0">
            <a:spAutoFit/>
          </a:bodyPr>
          <a:lstStyle/>
          <a:p>
            <a:r>
              <a:rPr lang="en-US" sz="5400" b="1" i="1" dirty="0">
                <a:solidFill>
                  <a:srgbClr val="002060"/>
                </a:solidFill>
                <a:latin typeface="Times New Roman" panose="02020603050405020304" pitchFamily="18" charset="0"/>
                <a:cs typeface="Times New Roman" panose="02020603050405020304" pitchFamily="18" charset="0"/>
              </a:rPr>
              <a:t>Breakfast Meal Count Form</a:t>
            </a:r>
          </a:p>
        </p:txBody>
      </p:sp>
      <p:sp>
        <p:nvSpPr>
          <p:cNvPr id="6" name="TextBox 5">
            <a:extLst>
              <a:ext uri="{FF2B5EF4-FFF2-40B4-BE49-F238E27FC236}">
                <a16:creationId xmlns:a16="http://schemas.microsoft.com/office/drawing/2014/main" id="{796165CA-E24F-5A84-1C42-5CF2520931A3}"/>
              </a:ext>
            </a:extLst>
          </p:cNvPr>
          <p:cNvSpPr txBox="1"/>
          <p:nvPr/>
        </p:nvSpPr>
        <p:spPr>
          <a:xfrm>
            <a:off x="975071" y="1944760"/>
            <a:ext cx="6201937" cy="954107"/>
          </a:xfrm>
          <a:prstGeom prst="rect">
            <a:avLst/>
          </a:prstGeom>
          <a:noFill/>
        </p:spPr>
        <p:txBody>
          <a:bodyPr wrap="square" rtlCol="0">
            <a:spAutoFit/>
          </a:bodyPr>
          <a:lstStyle/>
          <a:p>
            <a:r>
              <a:rPr lang="en-US" sz="2800" dirty="0">
                <a:solidFill>
                  <a:schemeClr val="bg1"/>
                </a:solidFill>
              </a:rPr>
              <a:t>Introducing the new and improved </a:t>
            </a:r>
            <a:r>
              <a:rPr lang="en-US" sz="2800" b="1" i="1" dirty="0">
                <a:solidFill>
                  <a:schemeClr val="bg1"/>
                </a:solidFill>
              </a:rPr>
              <a:t>Breakfast Meal Count form</a:t>
            </a:r>
            <a:r>
              <a:rPr lang="en-US" sz="2800" dirty="0">
                <a:solidFill>
                  <a:schemeClr val="bg1"/>
                </a:solidFill>
              </a:rPr>
              <a:t>. </a:t>
            </a:r>
          </a:p>
        </p:txBody>
      </p:sp>
      <p:pic>
        <p:nvPicPr>
          <p:cNvPr id="2060" name="Picture 12">
            <a:extLst>
              <a:ext uri="{FF2B5EF4-FFF2-40B4-BE49-F238E27FC236}">
                <a16:creationId xmlns:a16="http://schemas.microsoft.com/office/drawing/2014/main" id="{79A712EF-6AE4-A0E6-D58C-DF969975F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658">
            <a:off x="891887" y="169378"/>
            <a:ext cx="1915452" cy="10088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CBA287A-DDE6-E09E-FECC-9B3156886B71}"/>
              </a:ext>
            </a:extLst>
          </p:cNvPr>
          <p:cNvSpPr txBox="1"/>
          <p:nvPr/>
        </p:nvSpPr>
        <p:spPr>
          <a:xfrm>
            <a:off x="1518140" y="2876814"/>
            <a:ext cx="5306862" cy="2246769"/>
          </a:xfrm>
          <a:prstGeom prst="rect">
            <a:avLst/>
          </a:prstGeom>
          <a:noFill/>
        </p:spPr>
        <p:txBody>
          <a:bodyPr wrap="square" rtlCol="0">
            <a:spAutoFit/>
          </a:bodyPr>
          <a:lstStyle/>
          <a:p>
            <a:pPr marL="457200" indent="-457200">
              <a:buClr>
                <a:srgbClr val="FFC000"/>
              </a:buClr>
              <a:buFont typeface="Wingdings" panose="05000000000000000000" pitchFamily="2" charset="2"/>
              <a:buChar char="v"/>
            </a:pPr>
            <a:r>
              <a:rPr lang="en-US" sz="2800" dirty="0">
                <a:solidFill>
                  <a:schemeClr val="bg1"/>
                </a:solidFill>
              </a:rPr>
              <a:t>Readability has improved to increase in classroom usage.</a:t>
            </a:r>
          </a:p>
          <a:p>
            <a:pPr marL="457200" indent="-457200">
              <a:buClr>
                <a:srgbClr val="FFC000"/>
              </a:buClr>
              <a:buFont typeface="Wingdings" panose="05000000000000000000" pitchFamily="2" charset="2"/>
              <a:buChar char="v"/>
            </a:pPr>
            <a:r>
              <a:rPr lang="en-US" sz="2800" dirty="0">
                <a:solidFill>
                  <a:schemeClr val="bg1"/>
                </a:solidFill>
              </a:rPr>
              <a:t>Same day and forecast areas have been separated.</a:t>
            </a:r>
          </a:p>
          <a:p>
            <a:pPr marL="457200" indent="-457200">
              <a:buClr>
                <a:srgbClr val="FFC000"/>
              </a:buClr>
              <a:buFont typeface="Wingdings" panose="05000000000000000000" pitchFamily="2" charset="2"/>
              <a:buChar char="v"/>
            </a:pPr>
            <a:r>
              <a:rPr lang="en-US" sz="2800" dirty="0">
                <a:solidFill>
                  <a:schemeClr val="bg1"/>
                </a:solidFill>
              </a:rPr>
              <a:t>No more boxes!</a:t>
            </a:r>
          </a:p>
        </p:txBody>
      </p:sp>
      <p:sp>
        <p:nvSpPr>
          <p:cNvPr id="10" name="TextBox 9">
            <a:extLst>
              <a:ext uri="{FF2B5EF4-FFF2-40B4-BE49-F238E27FC236}">
                <a16:creationId xmlns:a16="http://schemas.microsoft.com/office/drawing/2014/main" id="{9C136C1A-ACCE-96CB-B1BD-6D2D069E0511}"/>
              </a:ext>
            </a:extLst>
          </p:cNvPr>
          <p:cNvSpPr txBox="1"/>
          <p:nvPr/>
        </p:nvSpPr>
        <p:spPr>
          <a:xfrm>
            <a:off x="1518140" y="5163756"/>
            <a:ext cx="4246387" cy="954107"/>
          </a:xfrm>
          <a:prstGeom prst="rect">
            <a:avLst/>
          </a:prstGeom>
          <a:noFill/>
        </p:spPr>
        <p:txBody>
          <a:bodyPr wrap="square" rtlCol="0">
            <a:spAutoFit/>
          </a:bodyPr>
          <a:lstStyle/>
          <a:p>
            <a:pPr marL="457200" indent="-457200">
              <a:buClr>
                <a:srgbClr val="FFC000"/>
              </a:buClr>
              <a:buFont typeface="Wingdings" panose="05000000000000000000" pitchFamily="2" charset="2"/>
              <a:buChar char="v"/>
            </a:pPr>
            <a:r>
              <a:rPr lang="en-US" sz="2800" dirty="0">
                <a:solidFill>
                  <a:schemeClr val="bg1"/>
                </a:solidFill>
              </a:rPr>
              <a:t>A new area has been made for Vegan options.</a:t>
            </a:r>
          </a:p>
        </p:txBody>
      </p:sp>
      <p:pic>
        <p:nvPicPr>
          <p:cNvPr id="2" name="Picture 1">
            <a:extLst>
              <a:ext uri="{FF2B5EF4-FFF2-40B4-BE49-F238E27FC236}">
                <a16:creationId xmlns:a16="http://schemas.microsoft.com/office/drawing/2014/main" id="{8D6C3B31-820D-993B-D552-A241AEE6182C}"/>
              </a:ext>
            </a:extLst>
          </p:cNvPr>
          <p:cNvPicPr>
            <a:picLocks noChangeAspect="1"/>
          </p:cNvPicPr>
          <p:nvPr/>
        </p:nvPicPr>
        <p:blipFill rotWithShape="1">
          <a:blip r:embed="rId3"/>
          <a:srcRect b="68302"/>
          <a:stretch/>
        </p:blipFill>
        <p:spPr>
          <a:xfrm>
            <a:off x="6748770" y="2807779"/>
            <a:ext cx="5268326" cy="2164356"/>
          </a:xfrm>
          <a:prstGeom prst="rect">
            <a:avLst/>
          </a:prstGeom>
          <a:ln>
            <a:solidFill>
              <a:srgbClr val="002060"/>
            </a:solidFill>
          </a:ln>
        </p:spPr>
      </p:pic>
      <p:grpSp>
        <p:nvGrpSpPr>
          <p:cNvPr id="13" name="Group 12">
            <a:extLst>
              <a:ext uri="{FF2B5EF4-FFF2-40B4-BE49-F238E27FC236}">
                <a16:creationId xmlns:a16="http://schemas.microsoft.com/office/drawing/2014/main" id="{D26805A9-740B-E077-8D4C-320109DF63D5}"/>
              </a:ext>
            </a:extLst>
          </p:cNvPr>
          <p:cNvGrpSpPr/>
          <p:nvPr/>
        </p:nvGrpSpPr>
        <p:grpSpPr>
          <a:xfrm>
            <a:off x="7467433" y="4834393"/>
            <a:ext cx="2771720" cy="1579206"/>
            <a:chOff x="7467433" y="4834393"/>
            <a:chExt cx="2771720" cy="1579206"/>
          </a:xfrm>
        </p:grpSpPr>
        <p:sp>
          <p:nvSpPr>
            <p:cNvPr id="7" name="TextBox 6">
              <a:extLst>
                <a:ext uri="{FF2B5EF4-FFF2-40B4-BE49-F238E27FC236}">
                  <a16:creationId xmlns:a16="http://schemas.microsoft.com/office/drawing/2014/main" id="{48AE599F-BAC6-8AD2-A0E0-0E03935FDA22}"/>
                </a:ext>
              </a:extLst>
            </p:cNvPr>
            <p:cNvSpPr txBox="1"/>
            <p:nvPr/>
          </p:nvSpPr>
          <p:spPr>
            <a:xfrm>
              <a:off x="7467433" y="5890379"/>
              <a:ext cx="2312428" cy="523220"/>
            </a:xfrm>
            <a:prstGeom prst="rect">
              <a:avLst/>
            </a:prstGeom>
            <a:solidFill>
              <a:srgbClr val="FFC000"/>
            </a:solidFill>
            <a:ln>
              <a:solidFill>
                <a:schemeClr val="bg1"/>
              </a:solidFill>
            </a:ln>
          </p:spPr>
          <p:txBody>
            <a:bodyPr wrap="none" rtlCol="0">
              <a:spAutoFit/>
            </a:bodyPr>
            <a:lstStyle/>
            <a:p>
              <a:r>
                <a:rPr lang="en-US" sz="2800" dirty="0">
                  <a:solidFill>
                    <a:srgbClr val="002060"/>
                  </a:solidFill>
                </a:rPr>
                <a:t>VEGAN Option</a:t>
              </a:r>
            </a:p>
          </p:txBody>
        </p:sp>
        <p:cxnSp>
          <p:nvCxnSpPr>
            <p:cNvPr id="12" name="Straight Arrow Connector 11">
              <a:extLst>
                <a:ext uri="{FF2B5EF4-FFF2-40B4-BE49-F238E27FC236}">
                  <a16:creationId xmlns:a16="http://schemas.microsoft.com/office/drawing/2014/main" id="{0A286602-96BF-02D0-975B-31F770F6831A}"/>
                </a:ext>
              </a:extLst>
            </p:cNvPr>
            <p:cNvCxnSpPr>
              <a:cxnSpLocks/>
            </p:cNvCxnSpPr>
            <p:nvPr/>
          </p:nvCxnSpPr>
          <p:spPr>
            <a:xfrm flipV="1">
              <a:off x="8792308" y="4834393"/>
              <a:ext cx="1446845" cy="9227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260679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53" presetClass="entr" presetSubtype="16"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animEffect transition="in" filter="fade">
                                      <p:cBhvr>
                                        <p:cTn id="11" dur="500"/>
                                        <p:tgtEl>
                                          <p:spTgt spid="2"/>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6C0003-74E8-A103-CACC-CC7312548B36}"/>
              </a:ext>
            </a:extLst>
          </p:cNvPr>
          <p:cNvSpPr>
            <a:spLocks/>
          </p:cNvSpPr>
          <p:nvPr/>
        </p:nvSpPr>
        <p:spPr>
          <a:xfrm>
            <a:off x="2331217" y="1559763"/>
            <a:ext cx="9059408" cy="514413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1EF7B3F-D0AA-94AC-DCF4-46480CC9A85B}"/>
              </a:ext>
            </a:extLst>
          </p:cNvPr>
          <p:cNvSpPr/>
          <p:nvPr/>
        </p:nvSpPr>
        <p:spPr>
          <a:xfrm>
            <a:off x="0" y="259401"/>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67B4E35-82AF-1F44-2A14-156782D15BBE}"/>
              </a:ext>
            </a:extLst>
          </p:cNvPr>
          <p:cNvSpPr txBox="1">
            <a:spLocks/>
          </p:cNvSpPr>
          <p:nvPr/>
        </p:nvSpPr>
        <p:spPr>
          <a:xfrm>
            <a:off x="156412" y="236203"/>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defRPr/>
            </a:pPr>
            <a:r>
              <a:rPr kumimoji="0" lang="en-US" sz="60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Placement Of Meal Count Form</a:t>
            </a:r>
          </a:p>
        </p:txBody>
      </p:sp>
      <p:pic>
        <p:nvPicPr>
          <p:cNvPr id="2" name="Picture 1">
            <a:extLst>
              <a:ext uri="{FF2B5EF4-FFF2-40B4-BE49-F238E27FC236}">
                <a16:creationId xmlns:a16="http://schemas.microsoft.com/office/drawing/2014/main" id="{87EA1B73-1CE6-8105-4996-C00A52114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133" y="1485594"/>
            <a:ext cx="3707111" cy="5292479"/>
          </a:xfrm>
          <a:prstGeom prst="rect">
            <a:avLst/>
          </a:prstGeom>
          <a:effectLst>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a:extLst>
              <a:ext uri="{FF2B5EF4-FFF2-40B4-BE49-F238E27FC236}">
                <a16:creationId xmlns:a16="http://schemas.microsoft.com/office/drawing/2014/main" id="{7BF01BA2-D8AA-95B8-A265-8AE8C959BB53}"/>
              </a:ext>
            </a:extLst>
          </p:cNvPr>
          <p:cNvSpPr txBox="1"/>
          <p:nvPr/>
        </p:nvSpPr>
        <p:spPr>
          <a:xfrm>
            <a:off x="5500334" y="1674674"/>
            <a:ext cx="634738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Food Service Staff will ensure that the “Breakfast Meal Count Form” accompanies the BIC insulated bag.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308"/>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448A323A-A599-3E04-8C2C-E9ACE85D51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75" t="77340" r="28999" b="6291"/>
          <a:stretch/>
        </p:blipFill>
        <p:spPr bwMode="auto">
          <a:xfrm>
            <a:off x="2490324" y="5576617"/>
            <a:ext cx="1406562" cy="848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8173FCF2-2C10-7328-A018-519272920E7D}"/>
              </a:ext>
            </a:extLst>
          </p:cNvPr>
          <p:cNvPicPr>
            <a:picLocks noChangeAspect="1"/>
          </p:cNvPicPr>
          <p:nvPr/>
        </p:nvPicPr>
        <p:blipFill>
          <a:blip r:embed="rId4">
            <a:extLst>
              <a:ext uri="{28A0092B-C50C-407E-A947-70E740481C1C}">
                <a14:useLocalDpi xmlns:a14="http://schemas.microsoft.com/office/drawing/2010/main" val="0"/>
              </a:ext>
            </a:extLst>
          </a:blip>
          <a:srcRect l="890" r="890"/>
          <a:stretch/>
        </p:blipFill>
        <p:spPr>
          <a:xfrm>
            <a:off x="7112081" y="3229281"/>
            <a:ext cx="2490340" cy="3286125"/>
          </a:xfrm>
          <a:prstGeom prst="rect">
            <a:avLst/>
          </a:prstGeom>
          <a:ln>
            <a:solidFill>
              <a:schemeClr val="tx1"/>
            </a:solidFill>
          </a:ln>
        </p:spPr>
      </p:pic>
      <p:pic>
        <p:nvPicPr>
          <p:cNvPr id="19" name="Picture 18">
            <a:extLst>
              <a:ext uri="{FF2B5EF4-FFF2-40B4-BE49-F238E27FC236}">
                <a16:creationId xmlns:a16="http://schemas.microsoft.com/office/drawing/2014/main" id="{5D8D71E7-90A6-BC7C-31F3-221A6B5B82CA}"/>
              </a:ext>
            </a:extLst>
          </p:cNvPr>
          <p:cNvPicPr>
            <a:picLocks noChangeAspect="1"/>
          </p:cNvPicPr>
          <p:nvPr/>
        </p:nvPicPr>
        <p:blipFill>
          <a:blip r:embed="rId4">
            <a:extLst>
              <a:ext uri="{28A0092B-C50C-407E-A947-70E740481C1C}">
                <a14:useLocalDpi xmlns:a14="http://schemas.microsoft.com/office/drawing/2010/main" val="0"/>
              </a:ext>
            </a:extLst>
          </a:blip>
          <a:srcRect l="308" r="308"/>
          <a:stretch/>
        </p:blipFill>
        <p:spPr>
          <a:xfrm>
            <a:off x="2589579" y="3455803"/>
            <a:ext cx="1208051" cy="1575436"/>
          </a:xfrm>
          <a:prstGeom prst="rect">
            <a:avLst/>
          </a:prstGeom>
          <a:ln>
            <a:solidFill>
              <a:srgbClr val="000D33"/>
            </a:solidFill>
          </a:ln>
        </p:spPr>
      </p:pic>
      <p:sp>
        <p:nvSpPr>
          <p:cNvPr id="7" name="Rectangle 6">
            <a:extLst>
              <a:ext uri="{FF2B5EF4-FFF2-40B4-BE49-F238E27FC236}">
                <a16:creationId xmlns:a16="http://schemas.microsoft.com/office/drawing/2014/main" id="{F1339BC7-A001-E286-65A4-413CB33E1C96}"/>
              </a:ext>
            </a:extLst>
          </p:cNvPr>
          <p:cNvSpPr/>
          <p:nvPr/>
        </p:nvSpPr>
        <p:spPr>
          <a:xfrm>
            <a:off x="2589578" y="5559887"/>
            <a:ext cx="1208051" cy="551253"/>
          </a:xfrm>
          <a:prstGeom prst="rect">
            <a:avLst/>
          </a:prstGeom>
          <a:solidFill>
            <a:schemeClr val="accent4">
              <a:alpha val="86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5400" dirty="0">
                <a:solidFill>
                  <a:srgbClr val="000000">
                    <a:alpha val="89000"/>
                  </a:srgbClr>
                </a:solidFill>
              </a:rPr>
              <a:t>27</a:t>
            </a:r>
          </a:p>
        </p:txBody>
      </p:sp>
      <p:sp>
        <p:nvSpPr>
          <p:cNvPr id="8" name="Rectangle 7">
            <a:extLst>
              <a:ext uri="{FF2B5EF4-FFF2-40B4-BE49-F238E27FC236}">
                <a16:creationId xmlns:a16="http://schemas.microsoft.com/office/drawing/2014/main" id="{CAAFD23E-699C-FE25-A31B-9E39AFCFCA33}"/>
              </a:ext>
            </a:extLst>
          </p:cNvPr>
          <p:cNvSpPr/>
          <p:nvPr/>
        </p:nvSpPr>
        <p:spPr>
          <a:xfrm>
            <a:off x="2561361" y="5591500"/>
            <a:ext cx="1236267" cy="536370"/>
          </a:xfrm>
          <a:prstGeom prst="rect">
            <a:avLst/>
          </a:prstGeom>
          <a:solidFill>
            <a:schemeClr val="tx1">
              <a:lumMod val="65000"/>
              <a:lumOff val="35000"/>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31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026 -0.00463 L -0.42084 -0.2294 " pathEditMode="relative" rAng="0" ptsTypes="AA">
                                      <p:cBhvr>
                                        <p:cTn id="6" dur="2000" fill="hold"/>
                                        <p:tgtEl>
                                          <p:spTgt spid="5"/>
                                        </p:tgtEl>
                                        <p:attrNameLst>
                                          <p:attrName>ppt_x</p:attrName>
                                          <p:attrName>ppt_y</p:attrName>
                                        </p:attrNameLst>
                                      </p:cBhvr>
                                      <p:rCtr x="-21029" y="-11250"/>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par>
                          <p:cTn id="15" fill="hold">
                            <p:stCondLst>
                              <p:cond delay="3000"/>
                            </p:stCondLst>
                            <p:childTnLst>
                              <p:par>
                                <p:cTn id="16" presetID="42" presetClass="path" presetSubtype="0" accel="50000" decel="50000" fill="hold" nodeType="afterEffect">
                                  <p:stCondLst>
                                    <p:cond delay="0"/>
                                  </p:stCondLst>
                                  <p:childTnLst>
                                    <p:animMotion origin="layout" path="M -2.70833E-6 1.11022E-16 L 0.00039 0.16204 " pathEditMode="relative" rAng="0" ptsTypes="AA">
                                      <p:cBhvr>
                                        <p:cTn id="17" dur="2000" fill="hold"/>
                                        <p:tgtEl>
                                          <p:spTgt spid="19"/>
                                        </p:tgtEl>
                                        <p:attrNameLst>
                                          <p:attrName>ppt_x</p:attrName>
                                          <p:attrName>ppt_y</p:attrName>
                                        </p:attrNameLst>
                                      </p:cBhvr>
                                      <p:rCtr x="13" y="8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C0402A-B936-EEEC-89D5-9344F6887317}"/>
              </a:ext>
            </a:extLst>
          </p:cNvPr>
          <p:cNvSpPr>
            <a:spLocks/>
          </p:cNvSpPr>
          <p:nvPr/>
        </p:nvSpPr>
        <p:spPr>
          <a:xfrm>
            <a:off x="152152" y="1551513"/>
            <a:ext cx="11831326"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7">
            <a:extLst>
              <a:ext uri="{FF2B5EF4-FFF2-40B4-BE49-F238E27FC236}">
                <a16:creationId xmlns:a16="http://schemas.microsoft.com/office/drawing/2014/main" id="{36E20FC2-607B-8B8A-D419-55E7A0B6E780}"/>
              </a:ext>
            </a:extLst>
          </p:cNvPr>
          <p:cNvSpPr>
            <a:spLocks noGrp="1"/>
          </p:cNvSpPr>
          <p:nvPr>
            <p:ph idx="1"/>
          </p:nvPr>
        </p:nvSpPr>
        <p:spPr>
          <a:xfrm>
            <a:off x="5467942" y="1649239"/>
            <a:ext cx="6419258" cy="1019024"/>
          </a:xfrm>
        </p:spPr>
        <p:txBody>
          <a:bodyPr>
            <a:normAutofit/>
          </a:bodyPr>
          <a:lstStyle/>
          <a:p>
            <a:pPr marL="0" indent="0">
              <a:buNone/>
            </a:pPr>
            <a:r>
              <a:rPr lang="en-US" dirty="0">
                <a:solidFill>
                  <a:schemeClr val="bg1"/>
                </a:solidFill>
                <a:cs typeface="Arial" charset="0"/>
              </a:rPr>
              <a:t>Assign a permanent parking space for the BIC bags.</a:t>
            </a:r>
            <a:endParaRPr lang="en-US" dirty="0">
              <a:solidFill>
                <a:schemeClr val="bg1"/>
              </a:solidFill>
            </a:endParaRPr>
          </a:p>
          <a:p>
            <a:endParaRPr lang="en-US" dirty="0"/>
          </a:p>
        </p:txBody>
      </p:sp>
      <p:pic>
        <p:nvPicPr>
          <p:cNvPr id="12" name="Picture 11" descr="new bag 1.JPG">
            <a:extLst>
              <a:ext uri="{FF2B5EF4-FFF2-40B4-BE49-F238E27FC236}">
                <a16:creationId xmlns:a16="http://schemas.microsoft.com/office/drawing/2014/main" id="{D8C3D2AE-4E49-59A5-AD81-1F46FBD14736}"/>
              </a:ext>
            </a:extLst>
          </p:cNvPr>
          <p:cNvPicPr>
            <a:picLocks noChangeAspect="1"/>
          </p:cNvPicPr>
          <p:nvPr/>
        </p:nvPicPr>
        <p:blipFill rotWithShape="1">
          <a:blip r:embed="rId3" cstate="print"/>
          <a:srcRect l="26861"/>
          <a:stretch/>
        </p:blipFill>
        <p:spPr>
          <a:xfrm>
            <a:off x="-1" y="0"/>
            <a:ext cx="5489087" cy="6858000"/>
          </a:xfrm>
          <a:prstGeom prst="rect">
            <a:avLst/>
          </a:prstGeom>
          <a:ln>
            <a:noFill/>
          </a:ln>
          <a:effectLst>
            <a:softEdge rad="31750"/>
          </a:effectLst>
        </p:spPr>
      </p:pic>
      <p:sp>
        <p:nvSpPr>
          <p:cNvPr id="14" name="TextBox 13">
            <a:extLst>
              <a:ext uri="{FF2B5EF4-FFF2-40B4-BE49-F238E27FC236}">
                <a16:creationId xmlns:a16="http://schemas.microsoft.com/office/drawing/2014/main" id="{1CECF6ED-7EA3-D1FC-0A86-B9424B04CD86}"/>
              </a:ext>
            </a:extLst>
          </p:cNvPr>
          <p:cNvSpPr txBox="1"/>
          <p:nvPr/>
        </p:nvSpPr>
        <p:spPr>
          <a:xfrm>
            <a:off x="6121572" y="2765989"/>
            <a:ext cx="5229419" cy="369331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Arial" charset="0"/>
              </a:rPr>
              <a:t>Create a BIC parking sign for each parking space:</a:t>
            </a:r>
          </a:p>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n-US" sz="2800" b="0" i="0" u="none" strike="noStrike" kern="1200" cap="none" spc="0" normalizeH="0" baseline="0" noProof="0" dirty="0">
              <a:ln>
                <a:noFill/>
              </a:ln>
              <a:solidFill>
                <a:schemeClr val="bg1"/>
              </a:solidFill>
              <a:effectLst/>
              <a:uLnTx/>
              <a:uFillTx/>
              <a:latin typeface="Calibri"/>
              <a:ea typeface="+mn-ea"/>
              <a:cs typeface="Arial" charset="0"/>
            </a:endParaRPr>
          </a:p>
          <a:p>
            <a:pPr marL="631825" marR="0" lvl="1" indent="-342900" algn="l" defTabSz="914400" rtl="0" eaLnBrk="1" fontAlgn="base" latinLnBrk="0" hangingPunct="1">
              <a:lnSpc>
                <a:spcPct val="100000"/>
              </a:lnSpc>
              <a:spcBef>
                <a:spcPct val="0"/>
              </a:spcBef>
              <a:spcAft>
                <a:spcPct val="0"/>
              </a:spcAft>
              <a:buClr>
                <a:srgbClr val="FFC000"/>
              </a:buClr>
              <a:buSzTx/>
              <a:buFont typeface="Wingdings" panose="05000000000000000000" pitchFamily="2" charset="2"/>
              <a:buChar char="v"/>
              <a:tabLst/>
              <a:defRPr/>
            </a:pPr>
            <a:r>
              <a:rPr kumimoji="0" lang="en-US" sz="2800" b="0" i="0" u="none" strike="noStrike" kern="1200" cap="none" spc="0" normalizeH="0" baseline="0" noProof="0" dirty="0">
                <a:ln>
                  <a:noFill/>
                </a:ln>
                <a:solidFill>
                  <a:schemeClr val="bg1"/>
                </a:solidFill>
                <a:effectLst/>
                <a:uLnTx/>
                <a:uFillTx/>
                <a:latin typeface="Calibri"/>
                <a:ea typeface="+mn-ea"/>
                <a:cs typeface="Arial" charset="0"/>
              </a:rPr>
              <a:t>Identify the room number for each parking space.</a:t>
            </a:r>
          </a:p>
          <a:p>
            <a:pPr marL="631825" marR="0" lvl="1" indent="-342900" algn="l" defTabSz="914400" rtl="0" eaLnBrk="1" fontAlgn="base" latinLnBrk="0" hangingPunct="1">
              <a:lnSpc>
                <a:spcPct val="100000"/>
              </a:lnSpc>
              <a:spcBef>
                <a:spcPct val="0"/>
              </a:spcBef>
              <a:spcAft>
                <a:spcPct val="0"/>
              </a:spcAft>
              <a:buClr>
                <a:srgbClr val="FFC000"/>
              </a:buClr>
              <a:buSzTx/>
              <a:buFont typeface="Wingdings" panose="05000000000000000000" pitchFamily="2" charset="2"/>
              <a:buChar char="v"/>
              <a:tabLst/>
              <a:defRPr/>
            </a:pPr>
            <a:r>
              <a:rPr kumimoji="0" lang="en-US" sz="2800" b="0" i="0" u="none" strike="noStrike" kern="1200" cap="none" spc="0" normalizeH="0" baseline="0" noProof="0" dirty="0">
                <a:ln>
                  <a:noFill/>
                </a:ln>
                <a:solidFill>
                  <a:schemeClr val="bg1"/>
                </a:solidFill>
                <a:effectLst/>
                <a:uLnTx/>
                <a:uFillTx/>
                <a:latin typeface="Calibri"/>
                <a:ea typeface="+mn-ea"/>
                <a:cs typeface="Arial" charset="0"/>
              </a:rPr>
              <a:t>Ensure bags are placed in their proper location with the matching room number.</a:t>
            </a:r>
          </a:p>
          <a:p>
            <a:pPr marL="0" marR="0" lvl="0" indent="0" algn="l" defTabSz="914400" rtl="0" eaLnBrk="1" fontAlgn="base" latinLnBrk="0" hangingPunct="1">
              <a:lnSpc>
                <a:spcPct val="100000"/>
              </a:lnSpc>
              <a:spcBef>
                <a:spcPct val="0"/>
              </a:spcBef>
              <a:spcAft>
                <a:spcPct val="0"/>
              </a:spcAft>
              <a:buClr>
                <a:srgbClr val="E0B602"/>
              </a:buClr>
              <a:buSzTx/>
              <a:buFont typeface="Arial"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Verdana"/>
              <a:ea typeface="+mn-ea"/>
              <a:cs typeface="Arial" charset="0"/>
            </a:endParaRPr>
          </a:p>
        </p:txBody>
      </p:sp>
      <p:sp>
        <p:nvSpPr>
          <p:cNvPr id="6" name="Rectangle 5">
            <a:extLst>
              <a:ext uri="{FF2B5EF4-FFF2-40B4-BE49-F238E27FC236}">
                <a16:creationId xmlns:a16="http://schemas.microsoft.com/office/drawing/2014/main" id="{4C5911A3-1B53-A9B8-32E6-759B66788759}"/>
              </a:ext>
            </a:extLst>
          </p:cNvPr>
          <p:cNvSpPr/>
          <p:nvPr/>
        </p:nvSpPr>
        <p:spPr>
          <a:xfrm>
            <a:off x="3017855" y="320685"/>
            <a:ext cx="9174145"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67B4E35-82AF-1F44-2A14-156782D15BBE}"/>
              </a:ext>
            </a:extLst>
          </p:cNvPr>
          <p:cNvSpPr txBox="1">
            <a:spLocks/>
          </p:cNvSpPr>
          <p:nvPr/>
        </p:nvSpPr>
        <p:spPr>
          <a:xfrm>
            <a:off x="1838280" y="310787"/>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BIC Parking Space</a:t>
            </a:r>
          </a:p>
        </p:txBody>
      </p:sp>
    </p:spTree>
    <p:extLst>
      <p:ext uri="{BB962C8B-B14F-4D97-AF65-F5344CB8AC3E}">
        <p14:creationId xmlns:p14="http://schemas.microsoft.com/office/powerpoint/2010/main" val="2687893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1485A8-A3D5-056E-7E83-A392031E376F}"/>
              </a:ext>
            </a:extLst>
          </p:cNvPr>
          <p:cNvSpPr/>
          <p:nvPr/>
        </p:nvSpPr>
        <p:spPr>
          <a:xfrm>
            <a:off x="0" y="3742660"/>
            <a:ext cx="12192000" cy="311534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6" name="Picture 2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2" y="-608098"/>
            <a:ext cx="11893432" cy="6155071"/>
          </a:xfrm>
          <a:prstGeom prst="rect">
            <a:avLst/>
          </a:prstGeom>
        </p:spPr>
      </p:pic>
      <p:pic>
        <p:nvPicPr>
          <p:cNvPr id="24" name="Picture 23">
            <a:extLst>
              <a:ext uri="{FF2B5EF4-FFF2-40B4-BE49-F238E27FC236}">
                <a16:creationId xmlns:a16="http://schemas.microsoft.com/office/drawing/2014/main" id="{60CF7342-2AC4-9B49-33D5-5733CBD3E8C9}"/>
              </a:ext>
            </a:extLst>
          </p:cNvPr>
          <p:cNvPicPr>
            <a:picLocks noChangeAspect="1"/>
          </p:cNvPicPr>
          <p:nvPr/>
        </p:nvPicPr>
        <p:blipFill>
          <a:blip r:embed="rId4"/>
          <a:stretch>
            <a:fillRect/>
          </a:stretch>
        </p:blipFill>
        <p:spPr>
          <a:xfrm>
            <a:off x="2974243" y="64168"/>
            <a:ext cx="1088523" cy="1659639"/>
          </a:xfrm>
          <a:prstGeom prst="rect">
            <a:avLst/>
          </a:prstGeom>
          <a:ln w="19050">
            <a:solidFill>
              <a:schemeClr val="tx1"/>
            </a:solidFill>
          </a:ln>
        </p:spPr>
      </p:pic>
      <p:pic>
        <p:nvPicPr>
          <p:cNvPr id="27" name="Picture 26">
            <a:extLst>
              <a:ext uri="{FF2B5EF4-FFF2-40B4-BE49-F238E27FC236}">
                <a16:creationId xmlns:a16="http://schemas.microsoft.com/office/drawing/2014/main" id="{EE6FEAE4-B411-508E-A624-F05BC6D86438}"/>
              </a:ext>
            </a:extLst>
          </p:cNvPr>
          <p:cNvPicPr>
            <a:picLocks noChangeAspect="1"/>
          </p:cNvPicPr>
          <p:nvPr/>
        </p:nvPicPr>
        <p:blipFill>
          <a:blip r:embed="rId5"/>
          <a:stretch>
            <a:fillRect/>
          </a:stretch>
        </p:blipFill>
        <p:spPr>
          <a:xfrm>
            <a:off x="10879581" y="603902"/>
            <a:ext cx="1178751" cy="922764"/>
          </a:xfrm>
          <a:prstGeom prst="rect">
            <a:avLst/>
          </a:prstGeom>
        </p:spPr>
      </p:pic>
      <p:pic>
        <p:nvPicPr>
          <p:cNvPr id="28" name="Picture 27">
            <a:extLst>
              <a:ext uri="{FF2B5EF4-FFF2-40B4-BE49-F238E27FC236}">
                <a16:creationId xmlns:a16="http://schemas.microsoft.com/office/drawing/2014/main" id="{3E040EB6-8078-C102-B5A2-99555F0B99DE}"/>
              </a:ext>
            </a:extLst>
          </p:cNvPr>
          <p:cNvPicPr>
            <a:picLocks noChangeAspect="1"/>
          </p:cNvPicPr>
          <p:nvPr/>
        </p:nvPicPr>
        <p:blipFill rotWithShape="1">
          <a:blip r:embed="rId6"/>
          <a:srcRect l="2194" t="1944" r="2194"/>
          <a:stretch/>
        </p:blipFill>
        <p:spPr>
          <a:xfrm>
            <a:off x="10856945" y="1917700"/>
            <a:ext cx="1198386" cy="922764"/>
          </a:xfrm>
          <a:prstGeom prst="rect">
            <a:avLst/>
          </a:prstGeom>
          <a:ln>
            <a:solidFill>
              <a:srgbClr val="000000"/>
            </a:solidFill>
          </a:ln>
        </p:spPr>
      </p:pic>
      <p:pic>
        <p:nvPicPr>
          <p:cNvPr id="4" name="Picture 3">
            <a:extLst>
              <a:ext uri="{FF2B5EF4-FFF2-40B4-BE49-F238E27FC236}">
                <a16:creationId xmlns:a16="http://schemas.microsoft.com/office/drawing/2014/main" id="{5ED05427-B9F9-A04E-C7F0-573BFC10D44C}"/>
              </a:ext>
            </a:extLst>
          </p:cNvPr>
          <p:cNvPicPr>
            <a:picLocks noChangeAspect="1"/>
          </p:cNvPicPr>
          <p:nvPr/>
        </p:nvPicPr>
        <p:blipFill>
          <a:blip r:embed="rId7"/>
          <a:stretch>
            <a:fillRect/>
          </a:stretch>
        </p:blipFill>
        <p:spPr>
          <a:xfrm>
            <a:off x="928028" y="2728915"/>
            <a:ext cx="825231" cy="142592"/>
          </a:xfrm>
          <a:prstGeom prst="rect">
            <a:avLst/>
          </a:prstGeom>
        </p:spPr>
      </p:pic>
      <p:sp>
        <p:nvSpPr>
          <p:cNvPr id="25" name="Rectangle 24">
            <a:extLst>
              <a:ext uri="{FF2B5EF4-FFF2-40B4-BE49-F238E27FC236}">
                <a16:creationId xmlns:a16="http://schemas.microsoft.com/office/drawing/2014/main" id="{06221659-07C8-AA0B-17F8-FB572A4AE45D}"/>
              </a:ext>
            </a:extLst>
          </p:cNvPr>
          <p:cNvSpPr/>
          <p:nvPr/>
        </p:nvSpPr>
        <p:spPr>
          <a:xfrm rot="21424427">
            <a:off x="908450" y="2351314"/>
            <a:ext cx="676745" cy="45719"/>
          </a:xfrm>
          <a:prstGeom prst="rect">
            <a:avLst/>
          </a:prstGeom>
          <a:solidFill>
            <a:srgbClr val="76B2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97ABFB-4756-169C-84D2-85D74A50B298}"/>
              </a:ext>
            </a:extLst>
          </p:cNvPr>
          <p:cNvSpPr/>
          <p:nvPr/>
        </p:nvSpPr>
        <p:spPr>
          <a:xfrm>
            <a:off x="848032" y="516195"/>
            <a:ext cx="1437968" cy="1659193"/>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C1BC5D7-A4C4-E1D8-8B00-347647586EDF}"/>
              </a:ext>
            </a:extLst>
          </p:cNvPr>
          <p:cNvGrpSpPr/>
          <p:nvPr/>
        </p:nvGrpSpPr>
        <p:grpSpPr>
          <a:xfrm rot="21285703">
            <a:off x="2289797" y="3114732"/>
            <a:ext cx="492449" cy="105716"/>
            <a:chOff x="1488734" y="3393104"/>
            <a:chExt cx="566777" cy="147362"/>
          </a:xfrm>
        </p:grpSpPr>
        <p:sp>
          <p:nvSpPr>
            <p:cNvPr id="10" name="Rectangle 9">
              <a:extLst>
                <a:ext uri="{FF2B5EF4-FFF2-40B4-BE49-F238E27FC236}">
                  <a16:creationId xmlns:a16="http://schemas.microsoft.com/office/drawing/2014/main" id="{5B645A03-C790-1A3F-544F-00640B889302}"/>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ue and orange logo&#10;&#10;Description automatically generated">
              <a:extLst>
                <a:ext uri="{FF2B5EF4-FFF2-40B4-BE49-F238E27FC236}">
                  <a16:creationId xmlns:a16="http://schemas.microsoft.com/office/drawing/2014/main" id="{E3C268FB-13B8-0910-1361-61467D5DCB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5" name="Speech Bubble: Oval 4">
            <a:extLst>
              <a:ext uri="{FF2B5EF4-FFF2-40B4-BE49-F238E27FC236}">
                <a16:creationId xmlns:a16="http://schemas.microsoft.com/office/drawing/2014/main" id="{EFDE9439-FF1E-FF08-4CF1-7E3E937ECCC2}"/>
              </a:ext>
            </a:extLst>
          </p:cNvPr>
          <p:cNvSpPr/>
          <p:nvPr/>
        </p:nvSpPr>
        <p:spPr>
          <a:xfrm>
            <a:off x="5318464" y="13101"/>
            <a:ext cx="5103190" cy="2358738"/>
          </a:xfrm>
          <a:prstGeom prst="wedgeEllipseCallout">
            <a:avLst>
              <a:gd name="adj1" fmla="val -83364"/>
              <a:gd name="adj2" fmla="val 55379"/>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AB90DCF-8CF8-F23F-C6EC-9AA69762321F}"/>
              </a:ext>
            </a:extLst>
          </p:cNvPr>
          <p:cNvSpPr txBox="1"/>
          <p:nvPr/>
        </p:nvSpPr>
        <p:spPr>
          <a:xfrm>
            <a:off x="5517988" y="579415"/>
            <a:ext cx="4548932" cy="1384995"/>
          </a:xfrm>
          <a:prstGeom prst="rect">
            <a:avLst/>
          </a:prstGeom>
          <a:noFill/>
        </p:spPr>
        <p:txBody>
          <a:bodyPr wrap="square" rtlCol="0">
            <a:spAutoFit/>
          </a:bodyPr>
          <a:lstStyle/>
          <a:p>
            <a:pPr algn="ctr"/>
            <a:r>
              <a:rPr lang="en-US" sz="2800" dirty="0">
                <a:solidFill>
                  <a:schemeClr val="bg1"/>
                </a:solidFill>
              </a:rPr>
              <a:t>Do you have a designated parking space in your cafeteria?</a:t>
            </a:r>
          </a:p>
        </p:txBody>
      </p:sp>
      <p:sp>
        <p:nvSpPr>
          <p:cNvPr id="12" name="Rectangle 11">
            <a:extLst>
              <a:ext uri="{FF2B5EF4-FFF2-40B4-BE49-F238E27FC236}">
                <a16:creationId xmlns:a16="http://schemas.microsoft.com/office/drawing/2014/main" id="{DB818D20-35EA-F4F0-57F5-A440558B2616}"/>
              </a:ext>
            </a:extLst>
          </p:cNvPr>
          <p:cNvSpPr/>
          <p:nvPr/>
        </p:nvSpPr>
        <p:spPr>
          <a:xfrm>
            <a:off x="4138336" y="-272078"/>
            <a:ext cx="816392" cy="9164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39465B8B-E939-21BD-1A70-0F84DFBBDE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1829" y="177940"/>
            <a:ext cx="1869136" cy="648567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E7EEA60-AD29-E5A9-A127-F7BC63344853}"/>
              </a:ext>
            </a:extLst>
          </p:cNvPr>
          <p:cNvGrpSpPr/>
          <p:nvPr/>
        </p:nvGrpSpPr>
        <p:grpSpPr>
          <a:xfrm rot="21285703">
            <a:off x="2559177" y="3088025"/>
            <a:ext cx="492449" cy="105716"/>
            <a:chOff x="1488734" y="3393104"/>
            <a:chExt cx="566777" cy="147362"/>
          </a:xfrm>
        </p:grpSpPr>
        <p:sp>
          <p:nvSpPr>
            <p:cNvPr id="14" name="Rectangle 13">
              <a:extLst>
                <a:ext uri="{FF2B5EF4-FFF2-40B4-BE49-F238E27FC236}">
                  <a16:creationId xmlns:a16="http://schemas.microsoft.com/office/drawing/2014/main" id="{2865E145-DDC4-87C9-6181-2B72ADE9DB2F}"/>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ue and orange logo&#10;&#10;Description automatically generated">
              <a:extLst>
                <a:ext uri="{FF2B5EF4-FFF2-40B4-BE49-F238E27FC236}">
                  <a16:creationId xmlns:a16="http://schemas.microsoft.com/office/drawing/2014/main" id="{D0117397-104A-0346-77D1-D5896E6C45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Tree>
    <p:extLst>
      <p:ext uri="{BB962C8B-B14F-4D97-AF65-F5344CB8AC3E}">
        <p14:creationId xmlns:p14="http://schemas.microsoft.com/office/powerpoint/2010/main" val="13418683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95D886-4403-C335-2762-C9B073939C7F}"/>
              </a:ext>
            </a:extLst>
          </p:cNvPr>
          <p:cNvSpPr>
            <a:spLocks/>
          </p:cNvSpPr>
          <p:nvPr/>
        </p:nvSpPr>
        <p:spPr>
          <a:xfrm>
            <a:off x="152152" y="1551513"/>
            <a:ext cx="10468223"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16195C5-E975-C9F3-3E9E-C66E982AFF5E}"/>
              </a:ext>
            </a:extLst>
          </p:cNvPr>
          <p:cNvSpPr/>
          <p:nvPr/>
        </p:nvSpPr>
        <p:spPr>
          <a:xfrm>
            <a:off x="0" y="259401"/>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95383D8-A221-3377-97B8-B4792DB816C8}"/>
              </a:ext>
            </a:extLst>
          </p:cNvPr>
          <p:cNvPicPr>
            <a:picLocks noChangeAspect="1"/>
          </p:cNvPicPr>
          <p:nvPr/>
        </p:nvPicPr>
        <p:blipFill>
          <a:blip r:embed="rId3"/>
          <a:stretch>
            <a:fillRect/>
          </a:stretch>
        </p:blipFill>
        <p:spPr>
          <a:xfrm>
            <a:off x="5781346" y="1681383"/>
            <a:ext cx="6047236" cy="4856193"/>
          </a:xfrm>
          <a:prstGeom prst="rect">
            <a:avLst/>
          </a:prstGeom>
          <a:ln>
            <a:solidFill>
              <a:srgbClr val="000308"/>
            </a:solidFill>
          </a:ln>
        </p:spPr>
      </p:pic>
      <p:sp>
        <p:nvSpPr>
          <p:cNvPr id="12" name="TextBox 11">
            <a:extLst>
              <a:ext uri="{FF2B5EF4-FFF2-40B4-BE49-F238E27FC236}">
                <a16:creationId xmlns:a16="http://schemas.microsoft.com/office/drawing/2014/main" id="{BCFEA965-5E3D-AB18-43D1-C9D41B2B338B}"/>
              </a:ext>
            </a:extLst>
          </p:cNvPr>
          <p:cNvSpPr txBox="1"/>
          <p:nvPr/>
        </p:nvSpPr>
        <p:spPr>
          <a:xfrm>
            <a:off x="706583" y="2180564"/>
            <a:ext cx="4456812" cy="4532362"/>
          </a:xfrm>
          <a:prstGeom prst="rect">
            <a:avLst/>
          </a:prstGeom>
          <a:noFill/>
          <a:ln w="12700">
            <a:noFill/>
          </a:ln>
        </p:spPr>
        <p:txBody>
          <a:bodyPr wrap="square" rtlCol="0">
            <a:noAutofit/>
          </a:bodyPr>
          <a:lstStyle/>
          <a:p>
            <a:pPr marL="0" marR="0" lvl="0" indent="0" algn="l" defTabSz="457200" rtl="0" eaLnBrk="1" fontAlgn="auto" latinLnBrk="0" hangingPunct="1">
              <a:lnSpc>
                <a:spcPct val="107000"/>
              </a:lnSpc>
              <a:spcBef>
                <a:spcPts val="0"/>
              </a:spcBef>
              <a:spcAft>
                <a:spcPts val="60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To avoid slip, trip, and fall accidents, and to ensure everyone's safety. </a:t>
            </a:r>
            <a:r>
              <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rPr>
              <a:t>T</a:t>
            </a: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he </a:t>
            </a:r>
            <a:r>
              <a:rPr kumimoji="0" lang="en-US" sz="28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“Strap Safety Instruction Best Practices” </a:t>
            </a: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must be followed and adhered to by all Food Service Staff. </a:t>
            </a:r>
            <a:endParaRPr kumimoji="0" lang="en-US" sz="2800" b="0" i="0" u="none" strike="noStrike" kern="1200" cap="none" spc="0" normalizeH="0" baseline="0" noProof="0" dirty="0">
              <a:ln>
                <a:noFill/>
              </a:ln>
              <a:solidFill>
                <a:schemeClr val="bg1"/>
              </a:solidFill>
              <a:effectLst/>
              <a:uLnTx/>
              <a:uFillTx/>
              <a:latin typeface="Calibri"/>
              <a:ea typeface="+mn-ea"/>
              <a:cs typeface="+mn-cs"/>
            </a:endParaRPr>
          </a:p>
        </p:txBody>
      </p:sp>
      <p:sp>
        <p:nvSpPr>
          <p:cNvPr id="3" name="Title 1">
            <a:extLst>
              <a:ext uri="{FF2B5EF4-FFF2-40B4-BE49-F238E27FC236}">
                <a16:creationId xmlns:a16="http://schemas.microsoft.com/office/drawing/2014/main" id="{067B4E35-82AF-1F44-2A14-156782D15BBE}"/>
              </a:ext>
            </a:extLst>
          </p:cNvPr>
          <p:cNvSpPr txBox="1">
            <a:spLocks/>
          </p:cNvSpPr>
          <p:nvPr/>
        </p:nvSpPr>
        <p:spPr>
          <a:xfrm>
            <a:off x="-28185" y="320424"/>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Keeping Students and Café Staff Safe</a:t>
            </a:r>
          </a:p>
        </p:txBody>
      </p:sp>
    </p:spTree>
    <p:extLst>
      <p:ext uri="{BB962C8B-B14F-4D97-AF65-F5344CB8AC3E}">
        <p14:creationId xmlns:p14="http://schemas.microsoft.com/office/powerpoint/2010/main" val="875852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3B5335B2-F079-028A-71A7-E19B71E69B41}"/>
              </a:ext>
            </a:extLst>
          </p:cNvPr>
          <p:cNvSpPr/>
          <p:nvPr/>
        </p:nvSpPr>
        <p:spPr>
          <a:xfrm rot="19744898">
            <a:off x="-2936864" y="-981707"/>
            <a:ext cx="8952078" cy="7393098"/>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04425" y="2857500"/>
            <a:ext cx="6112701" cy="1143000"/>
          </a:xfrm>
          <a:effectLst>
            <a:outerShdw blurRad="50800" dist="38100" dir="8100000" algn="tr" rotWithShape="0">
              <a:prstClr val="black">
                <a:alpha val="40000"/>
              </a:prstClr>
            </a:outerShdw>
          </a:effectLst>
        </p:spPr>
        <p:txBody>
          <a:bodyPr>
            <a:noAutofit/>
          </a:bodyPr>
          <a:lstStyle/>
          <a:p>
            <a:pPr algn="ctr"/>
            <a:r>
              <a:rPr lang="en-US" sz="6000" b="1" dirty="0">
                <a:solidFill>
                  <a:schemeClr val="bg1"/>
                </a:solidFill>
                <a:latin typeface="Times New Roman" panose="02020603050405020304" pitchFamily="18" charset="0"/>
                <a:cs typeface="Times New Roman" panose="02020603050405020304" pitchFamily="18" charset="0"/>
              </a:rPr>
              <a:t>Point of </a:t>
            </a:r>
            <a:br>
              <a:rPr lang="en-US" sz="6000" b="1" dirty="0">
                <a:solidFill>
                  <a:schemeClr val="bg1"/>
                </a:solidFill>
                <a:latin typeface="Times New Roman" panose="02020603050405020304" pitchFamily="18" charset="0"/>
                <a:cs typeface="Times New Roman" panose="02020603050405020304" pitchFamily="18" charset="0"/>
              </a:rPr>
            </a:br>
            <a:r>
              <a:rPr lang="en-US" sz="6000" b="1" dirty="0">
                <a:solidFill>
                  <a:schemeClr val="bg1"/>
                </a:solidFill>
                <a:latin typeface="Times New Roman" panose="02020603050405020304" pitchFamily="18" charset="0"/>
                <a:cs typeface="Times New Roman" panose="02020603050405020304" pitchFamily="18" charset="0"/>
              </a:rPr>
              <a:t>Service</a:t>
            </a:r>
          </a:p>
        </p:txBody>
      </p:sp>
      <p:sp>
        <p:nvSpPr>
          <p:cNvPr id="5" name="Rectangle 4">
            <a:extLst>
              <a:ext uri="{FF2B5EF4-FFF2-40B4-BE49-F238E27FC236}">
                <a16:creationId xmlns:a16="http://schemas.microsoft.com/office/drawing/2014/main" id="{FEA239BC-5242-FEF4-4C79-8B16E422563D}"/>
              </a:ext>
            </a:extLst>
          </p:cNvPr>
          <p:cNvSpPr/>
          <p:nvPr/>
        </p:nvSpPr>
        <p:spPr>
          <a:xfrm>
            <a:off x="3889495" y="222504"/>
            <a:ext cx="8302505" cy="6412992"/>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5233BF3-4DB2-4845-9394-085692F42558}"/>
              </a:ext>
            </a:extLst>
          </p:cNvPr>
          <p:cNvSpPr/>
          <p:nvPr/>
        </p:nvSpPr>
        <p:spPr>
          <a:xfrm>
            <a:off x="3769933" y="1828562"/>
            <a:ext cx="8302505" cy="3600986"/>
          </a:xfrm>
          <a:prstGeom prst="rect">
            <a:avLst/>
          </a:prstGeom>
        </p:spPr>
        <p:txBody>
          <a:bodyPr wrap="square">
            <a:spAutoFit/>
          </a:bodyPr>
          <a:lstStyle/>
          <a:p>
            <a:pPr marL="1314450" lvl="2" indent="-457200">
              <a:spcAft>
                <a:spcPts val="600"/>
              </a:spcAft>
              <a:buClr>
                <a:srgbClr val="002060"/>
              </a:buClr>
              <a:buFont typeface="Wingdings" panose="05000000000000000000" pitchFamily="2" charset="2"/>
              <a:buChar char="v"/>
            </a:pPr>
            <a:r>
              <a:rPr lang="en-US" sz="2600" dirty="0">
                <a:solidFill>
                  <a:srgbClr val="002060"/>
                </a:solidFill>
              </a:rPr>
              <a:t>Cafeteria Service – CMS POS</a:t>
            </a:r>
          </a:p>
          <a:p>
            <a:pPr marL="1771650" lvl="3" indent="-457200">
              <a:spcAft>
                <a:spcPts val="600"/>
              </a:spcAft>
              <a:buClr>
                <a:srgbClr val="002060"/>
              </a:buClr>
              <a:buFont typeface="Arial" panose="020B0604020202020204" pitchFamily="34" charset="0"/>
              <a:buChar char="•"/>
            </a:pPr>
            <a:r>
              <a:rPr lang="en-US" sz="2600" dirty="0">
                <a:solidFill>
                  <a:srgbClr val="002060"/>
                </a:solidFill>
              </a:rPr>
              <a:t>Elementary – FSD will utilize the “ No ID Student ” button</a:t>
            </a:r>
          </a:p>
          <a:p>
            <a:pPr marL="1771650" lvl="3" indent="-457200">
              <a:spcAft>
                <a:spcPts val="600"/>
              </a:spcAft>
              <a:buClr>
                <a:srgbClr val="002060"/>
              </a:buClr>
              <a:buFont typeface="Arial" panose="020B0604020202020204" pitchFamily="34" charset="0"/>
              <a:buChar char="•"/>
            </a:pPr>
            <a:r>
              <a:rPr lang="en-US" sz="2600" dirty="0">
                <a:solidFill>
                  <a:srgbClr val="002060"/>
                </a:solidFill>
              </a:rPr>
              <a:t>Secondary – Students will input </a:t>
            </a:r>
            <a:r>
              <a:rPr lang="en-US" sz="2600" b="1" dirty="0">
                <a:solidFill>
                  <a:srgbClr val="002060"/>
                </a:solidFill>
              </a:rPr>
              <a:t>“9”</a:t>
            </a:r>
            <a:r>
              <a:rPr lang="en-US" sz="2600" dirty="0">
                <a:solidFill>
                  <a:srgbClr val="002060"/>
                </a:solidFill>
              </a:rPr>
              <a:t>, then press </a:t>
            </a:r>
            <a:r>
              <a:rPr lang="en-US" sz="2600" b="1" dirty="0">
                <a:solidFill>
                  <a:srgbClr val="002060"/>
                </a:solidFill>
              </a:rPr>
              <a:t>“Enter”</a:t>
            </a:r>
          </a:p>
          <a:p>
            <a:pPr marL="1314450" lvl="2" indent="-457200">
              <a:spcAft>
                <a:spcPts val="600"/>
              </a:spcAft>
              <a:buClr>
                <a:srgbClr val="002060"/>
              </a:buClr>
              <a:buFont typeface="Wingdings" panose="05000000000000000000" pitchFamily="2" charset="2"/>
              <a:buChar char="v"/>
            </a:pPr>
            <a:r>
              <a:rPr lang="en-US" sz="2600" dirty="0">
                <a:solidFill>
                  <a:srgbClr val="002060"/>
                </a:solidFill>
              </a:rPr>
              <a:t>Mobile Cart Service – Breakfast Meal Count Form  or mobile pin pad </a:t>
            </a:r>
          </a:p>
          <a:p>
            <a:pPr marL="1314450" lvl="2" indent="-457200">
              <a:spcAft>
                <a:spcPts val="600"/>
              </a:spcAft>
              <a:buClr>
                <a:srgbClr val="002060"/>
              </a:buClr>
              <a:buFont typeface="Wingdings" panose="05000000000000000000" pitchFamily="2" charset="2"/>
              <a:buChar char="v"/>
            </a:pPr>
            <a:r>
              <a:rPr lang="en-US" sz="2600" dirty="0">
                <a:solidFill>
                  <a:srgbClr val="002060"/>
                </a:solidFill>
              </a:rPr>
              <a:t> BIC Service – Breakfast Meal Count Form</a:t>
            </a:r>
          </a:p>
        </p:txBody>
      </p:sp>
    </p:spTree>
    <p:extLst>
      <p:ext uri="{BB962C8B-B14F-4D97-AF65-F5344CB8AC3E}">
        <p14:creationId xmlns:p14="http://schemas.microsoft.com/office/powerpoint/2010/main" val="1641550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D04493-A885-754F-FE46-6A175FD27FAF}"/>
              </a:ext>
            </a:extLst>
          </p:cNvPr>
          <p:cNvSpPr>
            <a:spLocks/>
          </p:cNvSpPr>
          <p:nvPr/>
        </p:nvSpPr>
        <p:spPr>
          <a:xfrm>
            <a:off x="445229" y="1538521"/>
            <a:ext cx="8710494" cy="516141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D7F98A5-509E-66E9-5B68-AEF304DD8D0E}"/>
              </a:ext>
            </a:extLst>
          </p:cNvPr>
          <p:cNvSpPr/>
          <p:nvPr/>
        </p:nvSpPr>
        <p:spPr>
          <a:xfrm>
            <a:off x="0" y="158066"/>
            <a:ext cx="12192000"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F5DB5F6-2BEE-31A7-DF6D-79F7B3E204AC}"/>
              </a:ext>
            </a:extLst>
          </p:cNvPr>
          <p:cNvSpPr txBox="1">
            <a:spLocks/>
          </p:cNvSpPr>
          <p:nvPr/>
        </p:nvSpPr>
        <p:spPr>
          <a:xfrm>
            <a:off x="0" y="247025"/>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solidFill>
                  <a:srgbClr val="002060"/>
                </a:solidFill>
                <a:uLnTx/>
                <a:uFillTx/>
                <a:latin typeface="Times New Roman" panose="02020603050405020304" pitchFamily="18" charset="0"/>
                <a:cs typeface="Times New Roman" panose="02020603050405020304" pitchFamily="18" charset="0"/>
              </a:rPr>
              <a:t>Role of The Delivery Team For BIC</a:t>
            </a:r>
          </a:p>
        </p:txBody>
      </p:sp>
      <p:sp>
        <p:nvSpPr>
          <p:cNvPr id="6" name="Content Placeholder 2">
            <a:extLst>
              <a:ext uri="{FF2B5EF4-FFF2-40B4-BE49-F238E27FC236}">
                <a16:creationId xmlns:a16="http://schemas.microsoft.com/office/drawing/2014/main" id="{C77D96F7-F3EE-07C6-B2A0-0A8BE5A61B27}"/>
              </a:ext>
            </a:extLst>
          </p:cNvPr>
          <p:cNvSpPr>
            <a:spLocks noGrp="1"/>
          </p:cNvSpPr>
          <p:nvPr>
            <p:ph idx="1"/>
          </p:nvPr>
        </p:nvSpPr>
        <p:spPr>
          <a:xfrm>
            <a:off x="631328" y="2109536"/>
            <a:ext cx="6913680" cy="2638928"/>
          </a:xfrm>
        </p:spPr>
        <p:txBody>
          <a:bodyPr>
            <a:normAutofit fontScale="25000" lnSpcReduction="20000"/>
          </a:bodyPr>
          <a:lstStyle/>
          <a:p>
            <a:pPr lvl="0">
              <a:lnSpc>
                <a:spcPct val="150000"/>
              </a:lnSpc>
              <a:buClr>
                <a:srgbClr val="FFC000"/>
              </a:buClr>
            </a:pPr>
            <a:r>
              <a:rPr lang="en-US" altLang="en-US" sz="11200" dirty="0">
                <a:solidFill>
                  <a:schemeClr val="bg1"/>
                </a:solidFill>
              </a:rPr>
              <a:t>The delivery team has the following responsibilities:</a:t>
            </a:r>
          </a:p>
          <a:p>
            <a:pPr lvl="0">
              <a:lnSpc>
                <a:spcPct val="150000"/>
              </a:lnSpc>
              <a:buClr>
                <a:srgbClr val="FFC000"/>
              </a:buClr>
            </a:pPr>
            <a:endParaRPr lang="en-US" altLang="en-US" sz="4400" dirty="0">
              <a:solidFill>
                <a:schemeClr val="bg1"/>
              </a:solidFill>
            </a:endParaRPr>
          </a:p>
          <a:p>
            <a:pPr marL="971550" indent="-393700">
              <a:buClr>
                <a:srgbClr val="FFC000"/>
              </a:buClr>
              <a:buFont typeface="Wingdings" panose="05000000000000000000" pitchFamily="2" charset="2"/>
              <a:buChar char="v"/>
            </a:pPr>
            <a:r>
              <a:rPr lang="en-US" altLang="en-US" sz="11200" dirty="0">
                <a:solidFill>
                  <a:schemeClr val="bg1"/>
                </a:solidFill>
              </a:rPr>
              <a:t>Pick up the insulated bags. </a:t>
            </a:r>
          </a:p>
          <a:p>
            <a:pPr marL="971550" indent="-393700">
              <a:buClr>
                <a:srgbClr val="FFC000"/>
              </a:buClr>
              <a:buFont typeface="Wingdings" panose="05000000000000000000" pitchFamily="2" charset="2"/>
              <a:buChar char="v"/>
            </a:pPr>
            <a:r>
              <a:rPr lang="en-US" altLang="en-US" sz="11200" dirty="0">
                <a:solidFill>
                  <a:schemeClr val="bg1"/>
                </a:solidFill>
              </a:rPr>
              <a:t>Deliver bags to the correct classroom.</a:t>
            </a:r>
          </a:p>
          <a:p>
            <a:pPr marL="971550" indent="-393700">
              <a:buClr>
                <a:srgbClr val="FFC000"/>
              </a:buClr>
              <a:buFont typeface="Wingdings" panose="05000000000000000000" pitchFamily="2" charset="2"/>
              <a:buChar char="v"/>
            </a:pPr>
            <a:r>
              <a:rPr lang="en-US" altLang="en-US" sz="11200" dirty="0">
                <a:solidFill>
                  <a:schemeClr val="bg1"/>
                </a:solidFill>
              </a:rPr>
              <a:t>Set up serving area POS inside classroom.</a:t>
            </a:r>
          </a:p>
          <a:p>
            <a:pPr marL="971550" indent="-393700">
              <a:buClr>
                <a:srgbClr val="FFC000"/>
              </a:buClr>
              <a:buFont typeface="Wingdings" panose="05000000000000000000" pitchFamily="2" charset="2"/>
              <a:buChar char="v"/>
            </a:pPr>
            <a:r>
              <a:rPr lang="en-US" altLang="en-US" sz="11200" dirty="0">
                <a:solidFill>
                  <a:schemeClr val="bg1"/>
                </a:solidFill>
              </a:rPr>
              <a:t>Return insulated bags to the correct parking space.</a:t>
            </a:r>
          </a:p>
          <a:p>
            <a:pPr marL="457200" indent="-457200">
              <a:buFont typeface="Wingdings" panose="05000000000000000000" pitchFamily="2" charset="2"/>
              <a:buChar char="Ø"/>
            </a:pPr>
            <a:endParaRPr lang="en-US" dirty="0"/>
          </a:p>
          <a:p>
            <a:pPr marL="457200" indent="-457200">
              <a:buFont typeface="Wingdings" panose="05000000000000000000" pitchFamily="2" charset="2"/>
              <a:buChar char="Ø"/>
            </a:pPr>
            <a:endParaRPr lang="en-US" dirty="0"/>
          </a:p>
        </p:txBody>
      </p:sp>
      <p:pic>
        <p:nvPicPr>
          <p:cNvPr id="10" name="Picture 4" descr="Petition · Reduce Plastic Waste in LAUSD Schools BIC · Change.org">
            <a:extLst>
              <a:ext uri="{FF2B5EF4-FFF2-40B4-BE49-F238E27FC236}">
                <a16:creationId xmlns:a16="http://schemas.microsoft.com/office/drawing/2014/main" id="{019AA43D-1376-55BE-65CA-211A00306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5008" y="1800037"/>
            <a:ext cx="3821723" cy="21497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C:\Documents and Settings\christina.suaverdez\My Documents\BIC\PHOTOS\BIC Picts Figueroa St 0531\DSC06731.jpg">
            <a:extLst>
              <a:ext uri="{FF2B5EF4-FFF2-40B4-BE49-F238E27FC236}">
                <a16:creationId xmlns:a16="http://schemas.microsoft.com/office/drawing/2014/main" id="{B6CF6E75-4355-DC0E-4ADF-63DF0FEC265A}"/>
              </a:ext>
            </a:extLst>
          </p:cNvPr>
          <p:cNvPicPr>
            <a:picLocks noChangeAspect="1" noChangeArrowheads="1"/>
          </p:cNvPicPr>
          <p:nvPr/>
        </p:nvPicPr>
        <p:blipFill rotWithShape="1">
          <a:blip r:embed="rId3" cstate="print"/>
          <a:srcRect t="14456" b="36253"/>
          <a:stretch/>
        </p:blipFill>
        <p:spPr bwMode="auto">
          <a:xfrm>
            <a:off x="7545008" y="3983103"/>
            <a:ext cx="3821723" cy="24270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63617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1485A8-A3D5-056E-7E83-A392031E376F}"/>
              </a:ext>
            </a:extLst>
          </p:cNvPr>
          <p:cNvSpPr/>
          <p:nvPr/>
        </p:nvSpPr>
        <p:spPr>
          <a:xfrm>
            <a:off x="0" y="3742660"/>
            <a:ext cx="12192000" cy="311534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6" name="Picture 2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2" y="-608098"/>
            <a:ext cx="11893432" cy="6155071"/>
          </a:xfrm>
          <a:prstGeom prst="rect">
            <a:avLst/>
          </a:prstGeom>
        </p:spPr>
      </p:pic>
      <p:pic>
        <p:nvPicPr>
          <p:cNvPr id="24" name="Picture 23">
            <a:extLst>
              <a:ext uri="{FF2B5EF4-FFF2-40B4-BE49-F238E27FC236}">
                <a16:creationId xmlns:a16="http://schemas.microsoft.com/office/drawing/2014/main" id="{60CF7342-2AC4-9B49-33D5-5733CBD3E8C9}"/>
              </a:ext>
            </a:extLst>
          </p:cNvPr>
          <p:cNvPicPr>
            <a:picLocks noChangeAspect="1"/>
          </p:cNvPicPr>
          <p:nvPr/>
        </p:nvPicPr>
        <p:blipFill>
          <a:blip r:embed="rId4"/>
          <a:stretch>
            <a:fillRect/>
          </a:stretch>
        </p:blipFill>
        <p:spPr>
          <a:xfrm>
            <a:off x="2974243" y="64168"/>
            <a:ext cx="1088523" cy="1659639"/>
          </a:xfrm>
          <a:prstGeom prst="rect">
            <a:avLst/>
          </a:prstGeom>
          <a:ln w="19050">
            <a:solidFill>
              <a:schemeClr val="tx1"/>
            </a:solidFill>
          </a:ln>
        </p:spPr>
      </p:pic>
      <p:pic>
        <p:nvPicPr>
          <p:cNvPr id="27" name="Picture 26">
            <a:extLst>
              <a:ext uri="{FF2B5EF4-FFF2-40B4-BE49-F238E27FC236}">
                <a16:creationId xmlns:a16="http://schemas.microsoft.com/office/drawing/2014/main" id="{EE6FEAE4-B411-508E-A624-F05BC6D86438}"/>
              </a:ext>
            </a:extLst>
          </p:cNvPr>
          <p:cNvPicPr>
            <a:picLocks noChangeAspect="1"/>
          </p:cNvPicPr>
          <p:nvPr/>
        </p:nvPicPr>
        <p:blipFill>
          <a:blip r:embed="rId5"/>
          <a:stretch>
            <a:fillRect/>
          </a:stretch>
        </p:blipFill>
        <p:spPr>
          <a:xfrm>
            <a:off x="10879581" y="603902"/>
            <a:ext cx="1178751" cy="922764"/>
          </a:xfrm>
          <a:prstGeom prst="rect">
            <a:avLst/>
          </a:prstGeom>
        </p:spPr>
      </p:pic>
      <p:pic>
        <p:nvPicPr>
          <p:cNvPr id="28" name="Picture 27">
            <a:extLst>
              <a:ext uri="{FF2B5EF4-FFF2-40B4-BE49-F238E27FC236}">
                <a16:creationId xmlns:a16="http://schemas.microsoft.com/office/drawing/2014/main" id="{3E040EB6-8078-C102-B5A2-99555F0B99DE}"/>
              </a:ext>
            </a:extLst>
          </p:cNvPr>
          <p:cNvPicPr>
            <a:picLocks noChangeAspect="1"/>
          </p:cNvPicPr>
          <p:nvPr/>
        </p:nvPicPr>
        <p:blipFill rotWithShape="1">
          <a:blip r:embed="rId6"/>
          <a:srcRect l="2194" t="1944" r="2194"/>
          <a:stretch/>
        </p:blipFill>
        <p:spPr>
          <a:xfrm>
            <a:off x="10856945" y="1917700"/>
            <a:ext cx="1198386" cy="922764"/>
          </a:xfrm>
          <a:prstGeom prst="rect">
            <a:avLst/>
          </a:prstGeom>
          <a:ln>
            <a:solidFill>
              <a:srgbClr val="000000"/>
            </a:solidFill>
          </a:ln>
        </p:spPr>
      </p:pic>
      <p:pic>
        <p:nvPicPr>
          <p:cNvPr id="4" name="Picture 3">
            <a:extLst>
              <a:ext uri="{FF2B5EF4-FFF2-40B4-BE49-F238E27FC236}">
                <a16:creationId xmlns:a16="http://schemas.microsoft.com/office/drawing/2014/main" id="{5ED05427-B9F9-A04E-C7F0-573BFC10D44C}"/>
              </a:ext>
            </a:extLst>
          </p:cNvPr>
          <p:cNvPicPr>
            <a:picLocks noChangeAspect="1"/>
          </p:cNvPicPr>
          <p:nvPr/>
        </p:nvPicPr>
        <p:blipFill>
          <a:blip r:embed="rId7"/>
          <a:stretch>
            <a:fillRect/>
          </a:stretch>
        </p:blipFill>
        <p:spPr>
          <a:xfrm>
            <a:off x="928028" y="2728915"/>
            <a:ext cx="825231" cy="142592"/>
          </a:xfrm>
          <a:prstGeom prst="rect">
            <a:avLst/>
          </a:prstGeom>
        </p:spPr>
      </p:pic>
      <p:sp>
        <p:nvSpPr>
          <p:cNvPr id="25" name="Rectangle 24">
            <a:extLst>
              <a:ext uri="{FF2B5EF4-FFF2-40B4-BE49-F238E27FC236}">
                <a16:creationId xmlns:a16="http://schemas.microsoft.com/office/drawing/2014/main" id="{06221659-07C8-AA0B-17F8-FB572A4AE45D}"/>
              </a:ext>
            </a:extLst>
          </p:cNvPr>
          <p:cNvSpPr/>
          <p:nvPr/>
        </p:nvSpPr>
        <p:spPr>
          <a:xfrm rot="21424427">
            <a:off x="908450" y="2351314"/>
            <a:ext cx="676745" cy="45719"/>
          </a:xfrm>
          <a:prstGeom prst="rect">
            <a:avLst/>
          </a:prstGeom>
          <a:solidFill>
            <a:srgbClr val="76B2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97ABFB-4756-169C-84D2-85D74A50B298}"/>
              </a:ext>
            </a:extLst>
          </p:cNvPr>
          <p:cNvSpPr/>
          <p:nvPr/>
        </p:nvSpPr>
        <p:spPr>
          <a:xfrm>
            <a:off x="848032" y="516195"/>
            <a:ext cx="1437968" cy="1659193"/>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C1BC5D7-A4C4-E1D8-8B00-347647586EDF}"/>
              </a:ext>
            </a:extLst>
          </p:cNvPr>
          <p:cNvGrpSpPr/>
          <p:nvPr/>
        </p:nvGrpSpPr>
        <p:grpSpPr>
          <a:xfrm rot="21285703">
            <a:off x="2289797" y="3114732"/>
            <a:ext cx="492449" cy="105716"/>
            <a:chOff x="1488734" y="3393104"/>
            <a:chExt cx="566777" cy="147362"/>
          </a:xfrm>
        </p:grpSpPr>
        <p:sp>
          <p:nvSpPr>
            <p:cNvPr id="10" name="Rectangle 9">
              <a:extLst>
                <a:ext uri="{FF2B5EF4-FFF2-40B4-BE49-F238E27FC236}">
                  <a16:creationId xmlns:a16="http://schemas.microsoft.com/office/drawing/2014/main" id="{5B645A03-C790-1A3F-544F-00640B889302}"/>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ue and orange logo&#10;&#10;Description automatically generated">
              <a:extLst>
                <a:ext uri="{FF2B5EF4-FFF2-40B4-BE49-F238E27FC236}">
                  <a16:creationId xmlns:a16="http://schemas.microsoft.com/office/drawing/2014/main" id="{E3C268FB-13B8-0910-1361-61467D5DCB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5" name="Speech Bubble: Oval 4">
            <a:extLst>
              <a:ext uri="{FF2B5EF4-FFF2-40B4-BE49-F238E27FC236}">
                <a16:creationId xmlns:a16="http://schemas.microsoft.com/office/drawing/2014/main" id="{EFDE9439-FF1E-FF08-4CF1-7E3E937ECCC2}"/>
              </a:ext>
            </a:extLst>
          </p:cNvPr>
          <p:cNvSpPr/>
          <p:nvPr/>
        </p:nvSpPr>
        <p:spPr>
          <a:xfrm>
            <a:off x="5318464" y="13101"/>
            <a:ext cx="5103190" cy="2358738"/>
          </a:xfrm>
          <a:prstGeom prst="wedgeEllipseCallout">
            <a:avLst>
              <a:gd name="adj1" fmla="val -83364"/>
              <a:gd name="adj2" fmla="val 55379"/>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AB90DCF-8CF8-F23F-C6EC-9AA69762321F}"/>
              </a:ext>
            </a:extLst>
          </p:cNvPr>
          <p:cNvSpPr txBox="1"/>
          <p:nvPr/>
        </p:nvSpPr>
        <p:spPr>
          <a:xfrm>
            <a:off x="5554886" y="284529"/>
            <a:ext cx="4548932" cy="1815882"/>
          </a:xfrm>
          <a:prstGeom prst="rect">
            <a:avLst/>
          </a:prstGeom>
          <a:noFill/>
        </p:spPr>
        <p:txBody>
          <a:bodyPr wrap="square" rtlCol="0">
            <a:spAutoFit/>
          </a:bodyPr>
          <a:lstStyle/>
          <a:p>
            <a:pPr algn="ctr"/>
            <a:r>
              <a:rPr lang="en-US" sz="2800" dirty="0">
                <a:solidFill>
                  <a:schemeClr val="bg1"/>
                </a:solidFill>
              </a:rPr>
              <a:t>What type of customer service do you provide when students are picking up the BIC bags?</a:t>
            </a:r>
          </a:p>
        </p:txBody>
      </p:sp>
      <p:sp>
        <p:nvSpPr>
          <p:cNvPr id="12" name="Rectangle 11">
            <a:extLst>
              <a:ext uri="{FF2B5EF4-FFF2-40B4-BE49-F238E27FC236}">
                <a16:creationId xmlns:a16="http://schemas.microsoft.com/office/drawing/2014/main" id="{DB818D20-35EA-F4F0-57F5-A440558B2616}"/>
              </a:ext>
            </a:extLst>
          </p:cNvPr>
          <p:cNvSpPr/>
          <p:nvPr/>
        </p:nvSpPr>
        <p:spPr>
          <a:xfrm>
            <a:off x="4138336" y="-272078"/>
            <a:ext cx="816392" cy="9164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39465B8B-E939-21BD-1A70-0F84DFBBDE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1829" y="177940"/>
            <a:ext cx="1869136" cy="648567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E7EEA60-AD29-E5A9-A127-F7BC63344853}"/>
              </a:ext>
            </a:extLst>
          </p:cNvPr>
          <p:cNvGrpSpPr/>
          <p:nvPr/>
        </p:nvGrpSpPr>
        <p:grpSpPr>
          <a:xfrm rot="21285703">
            <a:off x="2559177" y="3088025"/>
            <a:ext cx="492449" cy="105716"/>
            <a:chOff x="1488734" y="3393104"/>
            <a:chExt cx="566777" cy="147362"/>
          </a:xfrm>
        </p:grpSpPr>
        <p:sp>
          <p:nvSpPr>
            <p:cNvPr id="14" name="Rectangle 13">
              <a:extLst>
                <a:ext uri="{FF2B5EF4-FFF2-40B4-BE49-F238E27FC236}">
                  <a16:creationId xmlns:a16="http://schemas.microsoft.com/office/drawing/2014/main" id="{2865E145-DDC4-87C9-6181-2B72ADE9DB2F}"/>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ue and orange logo&#10;&#10;Description automatically generated">
              <a:extLst>
                <a:ext uri="{FF2B5EF4-FFF2-40B4-BE49-F238E27FC236}">
                  <a16:creationId xmlns:a16="http://schemas.microsoft.com/office/drawing/2014/main" id="{D0117397-104A-0346-77D1-D5896E6C45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Tree>
    <p:extLst>
      <p:ext uri="{BB962C8B-B14F-4D97-AF65-F5344CB8AC3E}">
        <p14:creationId xmlns:p14="http://schemas.microsoft.com/office/powerpoint/2010/main" val="4421199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 name="Picture 2" descr="5 Free Zoom Virtual Backgrounds for Teachers in 2020">
            <a:extLst>
              <a:ext uri="{FF2B5EF4-FFF2-40B4-BE49-F238E27FC236}">
                <a16:creationId xmlns:a16="http://schemas.microsoft.com/office/drawing/2014/main" id="{AB4B486E-2CAA-82C9-4856-13B402FD9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66" y="6011"/>
            <a:ext cx="11911998" cy="687164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5 Free Zoom Virtual Backgrounds for Teachers in 2020">
            <a:extLst>
              <a:ext uri="{FF2B5EF4-FFF2-40B4-BE49-F238E27FC236}">
                <a16:creationId xmlns:a16="http://schemas.microsoft.com/office/drawing/2014/main" id="{9CC9A4C8-799B-0E06-AA5F-C656ADB01E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562"/>
          <a:stretch/>
        </p:blipFill>
        <p:spPr bwMode="auto">
          <a:xfrm>
            <a:off x="287682" y="3824032"/>
            <a:ext cx="11876423" cy="30536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5 Free Zoom Virtual Backgrounds for Teachers in 2020">
            <a:extLst>
              <a:ext uri="{FF2B5EF4-FFF2-40B4-BE49-F238E27FC236}">
                <a16:creationId xmlns:a16="http://schemas.microsoft.com/office/drawing/2014/main" id="{64CC8EEE-D582-2F14-51AE-4C98EFA56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2" y="0"/>
            <a:ext cx="12219658" cy="68716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D98C92-6973-393E-1DB0-9FFA89694541}"/>
              </a:ext>
            </a:extLst>
          </p:cNvPr>
          <p:cNvPicPr>
            <a:picLocks noChangeAspect="1"/>
          </p:cNvPicPr>
          <p:nvPr/>
        </p:nvPicPr>
        <p:blipFill>
          <a:blip r:embed="rId4">
            <a:alphaModFix amt="70000"/>
          </a:blip>
          <a:stretch>
            <a:fillRect/>
          </a:stretch>
        </p:blipFill>
        <p:spPr>
          <a:xfrm>
            <a:off x="6876703" y="1028261"/>
            <a:ext cx="914733" cy="1045867"/>
          </a:xfrm>
          <a:prstGeom prst="rect">
            <a:avLst/>
          </a:prstGeom>
        </p:spPr>
      </p:pic>
      <p:sp>
        <p:nvSpPr>
          <p:cNvPr id="6" name="Title 1">
            <a:extLst>
              <a:ext uri="{FF2B5EF4-FFF2-40B4-BE49-F238E27FC236}">
                <a16:creationId xmlns:a16="http://schemas.microsoft.com/office/drawing/2014/main" id="{E6AC764C-16DC-281D-7BEB-5C6385F89E35}"/>
              </a:ext>
            </a:extLst>
          </p:cNvPr>
          <p:cNvSpPr txBox="1">
            <a:spLocks/>
          </p:cNvSpPr>
          <p:nvPr/>
        </p:nvSpPr>
        <p:spPr>
          <a:xfrm>
            <a:off x="791323" y="534519"/>
            <a:ext cx="5950800" cy="1143000"/>
          </a:xfrm>
          <a:prstGeom prst="rect">
            <a:avLst/>
          </a:prstGeom>
          <a:effectLst>
            <a:outerShdw blurRad="50800" dist="38100" dir="8100000" algn="tr" rotWithShape="0">
              <a:prstClr val="black">
                <a:alpha val="40000"/>
              </a:prstClr>
            </a:outerShdw>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solidFill>
                    <a:prstClr val="white">
                      <a:lumMod val="50000"/>
                    </a:prstClr>
                  </a:solidFill>
                </a:ln>
                <a:solidFill>
                  <a:prstClr val="white"/>
                </a:solidFill>
                <a:effectLst>
                  <a:outerShdw blurRad="38100" dist="38100" dir="2700000" algn="tl">
                    <a:srgbClr val="000000">
                      <a:alpha val="43137"/>
                    </a:srgbClr>
                  </a:outerShdw>
                </a:effectLst>
                <a:uLnTx/>
                <a:uFillTx/>
                <a:latin typeface="Berlin Sans FB Demi" panose="020E0802020502020306" pitchFamily="34" charset="0"/>
                <a:ea typeface="+mj-ea"/>
                <a:cs typeface="+mj-cs"/>
              </a:rPr>
              <a:t>Breakfast Rules</a:t>
            </a:r>
          </a:p>
        </p:txBody>
      </p:sp>
      <p:sp>
        <p:nvSpPr>
          <p:cNvPr id="7" name="TextBox 6">
            <a:extLst>
              <a:ext uri="{FF2B5EF4-FFF2-40B4-BE49-F238E27FC236}">
                <a16:creationId xmlns:a16="http://schemas.microsoft.com/office/drawing/2014/main" id="{8FC6BC91-E38C-E61D-FE66-29A10F62C336}"/>
              </a:ext>
            </a:extLst>
          </p:cNvPr>
          <p:cNvSpPr txBox="1"/>
          <p:nvPr/>
        </p:nvSpPr>
        <p:spPr>
          <a:xfrm>
            <a:off x="1417490" y="1381992"/>
            <a:ext cx="3862814" cy="1015663"/>
          </a:xfrm>
          <a:prstGeom prst="rect">
            <a:avLst/>
          </a:prstGeom>
          <a:noFill/>
        </p:spPr>
        <p:txBody>
          <a:bodyPr wrap="square">
            <a:spAutoFit/>
          </a:bodyPr>
          <a:lstStyle/>
          <a:p>
            <a:pPr marL="457200" indent="-274320">
              <a:spcAft>
                <a:spcPts val="1000"/>
              </a:spcAft>
              <a:buClr>
                <a:srgbClr val="FFC000"/>
              </a:buClr>
              <a:buFont typeface="Wingdings" panose="05000000000000000000" pitchFamily="2" charset="2"/>
              <a:buChar char="v"/>
              <a:defRPr/>
            </a:pPr>
            <a:r>
              <a:rPr lang="en-US" sz="2000" b="1" dirty="0">
                <a:solidFill>
                  <a:schemeClr val="bg1"/>
                </a:solidFill>
                <a:latin typeface="Bradley Hand ITC" panose="03070402050302030203" pitchFamily="66" charset="0"/>
                <a:ea typeface="Calibri" panose="020F0502020204030204" pitchFamily="34" charset="0"/>
                <a:cs typeface="Calibri" panose="020F0502020204030204" pitchFamily="34" charset="0"/>
              </a:rPr>
              <a:t>Student must take 3 or more points; one food item must be a fruit. </a:t>
            </a:r>
          </a:p>
        </p:txBody>
      </p:sp>
      <p:grpSp>
        <p:nvGrpSpPr>
          <p:cNvPr id="8" name="Group 7">
            <a:extLst>
              <a:ext uri="{FF2B5EF4-FFF2-40B4-BE49-F238E27FC236}">
                <a16:creationId xmlns:a16="http://schemas.microsoft.com/office/drawing/2014/main" id="{9F267392-4CBC-8514-C7FB-5A78287E6786}"/>
              </a:ext>
            </a:extLst>
          </p:cNvPr>
          <p:cNvGrpSpPr/>
          <p:nvPr/>
        </p:nvGrpSpPr>
        <p:grpSpPr>
          <a:xfrm>
            <a:off x="8822840" y="258219"/>
            <a:ext cx="3351328" cy="4217521"/>
            <a:chOff x="8876936" y="192505"/>
            <a:chExt cx="3232432" cy="3850106"/>
          </a:xfrm>
        </p:grpSpPr>
        <p:sp>
          <p:nvSpPr>
            <p:cNvPr id="9" name="Rectangle 8">
              <a:extLst>
                <a:ext uri="{FF2B5EF4-FFF2-40B4-BE49-F238E27FC236}">
                  <a16:creationId xmlns:a16="http://schemas.microsoft.com/office/drawing/2014/main" id="{BB9B94D8-55DE-D1A8-D7E9-AFD5D6C1D6C3}"/>
                </a:ext>
              </a:extLst>
            </p:cNvPr>
            <p:cNvSpPr/>
            <p:nvPr/>
          </p:nvSpPr>
          <p:spPr>
            <a:xfrm>
              <a:off x="8901956" y="192505"/>
              <a:ext cx="2432304" cy="385010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B515C45C-187C-A041-F796-E918AF95054A}"/>
                </a:ext>
              </a:extLst>
            </p:cNvPr>
            <p:cNvSpPr txBox="1"/>
            <p:nvPr/>
          </p:nvSpPr>
          <p:spPr>
            <a:xfrm>
              <a:off x="8876936" y="320455"/>
              <a:ext cx="2865893"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VIC-Bold"/>
                  <a:ea typeface="+mn-ea"/>
                  <a:cs typeface="+mn-cs"/>
                </a:rPr>
                <a:t>Why breakfast is so important?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8000"/>
                  </a:solidFill>
                  <a:effectLst/>
                  <a:uLnTx/>
                  <a:uFillTx/>
                  <a:latin typeface="Calibri"/>
                  <a:ea typeface="+mn-ea"/>
                  <a:cs typeface="+mn-cs"/>
                </a:rPr>
              </a:br>
              <a:endParaRPr kumimoji="0" lang="en-US" sz="1800" b="0" i="0" u="none" strike="noStrike" kern="1200" cap="none" spc="0" normalizeH="0" baseline="0" noProof="0" dirty="0">
                <a:ln>
                  <a:noFill/>
                </a:ln>
                <a:solidFill>
                  <a:srgbClr val="008000"/>
                </a:solidFill>
                <a:effectLst/>
                <a:uLnTx/>
                <a:uFillTx/>
                <a:latin typeface="Calibri"/>
                <a:ea typeface="+mn-ea"/>
                <a:cs typeface="+mn-cs"/>
              </a:endParaRPr>
            </a:p>
          </p:txBody>
        </p:sp>
        <p:pic>
          <p:nvPicPr>
            <p:cNvPr id="11" name="Picture 10" descr="Healthy Food for Kids | Vita Pharmed SA. Switzerland">
              <a:extLst>
                <a:ext uri="{FF2B5EF4-FFF2-40B4-BE49-F238E27FC236}">
                  <a16:creationId xmlns:a16="http://schemas.microsoft.com/office/drawing/2014/main" id="{7D28A68C-AB0A-E173-ECEA-E9CF84639F53}"/>
                </a:ext>
              </a:extLst>
            </p:cNvPr>
            <p:cNvPicPr>
              <a:picLocks noChangeAspect="1" noChangeArrowheads="1"/>
            </p:cNvPicPr>
            <p:nvPr/>
          </p:nvPicPr>
          <p:blipFill rotWithShape="1">
            <a:blip r:embed="rId5">
              <a:alphaModFix amt="70000"/>
              <a:extLst>
                <a:ext uri="{28A0092B-C50C-407E-A947-70E740481C1C}">
                  <a14:useLocalDpi xmlns:a14="http://schemas.microsoft.com/office/drawing/2010/main" val="0"/>
                </a:ext>
              </a:extLst>
            </a:blip>
            <a:srcRect t="12827"/>
            <a:stretch/>
          </p:blipFill>
          <p:spPr bwMode="auto">
            <a:xfrm>
              <a:off x="9032511" y="1421263"/>
              <a:ext cx="2154573" cy="12521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E2D3A96-1AD1-2A98-B559-53BC8552B0F0}"/>
                </a:ext>
              </a:extLst>
            </p:cNvPr>
            <p:cNvSpPr txBox="1"/>
            <p:nvPr/>
          </p:nvSpPr>
          <p:spPr>
            <a:xfrm>
              <a:off x="9045326" y="621586"/>
              <a:ext cx="3064042"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prstClr val="white">
                      <a:lumMod val="50000"/>
                    </a:prstClr>
                  </a:solidFill>
                  <a:effectLst/>
                  <a:uLnTx/>
                  <a:uFillTx/>
                  <a:latin typeface="Crimson Text"/>
                  <a:ea typeface="+mn-ea"/>
                  <a:cs typeface="+mn-cs"/>
                </a:rPr>
                <a:t>Essential Nourishment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prstClr val="white">
                      <a:lumMod val="50000"/>
                    </a:prstClr>
                  </a:solidFill>
                  <a:effectLst/>
                  <a:uLnTx/>
                  <a:uFillTx/>
                  <a:latin typeface="Crimson Text"/>
                  <a:ea typeface="+mn-ea"/>
                  <a:cs typeface="+mn-cs"/>
                </a:rPr>
                <a:t>Increased Energy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prstClr val="white">
                      <a:lumMod val="50000"/>
                    </a:prstClr>
                  </a:solidFill>
                  <a:effectLst/>
                  <a:uLnTx/>
                  <a:uFillTx/>
                  <a:latin typeface="Crimson Text"/>
                  <a:ea typeface="+mn-ea"/>
                  <a:cs typeface="+mn-cs"/>
                </a:rPr>
                <a:t>Better Mood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prstClr val="white">
                      <a:lumMod val="50000"/>
                    </a:prstClr>
                  </a:solidFill>
                  <a:effectLst/>
                  <a:uLnTx/>
                  <a:uFillTx/>
                  <a:latin typeface="Crimson Text"/>
                  <a:ea typeface="+mn-ea"/>
                  <a:cs typeface="+mn-cs"/>
                </a:rPr>
                <a:t>Improved Concentration</a:t>
              </a:r>
              <a:endPar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pic>
          <p:nvPicPr>
            <p:cNvPr id="13" name="Picture 6" descr="Healthy Eating Plate vs. USDA's MyPlate | The Nutrition Source | Harvard  T.H. Chan School of Public Health">
              <a:extLst>
                <a:ext uri="{FF2B5EF4-FFF2-40B4-BE49-F238E27FC236}">
                  <a16:creationId xmlns:a16="http://schemas.microsoft.com/office/drawing/2014/main" id="{601A520D-E3BF-B767-BBEE-46A5A6304A88}"/>
                </a:ext>
              </a:extLst>
            </p:cNvPr>
            <p:cNvPicPr>
              <a:picLocks noChangeAspect="1" noChangeArrowheads="1"/>
            </p:cNvPicPr>
            <p:nvPr/>
          </p:nvPicPr>
          <p:blipFill>
            <a:blip r:embed="rId6">
              <a:alphaModFix amt="70000"/>
              <a:extLst>
                <a:ext uri="{28A0092B-C50C-407E-A947-70E740481C1C}">
                  <a14:useLocalDpi xmlns:a14="http://schemas.microsoft.com/office/drawing/2010/main" val="0"/>
                </a:ext>
              </a:extLst>
            </a:blip>
            <a:srcRect/>
            <a:stretch>
              <a:fillRect/>
            </a:stretch>
          </p:blipFill>
          <p:spPr bwMode="auto">
            <a:xfrm>
              <a:off x="9097043" y="2441505"/>
              <a:ext cx="2085212" cy="148187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descr="5 Free Zoom Virtual Backgrounds for Teachers in 2020">
            <a:extLst>
              <a:ext uri="{FF2B5EF4-FFF2-40B4-BE49-F238E27FC236}">
                <a16:creationId xmlns:a16="http://schemas.microsoft.com/office/drawing/2014/main" id="{9AB36E67-20D9-C47A-AD20-E53F8DE324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562"/>
          <a:stretch/>
        </p:blipFill>
        <p:spPr bwMode="auto">
          <a:xfrm>
            <a:off x="-16016" y="3818021"/>
            <a:ext cx="12219658" cy="30536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terno® Blue Insulated Milk Crate Bag - 15L x 15W x 14H">
            <a:extLst>
              <a:ext uri="{FF2B5EF4-FFF2-40B4-BE49-F238E27FC236}">
                <a16:creationId xmlns:a16="http://schemas.microsoft.com/office/drawing/2014/main" id="{CCAABFBF-3AF9-2F54-5ACF-D4F45813417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900" b="92000" l="7400" r="93200">
                        <a14:foregroundMark x1="22000" y1="19100" x2="52600" y2="27300"/>
                        <a14:foregroundMark x1="44400" y1="8900" x2="48400" y2="9300"/>
                        <a14:foregroundMark x1="42100" y1="16300" x2="55900" y2="17100"/>
                        <a14:foregroundMark x1="34600" y1="26900" x2="61500" y2="29800"/>
                        <a14:foregroundMark x1="28700" y1="87600" x2="63400" y2="85900"/>
                        <a14:foregroundMark x1="33400" y1="67900" x2="62000" y2="67900"/>
                        <a14:foregroundMark x1="72700" y1="83900" x2="73700" y2="70800"/>
                        <a14:foregroundMark x1="93300" y1="68300" x2="92600" y2="63000"/>
                        <a14:foregroundMark x1="92100" y1="65000" x2="91900" y2="55600"/>
                        <a14:foregroundMark x1="80900" y1="92100" x2="80900" y2="92100"/>
                        <a14:foregroundMark x1="68000" y1="13800" x2="73900" y2="22400"/>
                        <a14:foregroundMark x1="78100" y1="16700" x2="82100" y2="21600"/>
                        <a14:foregroundMark x1="21000" y1="15000" x2="33400" y2="16700"/>
                        <a14:foregroundMark x1="13700" y1="26800" x2="27900" y2="26800"/>
                        <a14:foregroundMark x1="20200" y1="13900" x2="17600" y2="23900"/>
                        <a14:foregroundMark x1="7900" y1="69200" x2="10900" y2="57300"/>
                        <a14:foregroundMark x1="7600" y1="40000" x2="7600" y2="40000"/>
                        <a14:foregroundMark x1="7600" y1="37600" x2="7600" y2="36900"/>
                        <a14:foregroundMark x1="7400" y1="42600" x2="7400" y2="42600"/>
                        <a14:foregroundMark x1="10500" y1="47300" x2="11400" y2="39800"/>
                        <a14:foregroundMark x1="12400" y1="23400" x2="12400" y2="23400"/>
                        <a14:foregroundMark x1="13500" y1="22000" x2="13500" y2="22000"/>
                        <a14:foregroundMark x1="11600" y1="25400" x2="11600" y2="25400"/>
                        <a14:foregroundMark x1="7400" y1="50400" x2="7400" y2="50400"/>
                        <a14:foregroundMark x1="91700" y1="46000" x2="91700" y2="46000"/>
                        <a14:foregroundMark x1="90800" y1="38200" x2="90800" y2="38200"/>
                        <a14:foregroundMark x1="91200" y1="40400" x2="91200" y2="40400"/>
                        <a14:foregroundMark x1="91300" y1="42500" x2="91300" y2="42500"/>
                        <a14:foregroundMark x1="90200" y1="33400" x2="90200" y2="33400"/>
                        <a14:foregroundMark x1="90300" y1="34500" x2="90300" y2="34500"/>
                        <a14:foregroundMark x1="89800" y1="32300" x2="89800" y2="32300"/>
                        <a14:foregroundMark x1="90600" y1="35900" x2="90600" y2="35900"/>
                        <a14:foregroundMark x1="89700" y1="31200" x2="89700" y2="31200"/>
                      </a14:backgroundRemoval>
                    </a14:imgEffect>
                  </a14:imgLayer>
                </a14:imgProps>
              </a:ext>
              <a:ext uri="{28A0092B-C50C-407E-A947-70E740481C1C}">
                <a14:useLocalDpi xmlns:a14="http://schemas.microsoft.com/office/drawing/2010/main" val="0"/>
              </a:ext>
            </a:extLst>
          </a:blip>
          <a:srcRect/>
          <a:stretch>
            <a:fillRect/>
          </a:stretch>
        </p:blipFill>
        <p:spPr bwMode="auto">
          <a:xfrm>
            <a:off x="6820370" y="2727611"/>
            <a:ext cx="1912669" cy="14020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erno Red Vinyl Breakfast Delivery Bag - 16&quot;L x 16&quot;W x 10&quot;H">
            <a:extLst>
              <a:ext uri="{FF2B5EF4-FFF2-40B4-BE49-F238E27FC236}">
                <a16:creationId xmlns:a16="http://schemas.microsoft.com/office/drawing/2014/main" id="{B2D420F6-865A-0389-B055-4C7C3A328BD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600" b="91700" l="3700" r="94800">
                        <a14:foregroundMark x1="32000" y1="7600" x2="60900" y2="7800"/>
                        <a14:foregroundMark x1="20900" y1="91800" x2="50100" y2="91800"/>
                        <a14:foregroundMark x1="93100" y1="87600" x2="94800" y2="86300"/>
                        <a14:foregroundMark x1="7600" y1="85700" x2="7600" y2="81300"/>
                        <a14:foregroundMark x1="3700" y1="87400" x2="3700" y2="87400"/>
                      </a14:backgroundRemoval>
                    </a14:imgEffect>
                  </a14:imgLayer>
                </a14:imgProps>
              </a:ext>
              <a:ext uri="{28A0092B-C50C-407E-A947-70E740481C1C}">
                <a14:useLocalDpi xmlns:a14="http://schemas.microsoft.com/office/drawing/2010/main" val="0"/>
              </a:ext>
            </a:extLst>
          </a:blip>
          <a:srcRect/>
          <a:stretch>
            <a:fillRect/>
          </a:stretch>
        </p:blipFill>
        <p:spPr bwMode="auto">
          <a:xfrm>
            <a:off x="4708829" y="1258648"/>
            <a:ext cx="2067250" cy="300622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Sterno Red Vinyl Breakfast Delivery Bag - 16&quot;L x 16&quot;W x 10&quot;H">
            <a:extLst>
              <a:ext uri="{FF2B5EF4-FFF2-40B4-BE49-F238E27FC236}">
                <a16:creationId xmlns:a16="http://schemas.microsoft.com/office/drawing/2014/main" id="{9C72E76D-E76D-3D29-3213-4C1F1CBCBF4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600" b="91700" l="3700" r="94800">
                        <a14:foregroundMark x1="32000" y1="7600" x2="60900" y2="7800"/>
                        <a14:foregroundMark x1="20900" y1="91800" x2="50100" y2="91800"/>
                        <a14:foregroundMark x1="93100" y1="87600" x2="94800" y2="86300"/>
                        <a14:foregroundMark x1="7600" y1="85700" x2="7600" y2="81300"/>
                        <a14:foregroundMark x1="3700" y1="87400" x2="3700" y2="87400"/>
                      </a14:backgroundRemoval>
                    </a14:imgEffect>
                  </a14:imgLayer>
                </a14:imgProps>
              </a:ext>
              <a:ext uri="{28A0092B-C50C-407E-A947-70E740481C1C}">
                <a14:useLocalDpi xmlns:a14="http://schemas.microsoft.com/office/drawing/2010/main" val="0"/>
              </a:ext>
            </a:extLst>
          </a:blip>
          <a:srcRect b="52722"/>
          <a:stretch/>
        </p:blipFill>
        <p:spPr bwMode="auto">
          <a:xfrm>
            <a:off x="6848663" y="1785955"/>
            <a:ext cx="2099848" cy="1267090"/>
          </a:xfrm>
          <a:prstGeom prst="rect">
            <a:avLst/>
          </a:prstGeom>
          <a:noFill/>
          <a:extLst>
            <a:ext uri="{909E8E84-426E-40DD-AFC4-6F175D3DCCD1}">
              <a14:hiddenFill xmlns:a14="http://schemas.microsoft.com/office/drawing/2010/main">
                <a:solidFill>
                  <a:srgbClr val="FFFFFF"/>
                </a:solidFill>
              </a14:hiddenFill>
            </a:ext>
          </a:extLst>
        </p:spPr>
      </p:pic>
      <p:pic>
        <p:nvPicPr>
          <p:cNvPr id="89" name="9CD2686E-86DD-4485-8186-773BBD98254B" descr="cid:9CD2686E-86DD-4485-8186-773BBD98254B">
            <a:extLst>
              <a:ext uri="{FF2B5EF4-FFF2-40B4-BE49-F238E27FC236}">
                <a16:creationId xmlns:a16="http://schemas.microsoft.com/office/drawing/2014/main" id="{43A57C0A-06AE-B879-18B4-1517E3D7AA1C}"/>
              </a:ext>
            </a:extLst>
          </p:cNvPr>
          <p:cNvPicPr>
            <a:picLocks noChangeAspect="1" noChangeArrowheads="1"/>
          </p:cNvPicPr>
          <p:nvPr/>
        </p:nvPicPr>
        <p:blipFill rotWithShape="1">
          <a:blip r:embed="rId11" r:link="rId13" cstate="print">
            <a:extLst>
              <a:ext uri="{BEBA8EAE-BF5A-486C-A8C5-ECC9F3942E4B}">
                <a14:imgProps xmlns:a14="http://schemas.microsoft.com/office/drawing/2010/main">
                  <a14:imgLayer r:embed="rId12">
                    <a14:imgEffect>
                      <a14:backgroundRemoval t="9987" b="94048" l="9995" r="89980">
                        <a14:foregroundMark x1="17411" y1="71230" x2="18849" y2="94048"/>
                        <a14:foregroundMark x1="65575" y1="57705" x2="65575" y2="72388"/>
                        <a14:foregroundMark x1="63542" y1="64087" x2="62971" y2="70271"/>
                        <a14:foregroundMark x1="63839" y1="70470" x2="68775" y2="80721"/>
                        <a14:foregroundMark x1="62525" y1="69312" x2="60218" y2="67163"/>
                        <a14:foregroundMark x1="60218" y1="68155" x2="60069" y2="71230"/>
                        <a14:foregroundMark x1="16964" y1="65443" x2="18279" y2="93882"/>
                        <a14:foregroundMark x1="16394" y1="66799" x2="17113" y2="72784"/>
                        <a14:foregroundMark x1="70213" y1="74537" x2="68477" y2="77050"/>
                        <a14:foregroundMark x1="53373" y1="38128" x2="53373" y2="38128"/>
                        <a14:foregroundMark x1="26488" y1="58366" x2="24876" y2="53505"/>
                        <a14:foregroundMark x1="24876" y1="53505" x2="26910" y2="52778"/>
                        <a14:foregroundMark x1="26910" y1="52778" x2="32044" y2="52976"/>
                        <a14:foregroundMark x1="32044" y1="52976" x2="33135" y2="53902"/>
                        <a14:foregroundMark x1="33135" y1="53902" x2="32217" y2="56118"/>
                        <a14:foregroundMark x1="32217" y1="56118" x2="26761" y2="58267"/>
                        <a14:foregroundMark x1="26761" y1="58267" x2="26538" y2="58300"/>
                        <a14:backgroundMark x1="63839" y1="34689" x2="40055" y2="5093"/>
                        <a14:backgroundMark x1="58185" y1="67758" x2="19866" y2="82440"/>
                        <a14:backgroundMark x1="71974" y1="62731" x2="71677" y2="76257"/>
                        <a14:backgroundMark x1="66592" y1="62136" x2="66443" y2="70470"/>
                        <a14:backgroundMark x1="62376" y1="60218" x2="19147" y2="68155"/>
                        <a14:backgroundMark x1="64856" y1="75099" x2="59201" y2="70470"/>
                        <a14:backgroundMark x1="75794" y1="57209" x2="76687" y2="64484"/>
                        <a14:backgroundMark x1="76687" y1="64484" x2="76687" y2="64484"/>
                        <a14:backgroundMark x1="69593" y1="60549" x2="70536" y2="66567"/>
                        <a14:backgroundMark x1="74157" y1="80919" x2="74826" y2="74868"/>
                        <a14:backgroundMark x1="73462" y1="80489" x2="74529" y2="74206"/>
                        <a14:backgroundMark x1="73661" y1="75364" x2="73859" y2="82374"/>
                        <a14:backgroundMark x1="73140" y1="41336" x2="74281" y2="48413"/>
                        <a14:backgroundMark x1="74058" y1="41799" x2="72793" y2="49835"/>
                        <a14:backgroundMark x1="72793" y1="49835" x2="72817" y2="50231"/>
                        <a14:backgroundMark x1="69444" y1="50397" x2="70709" y2="41997"/>
                        <a14:backgroundMark x1="70709" y1="41997" x2="75620" y2="49405"/>
                        <a14:backgroundMark x1="75620" y1="49405" x2="69990" y2="51091"/>
                        <a14:backgroundMark x1="69990" y1="51091" x2="69395" y2="50728"/>
                        <a14:backgroundMark x1="64311" y1="63360" x2="64311" y2="63360"/>
                        <a14:backgroundMark x1="64707" y1="59325" x2="64757" y2="59888"/>
                        <a14:backgroundMark x1="64633" y1="65608" x2="64633" y2="65608"/>
                        <a14:backgroundMark x1="64162" y1="69643" x2="63889" y2="67824"/>
                        <a14:backgroundMark x1="62103" y1="65972" x2="60739" y2="66138"/>
                        <a14:backgroundMark x1="61508" y1="70370" x2="62227" y2="71561"/>
                        <a14:backgroundMark x1="66815" y1="37765" x2="67956" y2="37632"/>
                        <a14:backgroundMark x1="66096" y1="37004" x2="66915" y2="37004"/>
                        <a14:backgroundMark x1="50397" y1="44180" x2="49256" y2="41832"/>
                        <a14:backgroundMark x1="39311" y1="43948" x2="39311" y2="43948"/>
                        <a14:backgroundMark x1="40228" y1="44048" x2="40228" y2="44048"/>
                        <a14:backgroundMark x1="23636" y1="50628" x2="24132" y2="57209"/>
                        <a14:backgroundMark x1="24132" y1="57209" x2="25174" y2="59226"/>
                        <a14:backgroundMark x1="25174" y1="59226" x2="38145" y2="58532"/>
                        <a14:backgroundMark x1="25124" y1="59788" x2="22718" y2="59888"/>
                        <a14:backgroundMark x1="22718" y1="59888" x2="22594" y2="58168"/>
                        <a14:backgroundMark x1="22594" y1="58168" x2="24653" y2="58499"/>
                        <a14:backgroundMark x1="24653" y1="58499" x2="24851" y2="60185"/>
                        <a14:backgroundMark x1="24851" y1="60185" x2="24851" y2="60185"/>
                        <a14:backgroundMark x1="37302" y1="49802" x2="38095" y2="53340"/>
                        <a14:backgroundMark x1="38095" y1="53340" x2="37798" y2="57440"/>
                        <a14:backgroundMark x1="37798" y1="57440" x2="37723" y2="57573"/>
                        <a14:backgroundMark x1="38194" y1="47685" x2="36880" y2="47487"/>
                        <a14:backgroundMark x1="36880" y1="47487" x2="37227" y2="49471"/>
                        <a14:backgroundMark x1="37227" y1="49471" x2="38442" y2="50595"/>
                        <a14:backgroundMark x1="38442" y1="50595" x2="39013" y2="48743"/>
                        <a14:backgroundMark x1="39013" y1="48743" x2="37922" y2="47421"/>
                        <a14:backgroundMark x1="37922" y1="47421" x2="37922" y2="47421"/>
                      </a14:backgroundRemoval>
                    </a14:imgEffect>
                  </a14:imgLayer>
                </a14:imgProps>
              </a:ext>
              <a:ext uri="{28A0092B-C50C-407E-A947-70E740481C1C}">
                <a14:useLocalDpi xmlns:a14="http://schemas.microsoft.com/office/drawing/2010/main" val="0"/>
              </a:ext>
            </a:extLst>
          </a:blip>
          <a:srcRect l="22937" t="48282" r="61758" b="39987"/>
          <a:stretch>
            <a:fillRect/>
          </a:stretch>
        </p:blipFill>
        <p:spPr bwMode="auto">
          <a:xfrm rot="21272765" flipH="1">
            <a:off x="9665843" y="3033487"/>
            <a:ext cx="1982585" cy="1212475"/>
          </a:xfrm>
          <a:prstGeom prst="rect">
            <a:avLst/>
          </a:prstGeom>
          <a:noFill/>
          <a:extLst>
            <a:ext uri="{909E8E84-426E-40DD-AFC4-6F175D3DCCD1}">
              <a14:hiddenFill xmlns:a14="http://schemas.microsoft.com/office/drawing/2010/main">
                <a:solidFill>
                  <a:srgbClr val="FFFFFF"/>
                </a:solidFill>
              </a14:hiddenFill>
            </a:ext>
          </a:extLst>
        </p:spPr>
      </p:pic>
      <p:pic>
        <p:nvPicPr>
          <p:cNvPr id="90" name="9CD2686E-86DD-4485-8186-773BBD98254B" descr="cid:9CD2686E-86DD-4485-8186-773BBD98254B">
            <a:extLst>
              <a:ext uri="{FF2B5EF4-FFF2-40B4-BE49-F238E27FC236}">
                <a16:creationId xmlns:a16="http://schemas.microsoft.com/office/drawing/2014/main" id="{91513E8C-F12C-DEFE-42BA-F2F9501CD69D}"/>
              </a:ext>
            </a:extLst>
          </p:cNvPr>
          <p:cNvPicPr>
            <a:picLocks noChangeAspect="1" noChangeArrowheads="1"/>
          </p:cNvPicPr>
          <p:nvPr/>
        </p:nvPicPr>
        <p:blipFill rotWithShape="1">
          <a:blip r:embed="rId14" r:link="rId13" cstate="print">
            <a:extLst>
              <a:ext uri="{BEBA8EAE-BF5A-486C-A8C5-ECC9F3942E4B}">
                <a14:imgProps xmlns:a14="http://schemas.microsoft.com/office/drawing/2010/main">
                  <a14:imgLayer r:embed="rId12">
                    <a14:imgEffect>
                      <a14:backgroundRemoval t="9987" b="94048" l="9995" r="89980">
                        <a14:foregroundMark x1="17411" y1="71230" x2="18849" y2="94048"/>
                        <a14:foregroundMark x1="65575" y1="57705" x2="65575" y2="72388"/>
                        <a14:foregroundMark x1="63542" y1="64087" x2="62971" y2="70271"/>
                        <a14:foregroundMark x1="63839" y1="70470" x2="68775" y2="80721"/>
                        <a14:foregroundMark x1="62525" y1="69312" x2="60218" y2="67163"/>
                        <a14:foregroundMark x1="60218" y1="68155" x2="60069" y2="71230"/>
                        <a14:foregroundMark x1="16964" y1="65443" x2="18279" y2="93882"/>
                        <a14:foregroundMark x1="16394" y1="66799" x2="17113" y2="72784"/>
                        <a14:foregroundMark x1="70213" y1="74537" x2="68477" y2="77050"/>
                        <a14:foregroundMark x1="53373" y1="38128" x2="53373" y2="38128"/>
                        <a14:backgroundMark x1="63839" y1="34689" x2="40055" y2="5093"/>
                        <a14:backgroundMark x1="58185" y1="67758" x2="19866" y2="82440"/>
                        <a14:backgroundMark x1="71974" y1="62731" x2="71677" y2="76257"/>
                        <a14:backgroundMark x1="66592" y1="62136" x2="66443" y2="70470"/>
                        <a14:backgroundMark x1="62376" y1="60218" x2="19147" y2="68155"/>
                        <a14:backgroundMark x1="64856" y1="75099" x2="59201" y2="70470"/>
                        <a14:backgroundMark x1="75794" y1="57209" x2="76687" y2="64484"/>
                        <a14:backgroundMark x1="76687" y1="64484" x2="76687" y2="64484"/>
                        <a14:backgroundMark x1="69593" y1="60549" x2="70536" y2="66567"/>
                        <a14:backgroundMark x1="74157" y1="80919" x2="74826" y2="74868"/>
                        <a14:backgroundMark x1="73462" y1="80489" x2="74529" y2="74206"/>
                        <a14:backgroundMark x1="73661" y1="75364" x2="73859" y2="82374"/>
                        <a14:backgroundMark x1="73140" y1="41336" x2="74281" y2="48413"/>
                        <a14:backgroundMark x1="74058" y1="41799" x2="72793" y2="49835"/>
                        <a14:backgroundMark x1="72793" y1="49835" x2="72817" y2="50231"/>
                        <a14:backgroundMark x1="69444" y1="50397" x2="70709" y2="41997"/>
                        <a14:backgroundMark x1="70709" y1="41997" x2="75620" y2="49405"/>
                        <a14:backgroundMark x1="75620" y1="49405" x2="69990" y2="51091"/>
                        <a14:backgroundMark x1="69990" y1="51091" x2="69395" y2="50728"/>
                        <a14:backgroundMark x1="64311" y1="63360" x2="64311" y2="63360"/>
                        <a14:backgroundMark x1="64707" y1="59325" x2="64757" y2="59888"/>
                        <a14:backgroundMark x1="64633" y1="65608" x2="64633" y2="65608"/>
                        <a14:backgroundMark x1="64162" y1="69643" x2="63889" y2="67824"/>
                        <a14:backgroundMark x1="62103" y1="65972" x2="60739" y2="66138"/>
                        <a14:backgroundMark x1="61508" y1="70370" x2="62227" y2="71561"/>
                        <a14:backgroundMark x1="66815" y1="37765" x2="67956" y2="37632"/>
                        <a14:backgroundMark x1="66096" y1="37004" x2="66915" y2="37004"/>
                        <a14:backgroundMark x1="50397" y1="44180" x2="49256" y2="41832"/>
                        <a14:backgroundMark x1="39311" y1="43948" x2="39311" y2="43948"/>
                        <a14:backgroundMark x1="40228" y1="44048" x2="40228" y2="44048"/>
                        <a14:backgroundMark x1="23214" y1="59028" x2="22148" y2="60185"/>
                        <a14:backgroundMark x1="22148" y1="60185" x2="23636" y2="60714"/>
                        <a14:backgroundMark x1="23636" y1="60714" x2="23388" y2="59193"/>
                        <a14:backgroundMark x1="23388" y1="59193" x2="23115" y2="58962"/>
                        <a14:backgroundMark x1="10640" y1="59689" x2="19767" y2="59292"/>
                        <a14:backgroundMark x1="19767" y1="59292" x2="22793" y2="57672"/>
                        <a14:backgroundMark x1="22793" y1="57672" x2="24380" y2="58036"/>
                        <a14:backgroundMark x1="24380" y1="58036" x2="24628" y2="61111"/>
                        <a14:backgroundMark x1="24628" y1="61111" x2="15228" y2="62665"/>
                        <a14:backgroundMark x1="15228" y1="62665" x2="11756" y2="62235"/>
                        <a14:backgroundMark x1="11756" y1="62235" x2="10268" y2="61078"/>
                        <a14:backgroundMark x1="10268" y1="61078" x2="10615" y2="59788"/>
                      </a14:backgroundRemoval>
                    </a14:imgEffect>
                  </a14:imgLayer>
                </a14:imgProps>
              </a:ext>
              <a:ext uri="{28A0092B-C50C-407E-A947-70E740481C1C}">
                <a14:useLocalDpi xmlns:a14="http://schemas.microsoft.com/office/drawing/2010/main" val="0"/>
              </a:ext>
            </a:extLst>
          </a:blip>
          <a:srcRect l="9258" t="48282" r="76965" b="39987"/>
          <a:stretch>
            <a:fillRect/>
          </a:stretch>
        </p:blipFill>
        <p:spPr bwMode="auto">
          <a:xfrm rot="298342">
            <a:off x="8775586" y="3485878"/>
            <a:ext cx="935111" cy="60693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a:extLst>
              <a:ext uri="{FF2B5EF4-FFF2-40B4-BE49-F238E27FC236}">
                <a16:creationId xmlns:a16="http://schemas.microsoft.com/office/drawing/2014/main" id="{B6199521-59F7-0267-281E-06AA1AAE99A2}"/>
              </a:ext>
            </a:extLst>
          </p:cNvPr>
          <p:cNvPicPr>
            <a:picLocks noChangeAspect="1"/>
          </p:cNvPicPr>
          <p:nvPr/>
        </p:nvPicPr>
        <p:blipFill>
          <a:blip r:embed="rId15"/>
          <a:stretch>
            <a:fillRect/>
          </a:stretch>
        </p:blipFill>
        <p:spPr>
          <a:xfrm rot="593085">
            <a:off x="4914905" y="2675190"/>
            <a:ext cx="794779" cy="372208"/>
          </a:xfrm>
          <a:prstGeom prst="rect">
            <a:avLst/>
          </a:prstGeom>
        </p:spPr>
      </p:pic>
      <p:pic>
        <p:nvPicPr>
          <p:cNvPr id="94" name="Picture 93">
            <a:extLst>
              <a:ext uri="{FF2B5EF4-FFF2-40B4-BE49-F238E27FC236}">
                <a16:creationId xmlns:a16="http://schemas.microsoft.com/office/drawing/2014/main" id="{20DDD50F-40D0-0AD9-12A7-52BC322102A7}"/>
              </a:ext>
            </a:extLst>
          </p:cNvPr>
          <p:cNvPicPr>
            <a:picLocks noChangeAspect="1"/>
          </p:cNvPicPr>
          <p:nvPr/>
        </p:nvPicPr>
        <p:blipFill>
          <a:blip r:embed="rId15"/>
          <a:stretch>
            <a:fillRect/>
          </a:stretch>
        </p:blipFill>
        <p:spPr>
          <a:xfrm rot="593085">
            <a:off x="5487781" y="2639192"/>
            <a:ext cx="794779" cy="372208"/>
          </a:xfrm>
          <a:prstGeom prst="rect">
            <a:avLst/>
          </a:prstGeom>
        </p:spPr>
      </p:pic>
      <p:pic>
        <p:nvPicPr>
          <p:cNvPr id="98" name="Picture 97">
            <a:extLst>
              <a:ext uri="{FF2B5EF4-FFF2-40B4-BE49-F238E27FC236}">
                <a16:creationId xmlns:a16="http://schemas.microsoft.com/office/drawing/2014/main" id="{C8954B89-AE58-AE28-572D-4C0B5B6A6260}"/>
              </a:ext>
            </a:extLst>
          </p:cNvPr>
          <p:cNvPicPr>
            <a:picLocks noChangeAspect="1"/>
          </p:cNvPicPr>
          <p:nvPr/>
        </p:nvPicPr>
        <p:blipFill>
          <a:blip r:embed="rId16"/>
          <a:srcRect l="-29559" b="-40093"/>
          <a:stretch>
            <a:fillRect/>
          </a:stretch>
        </p:blipFill>
        <p:spPr>
          <a:xfrm>
            <a:off x="4722967" y="2667950"/>
            <a:ext cx="1145299" cy="939487"/>
          </a:xfrm>
          <a:custGeom>
            <a:avLst/>
            <a:gdLst>
              <a:gd name="connsiteX0" fmla="*/ 0 w 1145299"/>
              <a:gd name="connsiteY0" fmla="*/ 489152 h 939487"/>
              <a:gd name="connsiteX1" fmla="*/ 261302 w 1145299"/>
              <a:gd name="connsiteY1" fmla="*/ 489152 h 939487"/>
              <a:gd name="connsiteX2" fmla="*/ 261302 w 1145299"/>
              <a:gd name="connsiteY2" fmla="*/ 670618 h 939487"/>
              <a:gd name="connsiteX3" fmla="*/ 949234 w 1145299"/>
              <a:gd name="connsiteY3" fmla="*/ 670618 h 939487"/>
              <a:gd name="connsiteX4" fmla="*/ 949234 w 1145299"/>
              <a:gd name="connsiteY4" fmla="*/ 939487 h 939487"/>
              <a:gd name="connsiteX5" fmla="*/ 0 w 1145299"/>
              <a:gd name="connsiteY5" fmla="*/ 939487 h 939487"/>
              <a:gd name="connsiteX6" fmla="*/ 261302 w 1145299"/>
              <a:gd name="connsiteY6" fmla="*/ 0 h 939487"/>
              <a:gd name="connsiteX7" fmla="*/ 1145299 w 1145299"/>
              <a:gd name="connsiteY7" fmla="*/ 0 h 939487"/>
              <a:gd name="connsiteX8" fmla="*/ 1145299 w 1145299"/>
              <a:gd name="connsiteY8" fmla="*/ 670618 h 939487"/>
              <a:gd name="connsiteX9" fmla="*/ 949234 w 1145299"/>
              <a:gd name="connsiteY9" fmla="*/ 670618 h 939487"/>
              <a:gd name="connsiteX10" fmla="*/ 949234 w 1145299"/>
              <a:gd name="connsiteY10" fmla="*/ 489152 h 939487"/>
              <a:gd name="connsiteX11" fmla="*/ 261302 w 1145299"/>
              <a:gd name="connsiteY11" fmla="*/ 489152 h 93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5299" h="939487">
                <a:moveTo>
                  <a:pt x="0" y="489152"/>
                </a:moveTo>
                <a:lnTo>
                  <a:pt x="261302" y="489152"/>
                </a:lnTo>
                <a:lnTo>
                  <a:pt x="261302" y="670618"/>
                </a:lnTo>
                <a:lnTo>
                  <a:pt x="949234" y="670618"/>
                </a:lnTo>
                <a:lnTo>
                  <a:pt x="949234" y="939487"/>
                </a:lnTo>
                <a:lnTo>
                  <a:pt x="0" y="939487"/>
                </a:lnTo>
                <a:close/>
                <a:moveTo>
                  <a:pt x="261302" y="0"/>
                </a:moveTo>
                <a:lnTo>
                  <a:pt x="1145299" y="0"/>
                </a:lnTo>
                <a:lnTo>
                  <a:pt x="1145299" y="670618"/>
                </a:lnTo>
                <a:lnTo>
                  <a:pt x="949234" y="670618"/>
                </a:lnTo>
                <a:lnTo>
                  <a:pt x="949234" y="489152"/>
                </a:lnTo>
                <a:lnTo>
                  <a:pt x="261302" y="489152"/>
                </a:lnTo>
                <a:close/>
              </a:path>
            </a:pathLst>
          </a:custGeom>
        </p:spPr>
      </p:pic>
      <p:pic>
        <p:nvPicPr>
          <p:cNvPr id="101" name="Picture 100">
            <a:extLst>
              <a:ext uri="{FF2B5EF4-FFF2-40B4-BE49-F238E27FC236}">
                <a16:creationId xmlns:a16="http://schemas.microsoft.com/office/drawing/2014/main" id="{F24AFED3-0F5A-48A8-6AFC-610DA339786D}"/>
              </a:ext>
            </a:extLst>
          </p:cNvPr>
          <p:cNvPicPr>
            <a:picLocks noChangeAspect="1"/>
          </p:cNvPicPr>
          <p:nvPr/>
        </p:nvPicPr>
        <p:blipFill>
          <a:blip r:embed="rId17"/>
          <a:srcRect r="-37718" b="-27525"/>
          <a:stretch>
            <a:fillRect/>
          </a:stretch>
        </p:blipFill>
        <p:spPr>
          <a:xfrm>
            <a:off x="5435477" y="2692732"/>
            <a:ext cx="1217419" cy="878529"/>
          </a:xfrm>
          <a:custGeom>
            <a:avLst/>
            <a:gdLst>
              <a:gd name="connsiteX0" fmla="*/ 883997 w 1217419"/>
              <a:gd name="connsiteY0" fmla="*/ 429555 h 878529"/>
              <a:gd name="connsiteX1" fmla="*/ 1217419 w 1217419"/>
              <a:gd name="connsiteY1" fmla="*/ 429555 h 878529"/>
              <a:gd name="connsiteX2" fmla="*/ 1217419 w 1217419"/>
              <a:gd name="connsiteY2" fmla="*/ 878529 h 878529"/>
              <a:gd name="connsiteX3" fmla="*/ 217028 w 1217419"/>
              <a:gd name="connsiteY3" fmla="*/ 878529 h 878529"/>
              <a:gd name="connsiteX4" fmla="*/ 217028 w 1217419"/>
              <a:gd name="connsiteY4" fmla="*/ 688908 h 878529"/>
              <a:gd name="connsiteX5" fmla="*/ 883997 w 1217419"/>
              <a:gd name="connsiteY5" fmla="*/ 688908 h 878529"/>
              <a:gd name="connsiteX6" fmla="*/ 0 w 1217419"/>
              <a:gd name="connsiteY6" fmla="*/ 0 h 878529"/>
              <a:gd name="connsiteX7" fmla="*/ 883997 w 1217419"/>
              <a:gd name="connsiteY7" fmla="*/ 0 h 878529"/>
              <a:gd name="connsiteX8" fmla="*/ 883997 w 1217419"/>
              <a:gd name="connsiteY8" fmla="*/ 429555 h 878529"/>
              <a:gd name="connsiteX9" fmla="*/ 217028 w 1217419"/>
              <a:gd name="connsiteY9" fmla="*/ 429555 h 878529"/>
              <a:gd name="connsiteX10" fmla="*/ 217028 w 1217419"/>
              <a:gd name="connsiteY10" fmla="*/ 688908 h 878529"/>
              <a:gd name="connsiteX11" fmla="*/ 0 w 1217419"/>
              <a:gd name="connsiteY11" fmla="*/ 688908 h 87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7419" h="878529">
                <a:moveTo>
                  <a:pt x="883997" y="429555"/>
                </a:moveTo>
                <a:lnTo>
                  <a:pt x="1217419" y="429555"/>
                </a:lnTo>
                <a:lnTo>
                  <a:pt x="1217419" y="878529"/>
                </a:lnTo>
                <a:lnTo>
                  <a:pt x="217028" y="878529"/>
                </a:lnTo>
                <a:lnTo>
                  <a:pt x="217028" y="688908"/>
                </a:lnTo>
                <a:lnTo>
                  <a:pt x="883997" y="688908"/>
                </a:lnTo>
                <a:close/>
                <a:moveTo>
                  <a:pt x="0" y="0"/>
                </a:moveTo>
                <a:lnTo>
                  <a:pt x="883997" y="0"/>
                </a:lnTo>
                <a:lnTo>
                  <a:pt x="883997" y="429555"/>
                </a:lnTo>
                <a:lnTo>
                  <a:pt x="217028" y="429555"/>
                </a:lnTo>
                <a:lnTo>
                  <a:pt x="217028" y="688908"/>
                </a:lnTo>
                <a:lnTo>
                  <a:pt x="0" y="688908"/>
                </a:lnTo>
                <a:close/>
              </a:path>
            </a:pathLst>
          </a:custGeom>
        </p:spPr>
      </p:pic>
      <p:pic>
        <p:nvPicPr>
          <p:cNvPr id="91" name="Picture 90">
            <a:extLst>
              <a:ext uri="{FF2B5EF4-FFF2-40B4-BE49-F238E27FC236}">
                <a16:creationId xmlns:a16="http://schemas.microsoft.com/office/drawing/2014/main" id="{238D8D71-4F5A-0532-E150-1B3DF8E6DE52}"/>
              </a:ext>
            </a:extLst>
          </p:cNvPr>
          <p:cNvPicPr>
            <a:picLocks noChangeAspect="1"/>
          </p:cNvPicPr>
          <p:nvPr/>
        </p:nvPicPr>
        <p:blipFill>
          <a:blip r:embed="rId15"/>
          <a:stretch>
            <a:fillRect/>
          </a:stretch>
        </p:blipFill>
        <p:spPr>
          <a:xfrm rot="20701984">
            <a:off x="5219036" y="2538475"/>
            <a:ext cx="794779" cy="372208"/>
          </a:xfrm>
          <a:prstGeom prst="rect">
            <a:avLst/>
          </a:prstGeom>
        </p:spPr>
      </p:pic>
      <p:pic>
        <p:nvPicPr>
          <p:cNvPr id="103" name="Picture 102" descr="Cinnamon Toast Crunch™ Cereal Single Serve Cup 2 oz | General Mills  Foodservice">
            <a:extLst>
              <a:ext uri="{FF2B5EF4-FFF2-40B4-BE49-F238E27FC236}">
                <a16:creationId xmlns:a16="http://schemas.microsoft.com/office/drawing/2014/main" id="{90298FFE-1C3C-88F7-2ED5-8C9A447A02C0}"/>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7092210" y="2574645"/>
            <a:ext cx="479485" cy="48185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descr="Cinnamon Toast Crunch™ Cereal Single Serve Cup 2 oz | General Mills  Foodservice">
            <a:extLst>
              <a:ext uri="{FF2B5EF4-FFF2-40B4-BE49-F238E27FC236}">
                <a16:creationId xmlns:a16="http://schemas.microsoft.com/office/drawing/2014/main" id="{359685B0-6210-014E-A1E8-2B0A359E3EDB}"/>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6857079" y="2614022"/>
            <a:ext cx="479485" cy="481850"/>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15">
            <a:extLst>
              <a:ext uri="{FF2B5EF4-FFF2-40B4-BE49-F238E27FC236}">
                <a16:creationId xmlns:a16="http://schemas.microsoft.com/office/drawing/2014/main" id="{2E08ABA5-8281-DDA6-007D-4CFA01AE5FA1}"/>
              </a:ext>
            </a:extLst>
          </p:cNvPr>
          <p:cNvPicPr>
            <a:picLocks noChangeAspect="1"/>
          </p:cNvPicPr>
          <p:nvPr/>
        </p:nvPicPr>
        <p:blipFill>
          <a:blip r:embed="rId20"/>
          <a:srcRect r="-59802" b="-91504"/>
          <a:stretch>
            <a:fillRect/>
          </a:stretch>
        </p:blipFill>
        <p:spPr>
          <a:xfrm rot="1822688">
            <a:off x="7166271" y="2655654"/>
            <a:ext cx="1490585" cy="1564467"/>
          </a:xfrm>
          <a:custGeom>
            <a:avLst/>
            <a:gdLst>
              <a:gd name="connsiteX0" fmla="*/ 932769 w 1490585"/>
              <a:gd name="connsiteY0" fmla="*/ 255186 h 1564467"/>
              <a:gd name="connsiteX1" fmla="*/ 1042551 w 1490585"/>
              <a:gd name="connsiteY1" fmla="*/ 190833 h 1564467"/>
              <a:gd name="connsiteX2" fmla="*/ 1490585 w 1490585"/>
              <a:gd name="connsiteY2" fmla="*/ 955156 h 1564467"/>
              <a:gd name="connsiteX3" fmla="*/ 451130 w 1490585"/>
              <a:gd name="connsiteY3" fmla="*/ 1564467 h 1564467"/>
              <a:gd name="connsiteX4" fmla="*/ 12939 w 1490585"/>
              <a:gd name="connsiteY4" fmla="*/ 816935 h 1564467"/>
              <a:gd name="connsiteX5" fmla="*/ 932769 w 1490585"/>
              <a:gd name="connsiteY5" fmla="*/ 816935 h 1564467"/>
              <a:gd name="connsiteX6" fmla="*/ 0 w 1490585"/>
              <a:gd name="connsiteY6" fmla="*/ 0 h 1564467"/>
              <a:gd name="connsiteX7" fmla="*/ 932769 w 1490585"/>
              <a:gd name="connsiteY7" fmla="*/ 0 h 1564467"/>
              <a:gd name="connsiteX8" fmla="*/ 932769 w 1490585"/>
              <a:gd name="connsiteY8" fmla="*/ 255186 h 1564467"/>
              <a:gd name="connsiteX9" fmla="*/ 3096 w 1490585"/>
              <a:gd name="connsiteY9" fmla="*/ 800144 h 1564467"/>
              <a:gd name="connsiteX10" fmla="*/ 12939 w 1490585"/>
              <a:gd name="connsiteY10" fmla="*/ 816935 h 1564467"/>
              <a:gd name="connsiteX11" fmla="*/ 0 w 1490585"/>
              <a:gd name="connsiteY11" fmla="*/ 816935 h 156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0585" h="1564467">
                <a:moveTo>
                  <a:pt x="932769" y="255186"/>
                </a:moveTo>
                <a:lnTo>
                  <a:pt x="1042551" y="190833"/>
                </a:lnTo>
                <a:lnTo>
                  <a:pt x="1490585" y="955156"/>
                </a:lnTo>
                <a:lnTo>
                  <a:pt x="451130" y="1564467"/>
                </a:lnTo>
                <a:lnTo>
                  <a:pt x="12939" y="816935"/>
                </a:lnTo>
                <a:lnTo>
                  <a:pt x="932769" y="816935"/>
                </a:lnTo>
                <a:close/>
                <a:moveTo>
                  <a:pt x="0" y="0"/>
                </a:moveTo>
                <a:lnTo>
                  <a:pt x="932769" y="0"/>
                </a:lnTo>
                <a:lnTo>
                  <a:pt x="932769" y="255186"/>
                </a:lnTo>
                <a:lnTo>
                  <a:pt x="3096" y="800144"/>
                </a:lnTo>
                <a:lnTo>
                  <a:pt x="12939" y="816935"/>
                </a:lnTo>
                <a:lnTo>
                  <a:pt x="0" y="816935"/>
                </a:lnTo>
                <a:close/>
              </a:path>
            </a:pathLst>
          </a:custGeom>
        </p:spPr>
      </p:pic>
      <p:pic>
        <p:nvPicPr>
          <p:cNvPr id="117" name="Picture 116">
            <a:extLst>
              <a:ext uri="{FF2B5EF4-FFF2-40B4-BE49-F238E27FC236}">
                <a16:creationId xmlns:a16="http://schemas.microsoft.com/office/drawing/2014/main" id="{00D91A27-946B-4BD5-CE7D-D5CD8CEDFF09}"/>
              </a:ext>
            </a:extLst>
          </p:cNvPr>
          <p:cNvPicPr>
            <a:picLocks noChangeAspect="1"/>
          </p:cNvPicPr>
          <p:nvPr/>
        </p:nvPicPr>
        <p:blipFill>
          <a:blip r:embed="rId21"/>
          <a:stretch>
            <a:fillRect/>
          </a:stretch>
        </p:blipFill>
        <p:spPr>
          <a:xfrm rot="205078">
            <a:off x="8056379" y="2895357"/>
            <a:ext cx="307930" cy="267129"/>
          </a:xfrm>
          <a:prstGeom prst="rect">
            <a:avLst/>
          </a:prstGeom>
        </p:spPr>
      </p:pic>
      <p:grpSp>
        <p:nvGrpSpPr>
          <p:cNvPr id="108" name="Group 107">
            <a:extLst>
              <a:ext uri="{FF2B5EF4-FFF2-40B4-BE49-F238E27FC236}">
                <a16:creationId xmlns:a16="http://schemas.microsoft.com/office/drawing/2014/main" id="{7DD1CC18-8212-2D07-2CA4-EA41EB58D34C}"/>
              </a:ext>
            </a:extLst>
          </p:cNvPr>
          <p:cNvGrpSpPr/>
          <p:nvPr/>
        </p:nvGrpSpPr>
        <p:grpSpPr>
          <a:xfrm rot="20958789" flipH="1">
            <a:off x="7419517" y="2489022"/>
            <a:ext cx="709574" cy="581800"/>
            <a:chOff x="6320218" y="3376097"/>
            <a:chExt cx="709574" cy="581800"/>
          </a:xfrm>
        </p:grpSpPr>
        <p:pic>
          <p:nvPicPr>
            <p:cNvPr id="109" name="Picture 4" descr="Image result for banana vector">
              <a:extLst>
                <a:ext uri="{FF2B5EF4-FFF2-40B4-BE49-F238E27FC236}">
                  <a16:creationId xmlns:a16="http://schemas.microsoft.com/office/drawing/2014/main" id="{AE75CE64-7DE6-D61D-959A-35447166F6D6}"/>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21239278">
              <a:off x="6363595" y="3376097"/>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9" descr="Image result for banana vector">
              <a:extLst>
                <a:ext uri="{FF2B5EF4-FFF2-40B4-BE49-F238E27FC236}">
                  <a16:creationId xmlns:a16="http://schemas.microsoft.com/office/drawing/2014/main" id="{C12FC6BE-77F6-E6F6-AD0B-041CB7A82D51}"/>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21239278">
              <a:off x="6320218" y="3600371"/>
              <a:ext cx="666197" cy="3575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7" name="Picture 106">
            <a:extLst>
              <a:ext uri="{FF2B5EF4-FFF2-40B4-BE49-F238E27FC236}">
                <a16:creationId xmlns:a16="http://schemas.microsoft.com/office/drawing/2014/main" id="{155EE98A-8806-C396-3283-EFE2540F2A38}"/>
              </a:ext>
            </a:extLst>
          </p:cNvPr>
          <p:cNvPicPr>
            <a:picLocks noChangeAspect="1"/>
          </p:cNvPicPr>
          <p:nvPr/>
        </p:nvPicPr>
        <p:blipFill>
          <a:blip r:embed="rId21"/>
          <a:stretch>
            <a:fillRect/>
          </a:stretch>
        </p:blipFill>
        <p:spPr>
          <a:xfrm rot="205078">
            <a:off x="8267013" y="2836784"/>
            <a:ext cx="307930" cy="267129"/>
          </a:xfrm>
          <a:prstGeom prst="rect">
            <a:avLst/>
          </a:prstGeom>
        </p:spPr>
      </p:pic>
      <p:pic>
        <p:nvPicPr>
          <p:cNvPr id="105" name="Picture 104">
            <a:extLst>
              <a:ext uri="{FF2B5EF4-FFF2-40B4-BE49-F238E27FC236}">
                <a16:creationId xmlns:a16="http://schemas.microsoft.com/office/drawing/2014/main" id="{33609C4E-D312-F4F8-2CFF-965E4EE1F351}"/>
              </a:ext>
            </a:extLst>
          </p:cNvPr>
          <p:cNvPicPr>
            <a:picLocks noChangeAspect="1"/>
          </p:cNvPicPr>
          <p:nvPr/>
        </p:nvPicPr>
        <p:blipFill>
          <a:blip r:embed="rId21"/>
          <a:stretch>
            <a:fillRect/>
          </a:stretch>
        </p:blipFill>
        <p:spPr>
          <a:xfrm rot="205078">
            <a:off x="8343343" y="2887673"/>
            <a:ext cx="307930" cy="267129"/>
          </a:xfrm>
          <a:prstGeom prst="rect">
            <a:avLst/>
          </a:prstGeom>
        </p:spPr>
      </p:pic>
      <p:pic>
        <p:nvPicPr>
          <p:cNvPr id="102" name="Picture 101" descr="Cinnamon Toast Crunch™ Cereal Single Serve Cup 2 oz | General Mills  Foodservice">
            <a:extLst>
              <a:ext uri="{FF2B5EF4-FFF2-40B4-BE49-F238E27FC236}">
                <a16:creationId xmlns:a16="http://schemas.microsoft.com/office/drawing/2014/main" id="{DF8064BB-DFED-4706-6E03-09880347CB72}"/>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7190713" y="2608012"/>
            <a:ext cx="479485" cy="48185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19" descr="Cinnamon Toast Crunch™ Cereal Single Serve Cup 2 oz | General Mills  Foodservice">
            <a:extLst>
              <a:ext uri="{FF2B5EF4-FFF2-40B4-BE49-F238E27FC236}">
                <a16:creationId xmlns:a16="http://schemas.microsoft.com/office/drawing/2014/main" id="{668531A2-4381-39A2-A7FD-BC3B33D978C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6988095" y="2319392"/>
            <a:ext cx="479485" cy="481850"/>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0">
            <a:extLst>
              <a:ext uri="{FF2B5EF4-FFF2-40B4-BE49-F238E27FC236}">
                <a16:creationId xmlns:a16="http://schemas.microsoft.com/office/drawing/2014/main" id="{51C25932-E7DE-8960-B770-297D3898F34C}"/>
              </a:ext>
            </a:extLst>
          </p:cNvPr>
          <p:cNvPicPr>
            <a:picLocks noChangeAspect="1"/>
          </p:cNvPicPr>
          <p:nvPr/>
        </p:nvPicPr>
        <p:blipFill>
          <a:blip r:embed="rId21"/>
          <a:stretch>
            <a:fillRect/>
          </a:stretch>
        </p:blipFill>
        <p:spPr>
          <a:xfrm rot="205078">
            <a:off x="8254491" y="2665270"/>
            <a:ext cx="307930" cy="267129"/>
          </a:xfrm>
          <a:prstGeom prst="rect">
            <a:avLst/>
          </a:prstGeom>
        </p:spPr>
      </p:pic>
      <p:pic>
        <p:nvPicPr>
          <p:cNvPr id="106" name="Picture 105">
            <a:extLst>
              <a:ext uri="{FF2B5EF4-FFF2-40B4-BE49-F238E27FC236}">
                <a16:creationId xmlns:a16="http://schemas.microsoft.com/office/drawing/2014/main" id="{2B5EB206-A8F0-6F27-4EA8-A1859434A7F6}"/>
              </a:ext>
            </a:extLst>
          </p:cNvPr>
          <p:cNvPicPr>
            <a:picLocks noChangeAspect="1"/>
          </p:cNvPicPr>
          <p:nvPr/>
        </p:nvPicPr>
        <p:blipFill>
          <a:blip r:embed="rId21"/>
          <a:stretch>
            <a:fillRect/>
          </a:stretch>
        </p:blipFill>
        <p:spPr>
          <a:xfrm rot="205078">
            <a:off x="8115043" y="2715373"/>
            <a:ext cx="307930" cy="267129"/>
          </a:xfrm>
          <a:prstGeom prst="rect">
            <a:avLst/>
          </a:prstGeom>
        </p:spPr>
      </p:pic>
      <p:sp>
        <p:nvSpPr>
          <p:cNvPr id="1025" name="Rectangle 1024">
            <a:extLst>
              <a:ext uri="{FF2B5EF4-FFF2-40B4-BE49-F238E27FC236}">
                <a16:creationId xmlns:a16="http://schemas.microsoft.com/office/drawing/2014/main" id="{EFAF5BDF-173A-C7A0-8E8C-6B3E02F87347}"/>
              </a:ext>
            </a:extLst>
          </p:cNvPr>
          <p:cNvSpPr/>
          <p:nvPr/>
        </p:nvSpPr>
        <p:spPr>
          <a:xfrm>
            <a:off x="5272830" y="3456901"/>
            <a:ext cx="785094" cy="600862"/>
          </a:xfrm>
          <a:prstGeom prst="rect">
            <a:avLst/>
          </a:prstGeom>
          <a:solidFill>
            <a:srgbClr val="CCCC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5" name="Picture 124">
            <a:extLst>
              <a:ext uri="{FF2B5EF4-FFF2-40B4-BE49-F238E27FC236}">
                <a16:creationId xmlns:a16="http://schemas.microsoft.com/office/drawing/2014/main" id="{080F36F8-AC20-BA0C-77F4-7680808A03A8}"/>
              </a:ext>
            </a:extLst>
          </p:cNvPr>
          <p:cNvPicPr>
            <a:picLocks noChangeAspect="1"/>
          </p:cNvPicPr>
          <p:nvPr/>
        </p:nvPicPr>
        <p:blipFill>
          <a:blip r:embed="rId23">
            <a:alphaModFix amt="50000"/>
          </a:blip>
          <a:stretch>
            <a:fillRect/>
          </a:stretch>
        </p:blipFill>
        <p:spPr>
          <a:xfrm>
            <a:off x="5263304" y="3463535"/>
            <a:ext cx="781242" cy="619009"/>
          </a:xfrm>
          <a:prstGeom prst="rect">
            <a:avLst/>
          </a:prstGeom>
        </p:spPr>
      </p:pic>
      <p:sp>
        <p:nvSpPr>
          <p:cNvPr id="1027" name="Rectangle 1026">
            <a:extLst>
              <a:ext uri="{FF2B5EF4-FFF2-40B4-BE49-F238E27FC236}">
                <a16:creationId xmlns:a16="http://schemas.microsoft.com/office/drawing/2014/main" id="{E77CC83B-4A62-CA38-51A7-9323A1556DA3}"/>
              </a:ext>
            </a:extLst>
          </p:cNvPr>
          <p:cNvSpPr/>
          <p:nvPr/>
        </p:nvSpPr>
        <p:spPr>
          <a:xfrm>
            <a:off x="7414211" y="3695429"/>
            <a:ext cx="785094" cy="324585"/>
          </a:xfrm>
          <a:prstGeom prst="rect">
            <a:avLst/>
          </a:prstGeom>
          <a:solidFill>
            <a:srgbClr val="CCCC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4" name="Picture 123">
            <a:extLst>
              <a:ext uri="{FF2B5EF4-FFF2-40B4-BE49-F238E27FC236}">
                <a16:creationId xmlns:a16="http://schemas.microsoft.com/office/drawing/2014/main" id="{1C4E26B7-23CA-8899-4FE6-8B47C4D0BA82}"/>
              </a:ext>
            </a:extLst>
          </p:cNvPr>
          <p:cNvPicPr>
            <a:picLocks noChangeAspect="1"/>
          </p:cNvPicPr>
          <p:nvPr/>
        </p:nvPicPr>
        <p:blipFill>
          <a:blip r:embed="rId23">
            <a:alphaModFix amt="50000"/>
          </a:blip>
          <a:stretch>
            <a:fillRect/>
          </a:stretch>
        </p:blipFill>
        <p:spPr>
          <a:xfrm>
            <a:off x="7338747" y="3617977"/>
            <a:ext cx="920576" cy="550500"/>
          </a:xfrm>
          <a:prstGeom prst="rect">
            <a:avLst/>
          </a:prstGeom>
        </p:spPr>
      </p:pic>
      <p:sp>
        <p:nvSpPr>
          <p:cNvPr id="23" name="Rectangle: Rounded Corners 22">
            <a:extLst>
              <a:ext uri="{FF2B5EF4-FFF2-40B4-BE49-F238E27FC236}">
                <a16:creationId xmlns:a16="http://schemas.microsoft.com/office/drawing/2014/main" id="{67727199-749E-9A84-89D1-07543E5DE304}"/>
              </a:ext>
            </a:extLst>
          </p:cNvPr>
          <p:cNvSpPr/>
          <p:nvPr/>
        </p:nvSpPr>
        <p:spPr bwMode="auto">
          <a:xfrm>
            <a:off x="9396100" y="4145810"/>
            <a:ext cx="1226799" cy="1188720"/>
          </a:xfrm>
          <a:prstGeom prst="roundRect">
            <a:avLst/>
          </a:prstGeom>
          <a:solidFill>
            <a:schemeClr val="bg1"/>
          </a:solidFill>
          <a:ln w="38100">
            <a:solidFill>
              <a:srgbClr val="002060"/>
            </a:solidFill>
            <a:prstDash val="solid"/>
          </a:ln>
          <a:effectLst>
            <a:outerShdw blurRad="50800" dist="38100" dir="2700000" algn="tl" rotWithShape="0">
              <a:prstClr val="black">
                <a:alpha val="40000"/>
              </a:prstClr>
            </a:outerShdw>
          </a:effectLst>
        </p:spPr>
        <p:txBody>
          <a:bodyPr anchor="ctr"/>
          <a:lstStyle/>
          <a:p>
            <a:pPr algn="ctr" defTabSz="914400" fontAlgn="base">
              <a:spcBef>
                <a:spcPct val="0"/>
              </a:spcBef>
              <a:spcAft>
                <a:spcPct val="0"/>
              </a:spcAft>
              <a:defRPr/>
            </a:pPr>
            <a:endParaRPr lang="en-US" sz="1700" kern="0" dirty="0">
              <a:solidFill>
                <a:prstClr val="black"/>
              </a:solidFill>
              <a:latin typeface="+mj-lt"/>
            </a:endParaRPr>
          </a:p>
        </p:txBody>
      </p:sp>
      <p:sp>
        <p:nvSpPr>
          <p:cNvPr id="27" name="Rectangle: Rounded Corners 26">
            <a:extLst>
              <a:ext uri="{FF2B5EF4-FFF2-40B4-BE49-F238E27FC236}">
                <a16:creationId xmlns:a16="http://schemas.microsoft.com/office/drawing/2014/main" id="{5BF8FB23-F90A-B117-61D9-07ADB90ABE4A}"/>
              </a:ext>
            </a:extLst>
          </p:cNvPr>
          <p:cNvSpPr/>
          <p:nvPr/>
        </p:nvSpPr>
        <p:spPr bwMode="auto">
          <a:xfrm>
            <a:off x="5041613" y="4145810"/>
            <a:ext cx="1225296" cy="1188720"/>
          </a:xfrm>
          <a:prstGeom prst="roundRect">
            <a:avLst/>
          </a:prstGeom>
          <a:solidFill>
            <a:schemeClr val="bg1"/>
          </a:solidFill>
          <a:ln w="38100">
            <a:solidFill>
              <a:srgbClr val="002060"/>
            </a:solidFill>
            <a:prstDash val="solid"/>
          </a:ln>
          <a:effectLst>
            <a:outerShdw blurRad="50800" dist="38100" dir="2700000" algn="tl" rotWithShape="0">
              <a:prstClr val="black">
                <a:alpha val="40000"/>
              </a:prstClr>
            </a:outerShdw>
          </a:effectLst>
        </p:spPr>
        <p:txBody>
          <a:bodyPr anchor="ctr"/>
          <a:lstStyle/>
          <a:p>
            <a:pPr algn="ctr" defTabSz="914400" fontAlgn="base">
              <a:spcBef>
                <a:spcPct val="0"/>
              </a:spcBef>
              <a:spcAft>
                <a:spcPct val="0"/>
              </a:spcAft>
              <a:defRPr/>
            </a:pPr>
            <a:r>
              <a:rPr lang="en-US" b="1" kern="0" dirty="0">
                <a:solidFill>
                  <a:srgbClr val="243048"/>
                </a:solidFill>
                <a:latin typeface="+mj-lt"/>
              </a:rPr>
              <a:t>Breakfast entree</a:t>
            </a:r>
          </a:p>
        </p:txBody>
      </p:sp>
      <p:sp>
        <p:nvSpPr>
          <p:cNvPr id="29" name="Rectangle: Rounded Corners 28">
            <a:extLst>
              <a:ext uri="{FF2B5EF4-FFF2-40B4-BE49-F238E27FC236}">
                <a16:creationId xmlns:a16="http://schemas.microsoft.com/office/drawing/2014/main" id="{2CA50790-C337-87F5-D287-426DBCD8A014}"/>
              </a:ext>
            </a:extLst>
          </p:cNvPr>
          <p:cNvSpPr/>
          <p:nvPr/>
        </p:nvSpPr>
        <p:spPr bwMode="auto">
          <a:xfrm>
            <a:off x="7340296" y="4145810"/>
            <a:ext cx="1226799" cy="1188720"/>
          </a:xfrm>
          <a:prstGeom prst="roundRect">
            <a:avLst/>
          </a:prstGeom>
          <a:solidFill>
            <a:schemeClr val="bg1"/>
          </a:solidFill>
          <a:ln w="38100">
            <a:solidFill>
              <a:srgbClr val="002060"/>
            </a:solidFill>
            <a:prstDash val="solid"/>
          </a:ln>
          <a:effectLst>
            <a:outerShdw blurRad="50800" dist="38100" dir="2700000" algn="tl" rotWithShape="0">
              <a:prstClr val="black">
                <a:alpha val="40000"/>
              </a:prstClr>
            </a:outerShdw>
          </a:effectLst>
        </p:spPr>
        <p:txBody>
          <a:bodyPr anchor="ctr"/>
          <a:lstStyle/>
          <a:p>
            <a:pPr algn="ctr" defTabSz="914400" fontAlgn="base">
              <a:spcBef>
                <a:spcPct val="0"/>
              </a:spcBef>
              <a:spcAft>
                <a:spcPct val="0"/>
              </a:spcAft>
              <a:defRPr/>
            </a:pPr>
            <a:r>
              <a:rPr lang="en-US" b="1" kern="0" dirty="0">
                <a:solidFill>
                  <a:srgbClr val="243048"/>
                </a:solidFill>
                <a:latin typeface="+mj-lt"/>
              </a:rPr>
              <a:t>Milk, Fruit &amp; Juice </a:t>
            </a:r>
          </a:p>
        </p:txBody>
      </p:sp>
      <p:sp>
        <p:nvSpPr>
          <p:cNvPr id="31" name="Content Placeholder 22">
            <a:extLst>
              <a:ext uri="{FF2B5EF4-FFF2-40B4-BE49-F238E27FC236}">
                <a16:creationId xmlns:a16="http://schemas.microsoft.com/office/drawing/2014/main" id="{51FA2FD6-C326-116D-0ECC-BBF791B627B1}"/>
              </a:ext>
            </a:extLst>
          </p:cNvPr>
          <p:cNvSpPr txBox="1">
            <a:spLocks/>
          </p:cNvSpPr>
          <p:nvPr/>
        </p:nvSpPr>
        <p:spPr>
          <a:xfrm>
            <a:off x="8826846" y="232351"/>
            <a:ext cx="3340474" cy="2523744"/>
          </a:xfrm>
          <a:prstGeom prst="rect">
            <a:avLst/>
          </a:prstGeom>
          <a:solidFill>
            <a:schemeClr val="bg1"/>
          </a:solidFill>
          <a:ln w="76200">
            <a:solidFill>
              <a:srgbClr val="002060"/>
            </a:solidFill>
          </a:ln>
        </p:spPr>
        <p:txBody>
          <a:bodyPr vert="horz" lIns="91440" tIns="45720" rIns="91440" bIns="45720" rtlCol="0">
            <a:noAutofit/>
          </a:bodyPr>
          <a:lstStyle>
            <a:lvl1pPr marL="0" indent="0" algn="l" defTabSz="457200" rtl="0" eaLnBrk="1" latinLnBrk="0" hangingPunct="1">
              <a:spcBef>
                <a:spcPct val="20000"/>
              </a:spcBef>
              <a:buFont typeface="Arial"/>
              <a:buNone/>
              <a:defRPr sz="6000" b="1" i="0" kern="1200" baseline="0">
                <a:solidFill>
                  <a:srgbClr val="000000"/>
                </a:solidFill>
                <a:latin typeface="Calibri" panose="020F0502020204030204" pitchFamily="34" charset="0"/>
                <a:ea typeface="+mn-ea"/>
                <a:cs typeface="+mn-cs"/>
              </a:defRPr>
            </a:lvl1pPr>
            <a:lvl2pPr marL="742950" indent="-285750" algn="l" defTabSz="457200" rtl="0" eaLnBrk="1" latinLnBrk="0" hangingPunct="1">
              <a:spcBef>
                <a:spcPct val="20000"/>
              </a:spcBef>
              <a:buFont typeface="Wingdings" panose="05000000000000000000" pitchFamily="2" charset="2"/>
              <a:buChar char="Ø"/>
              <a:defRPr sz="2600" kern="1200">
                <a:solidFill>
                  <a:srgbClr val="000000"/>
                </a:solidFill>
                <a:latin typeface="+mn-lt"/>
                <a:ea typeface="+mn-ea"/>
                <a:cs typeface="+mn-cs"/>
              </a:defRPr>
            </a:lvl2pPr>
            <a:lvl3pPr marL="914400" indent="0" algn="l" defTabSz="457200" rtl="0" eaLnBrk="1" latinLnBrk="0" hangingPunct="1">
              <a:spcBef>
                <a:spcPct val="20000"/>
              </a:spcBef>
              <a:buFont typeface="Arial" panose="020B0604020202020204" pitchFamily="34" charset="0"/>
              <a:buNone/>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4400" dirty="0">
                <a:solidFill>
                  <a:srgbClr val="002060"/>
                </a:solidFill>
                <a:latin typeface="Times New Roman" panose="02020603050405020304" pitchFamily="18" charset="0"/>
                <a:cs typeface="Times New Roman" panose="02020603050405020304" pitchFamily="18" charset="0"/>
              </a:rPr>
              <a:t>Classroom BIC POS Setup</a:t>
            </a:r>
          </a:p>
        </p:txBody>
      </p:sp>
      <p:sp>
        <p:nvSpPr>
          <p:cNvPr id="32" name="TextBox 31">
            <a:extLst>
              <a:ext uri="{FF2B5EF4-FFF2-40B4-BE49-F238E27FC236}">
                <a16:creationId xmlns:a16="http://schemas.microsoft.com/office/drawing/2014/main" id="{C09094B2-F468-BEB5-AB7E-85ECD04F2666}"/>
              </a:ext>
            </a:extLst>
          </p:cNvPr>
          <p:cNvSpPr txBox="1"/>
          <p:nvPr/>
        </p:nvSpPr>
        <p:spPr>
          <a:xfrm>
            <a:off x="9301001" y="4277887"/>
            <a:ext cx="1454598" cy="907941"/>
          </a:xfrm>
          <a:prstGeom prst="rect">
            <a:avLst/>
          </a:prstGeom>
          <a:noFill/>
        </p:spPr>
        <p:txBody>
          <a:bodyPr wrap="square" rtlCol="0">
            <a:spAutoFit/>
          </a:bodyPr>
          <a:lstStyle/>
          <a:p>
            <a:pPr algn="ctr" defTabSz="914400" fontAlgn="base">
              <a:spcBef>
                <a:spcPct val="0"/>
              </a:spcBef>
              <a:spcAft>
                <a:spcPct val="0"/>
              </a:spcAft>
              <a:defRPr/>
            </a:pPr>
            <a:r>
              <a:rPr lang="en-US" b="1" kern="0" dirty="0">
                <a:solidFill>
                  <a:srgbClr val="243048"/>
                </a:solidFill>
                <a:latin typeface="+mj-lt"/>
              </a:rPr>
              <a:t>Trays/</a:t>
            </a:r>
          </a:p>
          <a:p>
            <a:pPr algn="ctr" defTabSz="914400" fontAlgn="base">
              <a:spcBef>
                <a:spcPct val="0"/>
              </a:spcBef>
              <a:spcAft>
                <a:spcPct val="0"/>
              </a:spcAft>
              <a:defRPr/>
            </a:pPr>
            <a:r>
              <a:rPr lang="en-US" b="1" kern="0" dirty="0" err="1">
                <a:solidFill>
                  <a:srgbClr val="243048"/>
                </a:solidFill>
                <a:latin typeface="+mj-lt"/>
              </a:rPr>
              <a:t>Sporkettes</a:t>
            </a:r>
            <a:endParaRPr lang="en-US" sz="1700" b="1" kern="0" dirty="0">
              <a:solidFill>
                <a:srgbClr val="243048"/>
              </a:solidFill>
              <a:latin typeface="+mj-lt"/>
            </a:endParaRPr>
          </a:p>
          <a:p>
            <a:pPr algn="ctr" defTabSz="914400" fontAlgn="base">
              <a:spcBef>
                <a:spcPct val="0"/>
              </a:spcBef>
              <a:spcAft>
                <a:spcPct val="0"/>
              </a:spcAft>
              <a:defRPr/>
            </a:pPr>
            <a:r>
              <a:rPr lang="en-US" sz="1700" b="1" kern="0" dirty="0">
                <a:solidFill>
                  <a:srgbClr val="243048"/>
                </a:solidFill>
                <a:latin typeface="+mj-lt"/>
              </a:rPr>
              <a:t>(as needed)</a:t>
            </a:r>
            <a:endParaRPr lang="en-US" b="1" dirty="0">
              <a:solidFill>
                <a:srgbClr val="243048"/>
              </a:solidFill>
            </a:endParaRPr>
          </a:p>
        </p:txBody>
      </p:sp>
      <p:sp>
        <p:nvSpPr>
          <p:cNvPr id="21" name="Oval 20">
            <a:extLst>
              <a:ext uri="{FF2B5EF4-FFF2-40B4-BE49-F238E27FC236}">
                <a16:creationId xmlns:a16="http://schemas.microsoft.com/office/drawing/2014/main" id="{8E00316F-4C55-9873-FA3A-7BD67180E13B}"/>
              </a:ext>
            </a:extLst>
          </p:cNvPr>
          <p:cNvSpPr/>
          <p:nvPr/>
        </p:nvSpPr>
        <p:spPr>
          <a:xfrm>
            <a:off x="1100553" y="1103729"/>
            <a:ext cx="450209" cy="7317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3C2EC07-39D3-367A-9CAF-3F26303744A7}"/>
              </a:ext>
            </a:extLst>
          </p:cNvPr>
          <p:cNvGrpSpPr/>
          <p:nvPr/>
        </p:nvGrpSpPr>
        <p:grpSpPr>
          <a:xfrm>
            <a:off x="141327" y="716810"/>
            <a:ext cx="3032125" cy="6858000"/>
            <a:chOff x="-3885232" y="534519"/>
            <a:chExt cx="3032125" cy="6858000"/>
          </a:xfrm>
        </p:grpSpPr>
        <p:pic>
          <p:nvPicPr>
            <p:cNvPr id="53" name="Picture 8" descr="Free Pencil Clipart Transparent, Download Free Pencil Clipart Transparent  png images, Free ClipArts on Clipart Library">
              <a:extLst>
                <a:ext uri="{FF2B5EF4-FFF2-40B4-BE49-F238E27FC236}">
                  <a16:creationId xmlns:a16="http://schemas.microsoft.com/office/drawing/2014/main" id="{67DED386-62D1-C0FD-AD21-49F84ABE6E50}"/>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9778" b="89778" l="2667" r="97778">
                          <a14:foregroundMark x1="7111" y1="49778" x2="18222" y2="50222"/>
                          <a14:foregroundMark x1="3111" y1="49778" x2="3111" y2="49778"/>
                          <a14:foregroundMark x1="84889" y1="48444" x2="97778" y2="47556"/>
                          <a14:foregroundMark x1="88000" y1="53778" x2="91556" y2="53333"/>
                        </a14:backgroundRemoval>
                      </a14:imgEffect>
                    </a14:imgLayer>
                  </a14:imgProps>
                </a:ext>
                <a:ext uri="{28A0092B-C50C-407E-A947-70E740481C1C}">
                  <a14:useLocalDpi xmlns:a14="http://schemas.microsoft.com/office/drawing/2010/main" val="0"/>
                </a:ext>
              </a:extLst>
            </a:blip>
            <a:srcRect t="38245" b="39921"/>
            <a:stretch/>
          </p:blipFill>
          <p:spPr bwMode="auto">
            <a:xfrm rot="14869664">
              <a:off x="-2355541" y="2549238"/>
              <a:ext cx="524466" cy="1283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B84A121B-7F75-5BA4-DF11-8537B2FB7C8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885232" y="534519"/>
              <a:ext cx="3032125"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Rounded Corners 19">
            <a:extLst>
              <a:ext uri="{FF2B5EF4-FFF2-40B4-BE49-F238E27FC236}">
                <a16:creationId xmlns:a16="http://schemas.microsoft.com/office/drawing/2014/main" id="{6EA2BC5A-E75A-3103-CC90-7798C7C8E826}"/>
              </a:ext>
            </a:extLst>
          </p:cNvPr>
          <p:cNvSpPr/>
          <p:nvPr/>
        </p:nvSpPr>
        <p:spPr>
          <a:xfrm>
            <a:off x="1275731" y="4087191"/>
            <a:ext cx="1231648" cy="1188720"/>
          </a:xfrm>
          <a:prstGeom prst="roundRect">
            <a:avLst/>
          </a:prstGeom>
          <a:solidFill>
            <a:schemeClr val="bg1"/>
          </a:solidFill>
          <a:ln w="38100">
            <a:solidFill>
              <a:srgbClr val="00206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243048"/>
                </a:solidFill>
                <a:latin typeface="+mj-lt"/>
                <a:ea typeface="Verdana" panose="020B0604030504040204" pitchFamily="34" charset="0"/>
                <a:cs typeface="Verdana" panose="020B0604030504040204" pitchFamily="34" charset="0"/>
              </a:rPr>
              <a:t>Meal Count Form</a:t>
            </a:r>
          </a:p>
          <a:p>
            <a:pPr algn="ctr"/>
            <a:r>
              <a:rPr lang="en-US" b="1" dirty="0">
                <a:solidFill>
                  <a:srgbClr val="243048"/>
                </a:solidFill>
                <a:latin typeface="+mj-lt"/>
                <a:ea typeface="Verdana" panose="020B0604030504040204" pitchFamily="34" charset="0"/>
                <a:cs typeface="Verdana" panose="020B0604030504040204" pitchFamily="34" charset="0"/>
              </a:rPr>
              <a:t>(POS</a:t>
            </a:r>
            <a:r>
              <a:rPr lang="en-US" dirty="0">
                <a:solidFill>
                  <a:srgbClr val="243048"/>
                </a:solidFill>
                <a:latin typeface="+mj-lt"/>
                <a:ea typeface="Verdana" panose="020B0604030504040204" pitchFamily="34" charset="0"/>
                <a:cs typeface="Verdana" panose="020B0604030504040204" pitchFamily="34" charset="0"/>
              </a:rPr>
              <a:t>)</a:t>
            </a:r>
            <a:r>
              <a:rPr lang="en-US" dirty="0">
                <a:solidFill>
                  <a:srgbClr val="243048"/>
                </a:solidFill>
                <a:latin typeface="+mj-lt"/>
                <a:cs typeface="Arial" panose="020B0604020202020204" pitchFamily="34" charset="0"/>
              </a:rPr>
              <a:t> </a:t>
            </a:r>
          </a:p>
        </p:txBody>
      </p:sp>
    </p:spTree>
    <p:extLst>
      <p:ext uri="{BB962C8B-B14F-4D97-AF65-F5344CB8AC3E}">
        <p14:creationId xmlns:p14="http://schemas.microsoft.com/office/powerpoint/2010/main" val="59297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Diamond 1">
            <a:extLst>
              <a:ext uri="{FF2B5EF4-FFF2-40B4-BE49-F238E27FC236}">
                <a16:creationId xmlns:a16="http://schemas.microsoft.com/office/drawing/2014/main" id="{13564C41-213D-67EE-D911-826E15EF51AF}"/>
              </a:ext>
            </a:extLst>
          </p:cNvPr>
          <p:cNvSpPr/>
          <p:nvPr/>
        </p:nvSpPr>
        <p:spPr>
          <a:xfrm>
            <a:off x="1627833" y="-324060"/>
            <a:ext cx="8772211" cy="7506119"/>
          </a:xfrm>
          <a:prstGeom prst="diamond">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7698FF0-BDDD-5DCE-BBC9-12DD0FE9DD9F}"/>
              </a:ext>
            </a:extLst>
          </p:cNvPr>
          <p:cNvSpPr/>
          <p:nvPr/>
        </p:nvSpPr>
        <p:spPr>
          <a:xfrm>
            <a:off x="0" y="2695259"/>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61F2598-4C20-FA70-82BC-6C4A535BAD86}"/>
              </a:ext>
            </a:extLst>
          </p:cNvPr>
          <p:cNvSpPr txBox="1">
            <a:spLocks/>
          </p:cNvSpPr>
          <p:nvPr/>
        </p:nvSpPr>
        <p:spPr>
          <a:xfrm>
            <a:off x="0" y="2552791"/>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8000" b="1" dirty="0">
                <a:solidFill>
                  <a:srgbClr val="002060"/>
                </a:solidFill>
                <a:latin typeface="Times New Roman" panose="02020603050405020304" pitchFamily="18" charset="0"/>
                <a:cs typeface="Times New Roman" panose="02020603050405020304" pitchFamily="18" charset="0"/>
              </a:rPr>
              <a:t>After Service</a:t>
            </a:r>
          </a:p>
        </p:txBody>
      </p:sp>
    </p:spTree>
    <p:extLst>
      <p:ext uri="{BB962C8B-B14F-4D97-AF65-F5344CB8AC3E}">
        <p14:creationId xmlns:p14="http://schemas.microsoft.com/office/powerpoint/2010/main" val="453315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3000"/>
            <a:lum/>
          </a:blip>
          <a:srcRect/>
          <a:stretch>
            <a:fillRect t="-1000" b="-1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0B0E083-BD67-E242-5080-FE3EA614230C}"/>
              </a:ext>
            </a:extLst>
          </p:cNvPr>
          <p:cNvGrpSpPr/>
          <p:nvPr/>
        </p:nvGrpSpPr>
        <p:grpSpPr>
          <a:xfrm>
            <a:off x="7958756" y="843423"/>
            <a:ext cx="880023" cy="1124145"/>
            <a:chOff x="10182828" y="1908491"/>
            <a:chExt cx="880023" cy="1220545"/>
          </a:xfrm>
        </p:grpSpPr>
        <p:sp>
          <p:nvSpPr>
            <p:cNvPr id="5" name="Rectangle 4">
              <a:extLst>
                <a:ext uri="{FF2B5EF4-FFF2-40B4-BE49-F238E27FC236}">
                  <a16:creationId xmlns:a16="http://schemas.microsoft.com/office/drawing/2014/main" id="{A567D8DC-DE3C-BAF4-75B6-E74C061C546B}"/>
                </a:ext>
              </a:extLst>
            </p:cNvPr>
            <p:cNvSpPr/>
            <p:nvPr/>
          </p:nvSpPr>
          <p:spPr>
            <a:xfrm>
              <a:off x="10182828" y="1908491"/>
              <a:ext cx="877127" cy="1216624"/>
            </a:xfrm>
            <a:prstGeom prst="rect">
              <a:avLst/>
            </a:prstGeom>
            <a:solidFill>
              <a:srgbClr val="B3FF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52BCD730-7495-DC7C-9FDB-5549924B0233}"/>
                </a:ext>
              </a:extLst>
            </p:cNvPr>
            <p:cNvPicPr>
              <a:picLocks noChangeAspect="1"/>
            </p:cNvPicPr>
            <p:nvPr/>
          </p:nvPicPr>
          <p:blipFill>
            <a:blip r:embed="rId4">
              <a:alphaModFix amt="70000"/>
            </a:blip>
            <a:stretch>
              <a:fillRect/>
            </a:stretch>
          </p:blipFill>
          <p:spPr>
            <a:xfrm>
              <a:off x="10185724" y="1930178"/>
              <a:ext cx="877127" cy="1198858"/>
            </a:xfrm>
            <a:prstGeom prst="rect">
              <a:avLst/>
            </a:prstGeom>
          </p:spPr>
        </p:pic>
      </p:grpSp>
      <p:sp>
        <p:nvSpPr>
          <p:cNvPr id="2" name="Rectangle 1">
            <a:extLst>
              <a:ext uri="{FF2B5EF4-FFF2-40B4-BE49-F238E27FC236}">
                <a16:creationId xmlns:a16="http://schemas.microsoft.com/office/drawing/2014/main" id="{3B0503BC-E2D0-DA89-5D41-D906150849B0}"/>
              </a:ext>
            </a:extLst>
          </p:cNvPr>
          <p:cNvSpPr/>
          <p:nvPr/>
        </p:nvSpPr>
        <p:spPr>
          <a:xfrm>
            <a:off x="8007680" y="3790162"/>
            <a:ext cx="4191579" cy="3067838"/>
          </a:xfrm>
          <a:prstGeom prst="rect">
            <a:avLst/>
          </a:prstGeom>
          <a:solidFill>
            <a:srgbClr val="E6ED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Content Placeholder 2">
            <a:extLst>
              <a:ext uri="{FF2B5EF4-FFF2-40B4-BE49-F238E27FC236}">
                <a16:creationId xmlns:a16="http://schemas.microsoft.com/office/drawing/2014/main" id="{C4B37DF8-40CD-7A4C-E28A-2C20220058BD}"/>
              </a:ext>
            </a:extLst>
          </p:cNvPr>
          <p:cNvSpPr txBox="1">
            <a:spLocks/>
          </p:cNvSpPr>
          <p:nvPr/>
        </p:nvSpPr>
        <p:spPr>
          <a:xfrm>
            <a:off x="832921" y="1616987"/>
            <a:ext cx="10300300" cy="1697713"/>
          </a:xfrm>
          <a:prstGeom prst="rect">
            <a:avLst/>
          </a:prstGeom>
          <a:solidFill>
            <a:schemeClr val="bg1"/>
          </a:solidFill>
          <a:ln>
            <a:solidFill>
              <a:srgbClr val="002060"/>
            </a:solidFill>
          </a:ln>
        </p:spPr>
        <p:txBody>
          <a:bodyPr>
            <a:noAutofit/>
          </a:bodyPr>
          <a:lst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200" rtl="0" eaLnBrk="1" fontAlgn="auto" latinLnBrk="0" hangingPunct="1">
              <a:lnSpc>
                <a:spcPct val="100000"/>
              </a:lnSpc>
              <a:spcBef>
                <a:spcPts val="400"/>
              </a:spcBef>
              <a:spcAft>
                <a:spcPts val="200"/>
              </a:spcAft>
              <a:buClrTx/>
              <a:buSzTx/>
              <a:buFont typeface="Arial"/>
              <a:buNone/>
              <a:tabLst/>
              <a:defRPr/>
            </a:pPr>
            <a:r>
              <a:rPr kumimoji="0" lang="en-US" sz="3200" b="0" i="0" u="none" strike="noStrike" kern="1200" cap="none" spc="0" normalizeH="0" baseline="0" noProof="0" dirty="0">
                <a:ln>
                  <a:noFill/>
                </a:ln>
                <a:effectLst/>
                <a:uLnTx/>
                <a:uFillTx/>
                <a:latin typeface="Calibri"/>
                <a:ea typeface="+mn-ea"/>
                <a:cs typeface="+mn-cs"/>
              </a:rPr>
              <a:t>To better understand the BIC procedures, staff needs to become familiar with how to identify the </a:t>
            </a:r>
            <a:r>
              <a:rPr kumimoji="0" lang="en-US" sz="3200" b="0" i="1" u="none" strike="noStrike" kern="1200" cap="none" spc="0" normalizeH="0" baseline="0" noProof="0" dirty="0">
                <a:ln>
                  <a:noFill/>
                </a:ln>
                <a:effectLst/>
                <a:uLnTx/>
                <a:uFillTx/>
                <a:latin typeface="Calibri"/>
                <a:ea typeface="+mn-ea"/>
                <a:cs typeface="+mn-cs"/>
              </a:rPr>
              <a:t>“</a:t>
            </a:r>
            <a:r>
              <a:rPr kumimoji="0" lang="en-US" sz="3200" b="1" i="1" u="none" strike="noStrike" kern="1200" cap="none" spc="0" normalizeH="0" baseline="0" noProof="0" dirty="0">
                <a:ln>
                  <a:noFill/>
                </a:ln>
                <a:effectLst/>
                <a:uLnTx/>
                <a:uFillTx/>
                <a:latin typeface="Calibri"/>
                <a:ea typeface="+mn-ea"/>
                <a:cs typeface="+mn-cs"/>
              </a:rPr>
              <a:t>Unserved Items” </a:t>
            </a:r>
            <a:r>
              <a:rPr kumimoji="0" lang="en-US" sz="3200" b="0" i="0" u="none" strike="noStrike" kern="1200" cap="none" spc="0" normalizeH="0" baseline="0" noProof="0" dirty="0">
                <a:ln>
                  <a:noFill/>
                </a:ln>
                <a:effectLst/>
                <a:uLnTx/>
                <a:uFillTx/>
                <a:latin typeface="Calibri"/>
                <a:ea typeface="+mn-ea"/>
                <a:cs typeface="+mn-cs"/>
              </a:rPr>
              <a:t>returned in BIC Insulated bags.</a:t>
            </a:r>
          </a:p>
        </p:txBody>
      </p:sp>
      <p:pic>
        <p:nvPicPr>
          <p:cNvPr id="3078" name="Picture 6" descr="Image result for cartoon table png">
            <a:extLst>
              <a:ext uri="{FF2B5EF4-FFF2-40B4-BE49-F238E27FC236}">
                <a16:creationId xmlns:a16="http://schemas.microsoft.com/office/drawing/2014/main" id="{9AA66305-B37D-4579-A2CC-4701344D8AB5}"/>
              </a:ext>
            </a:extLst>
          </p:cNvPr>
          <p:cNvPicPr>
            <a:picLocks noChangeAspect="1" noChangeArrowheads="1"/>
          </p:cNvPicPr>
          <p:nvPr/>
        </p:nvPicPr>
        <p:blipFill rotWithShape="1">
          <a:blip r:embed="rId5">
            <a:alphaModFix amt="70000"/>
            <a:extLst>
              <a:ext uri="{28A0092B-C50C-407E-A947-70E740481C1C}">
                <a14:useLocalDpi xmlns:a14="http://schemas.microsoft.com/office/drawing/2010/main" val="0"/>
              </a:ext>
            </a:extLst>
          </a:blip>
          <a:srcRect b="44591"/>
          <a:stretch/>
        </p:blipFill>
        <p:spPr bwMode="auto">
          <a:xfrm>
            <a:off x="8000421" y="5742939"/>
            <a:ext cx="4191579" cy="107749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1279DDA-CC4C-D296-84F2-5EFBB12015DB}"/>
              </a:ext>
            </a:extLst>
          </p:cNvPr>
          <p:cNvSpPr txBox="1"/>
          <p:nvPr/>
        </p:nvSpPr>
        <p:spPr>
          <a:xfrm>
            <a:off x="1099660" y="4147839"/>
            <a:ext cx="6917157" cy="1569660"/>
          </a:xfrm>
          <a:prstGeom prst="rect">
            <a:avLst/>
          </a:prstGeom>
          <a:solidFill>
            <a:srgbClr val="002060"/>
          </a:solidFill>
          <a:ln>
            <a:solidFill>
              <a:srgbClr val="000000"/>
            </a:solidFill>
          </a:ln>
        </p:spPr>
        <p:txBody>
          <a:bodyPr wrap="square" rtlCol="0">
            <a:spAutoFit/>
          </a:bodyPr>
          <a:lstStyle/>
          <a:p>
            <a:pPr marL="0" marR="0" lvl="1" indent="0" algn="l" defTabSz="457200" rtl="0" eaLnBrk="1" fontAlgn="auto" latinLnBrk="0" hangingPunct="1">
              <a:lnSpc>
                <a:spcPct val="100000"/>
              </a:lnSpc>
              <a:spcBef>
                <a:spcPct val="20000"/>
              </a:spcBef>
              <a:spcAft>
                <a:spcPts val="0"/>
              </a:spcAft>
              <a:buClrTx/>
              <a:buSzTx/>
              <a:buFontTx/>
              <a:buNone/>
              <a:tabLst/>
              <a:defRPr/>
            </a:pPr>
            <a:r>
              <a:rPr kumimoji="0" lang="en-US" sz="3000" b="1" i="0" u="sng" strike="noStrike" kern="1200" cap="none" spc="0" normalizeH="0" baseline="0" noProof="0" dirty="0">
                <a:ln>
                  <a:noFill/>
                </a:ln>
                <a:solidFill>
                  <a:schemeClr val="bg1"/>
                </a:solidFill>
                <a:effectLst/>
                <a:uLnTx/>
                <a:uFillTx/>
                <a:latin typeface="Calibri"/>
                <a:ea typeface="+mn-ea"/>
                <a:cs typeface="+mn-cs"/>
              </a:rPr>
              <a:t>Unserved items: </a:t>
            </a:r>
          </a:p>
          <a:p>
            <a:pPr marL="0" marR="0" lvl="1" indent="0" algn="ctr" defTabSz="457200" rtl="0" eaLnBrk="1" fontAlgn="auto" latinLnBrk="0" hangingPunct="1">
              <a:lnSpc>
                <a:spcPct val="100000"/>
              </a:lnSpc>
              <a:spcBef>
                <a:spcPct val="2000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Calibri"/>
                <a:ea typeface="+mn-ea"/>
                <a:cs typeface="+mn-cs"/>
              </a:rPr>
              <a:t>The unselected food remaining in the BIC insulated bags at the end of meal service.</a:t>
            </a:r>
          </a:p>
        </p:txBody>
      </p:sp>
      <p:grpSp>
        <p:nvGrpSpPr>
          <p:cNvPr id="24" name="Group 23">
            <a:extLst>
              <a:ext uri="{FF2B5EF4-FFF2-40B4-BE49-F238E27FC236}">
                <a16:creationId xmlns:a16="http://schemas.microsoft.com/office/drawing/2014/main" id="{A3C025EF-7727-9777-0858-16AD981DF49E}"/>
              </a:ext>
            </a:extLst>
          </p:cNvPr>
          <p:cNvGrpSpPr/>
          <p:nvPr/>
        </p:nvGrpSpPr>
        <p:grpSpPr>
          <a:xfrm>
            <a:off x="10263449" y="4208118"/>
            <a:ext cx="1623240" cy="1947271"/>
            <a:chOff x="2049654" y="3252060"/>
            <a:chExt cx="1623240" cy="1947271"/>
          </a:xfrm>
        </p:grpSpPr>
        <p:grpSp>
          <p:nvGrpSpPr>
            <p:cNvPr id="25" name="Group 24">
              <a:extLst>
                <a:ext uri="{FF2B5EF4-FFF2-40B4-BE49-F238E27FC236}">
                  <a16:creationId xmlns:a16="http://schemas.microsoft.com/office/drawing/2014/main" id="{76A29BBC-E860-97C5-675A-8D55FBE97875}"/>
                </a:ext>
              </a:extLst>
            </p:cNvPr>
            <p:cNvGrpSpPr/>
            <p:nvPr/>
          </p:nvGrpSpPr>
          <p:grpSpPr>
            <a:xfrm>
              <a:off x="2049654" y="3252060"/>
              <a:ext cx="1623240" cy="1947271"/>
              <a:chOff x="2000913" y="3734509"/>
              <a:chExt cx="1623240" cy="1947271"/>
            </a:xfrm>
          </p:grpSpPr>
          <p:grpSp>
            <p:nvGrpSpPr>
              <p:cNvPr id="43" name="Group 42">
                <a:extLst>
                  <a:ext uri="{FF2B5EF4-FFF2-40B4-BE49-F238E27FC236}">
                    <a16:creationId xmlns:a16="http://schemas.microsoft.com/office/drawing/2014/main" id="{53475DFF-2845-EEC4-8493-E8F527D23A42}"/>
                  </a:ext>
                </a:extLst>
              </p:cNvPr>
              <p:cNvGrpSpPr/>
              <p:nvPr/>
            </p:nvGrpSpPr>
            <p:grpSpPr>
              <a:xfrm>
                <a:off x="2000913" y="3734509"/>
                <a:ext cx="1623240" cy="1947271"/>
                <a:chOff x="6203360" y="3585189"/>
                <a:chExt cx="1623240" cy="2027615"/>
              </a:xfrm>
            </p:grpSpPr>
            <p:sp>
              <p:nvSpPr>
                <p:cNvPr id="46" name="Trapezoid 45">
                  <a:extLst>
                    <a:ext uri="{FF2B5EF4-FFF2-40B4-BE49-F238E27FC236}">
                      <a16:creationId xmlns:a16="http://schemas.microsoft.com/office/drawing/2014/main" id="{C4232B62-2201-C1F6-AE30-08EB79753524}"/>
                    </a:ext>
                  </a:extLst>
                </p:cNvPr>
                <p:cNvSpPr/>
                <p:nvPr/>
              </p:nvSpPr>
              <p:spPr>
                <a:xfrm>
                  <a:off x="6457034" y="3585189"/>
                  <a:ext cx="1136927" cy="797262"/>
                </a:xfrm>
                <a:prstGeom prst="trapezoid">
                  <a:avLst>
                    <a:gd name="adj" fmla="val 12488"/>
                  </a:avLst>
                </a:prstGeom>
                <a:solidFill>
                  <a:srgbClr val="000000"/>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7" name="Trapezoid 46">
                  <a:extLst>
                    <a:ext uri="{FF2B5EF4-FFF2-40B4-BE49-F238E27FC236}">
                      <a16:creationId xmlns:a16="http://schemas.microsoft.com/office/drawing/2014/main" id="{7832CD27-21D2-3866-A255-B4891ED095BC}"/>
                    </a:ext>
                  </a:extLst>
                </p:cNvPr>
                <p:cNvSpPr/>
                <p:nvPr/>
              </p:nvSpPr>
              <p:spPr>
                <a:xfrm rot="10800000">
                  <a:off x="6203360" y="4540722"/>
                  <a:ext cx="1623237" cy="1072082"/>
                </a:xfrm>
                <a:prstGeom prst="trapezoid">
                  <a:avLst>
                    <a:gd name="adj" fmla="val 3216"/>
                  </a:avLst>
                </a:prstGeom>
                <a:solidFill>
                  <a:srgbClr val="E537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Trapezoid 47">
                  <a:extLst>
                    <a:ext uri="{FF2B5EF4-FFF2-40B4-BE49-F238E27FC236}">
                      <a16:creationId xmlns:a16="http://schemas.microsoft.com/office/drawing/2014/main" id="{C9C4EE8F-DA94-1ED5-D5C0-9EA0F57D6DBA}"/>
                    </a:ext>
                  </a:extLst>
                </p:cNvPr>
                <p:cNvSpPr/>
                <p:nvPr/>
              </p:nvSpPr>
              <p:spPr>
                <a:xfrm>
                  <a:off x="6207689" y="4241530"/>
                  <a:ext cx="1618911" cy="301476"/>
                </a:xfrm>
                <a:prstGeom prst="trapezoid">
                  <a:avLst>
                    <a:gd name="adj" fmla="val 83164"/>
                  </a:avLst>
                </a:prstGeom>
                <a:solidFill>
                  <a:srgbClr val="000000"/>
                </a:solidFill>
                <a:ln>
                  <a:solidFill>
                    <a:srgbClr val="2424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rapezoid 48">
                  <a:extLst>
                    <a:ext uri="{FF2B5EF4-FFF2-40B4-BE49-F238E27FC236}">
                      <a16:creationId xmlns:a16="http://schemas.microsoft.com/office/drawing/2014/main" id="{61D51070-CB5D-61DF-615E-666DEADA41F0}"/>
                    </a:ext>
                  </a:extLst>
                </p:cNvPr>
                <p:cNvSpPr/>
                <p:nvPr/>
              </p:nvSpPr>
              <p:spPr>
                <a:xfrm>
                  <a:off x="6251422" y="4264775"/>
                  <a:ext cx="1542036" cy="261287"/>
                </a:xfrm>
                <a:prstGeom prst="trapezoid">
                  <a:avLst>
                    <a:gd name="adj" fmla="val 83164"/>
                  </a:avLst>
                </a:prstGeom>
                <a:solidFill>
                  <a:srgbClr val="BEC1BB"/>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5" name="Trapezoid 44">
                <a:extLst>
                  <a:ext uri="{FF2B5EF4-FFF2-40B4-BE49-F238E27FC236}">
                    <a16:creationId xmlns:a16="http://schemas.microsoft.com/office/drawing/2014/main" id="{78A3382F-7ECB-7F99-11FF-61444851891F}"/>
                  </a:ext>
                </a:extLst>
              </p:cNvPr>
              <p:cNvSpPr/>
              <p:nvPr/>
            </p:nvSpPr>
            <p:spPr>
              <a:xfrm>
                <a:off x="2283598" y="3750769"/>
                <a:ext cx="1073903" cy="614074"/>
              </a:xfrm>
              <a:prstGeom prst="trapezoid">
                <a:avLst>
                  <a:gd name="adj" fmla="val 12488"/>
                </a:avLst>
              </a:prstGeom>
              <a:solidFill>
                <a:srgbClr val="C2BFB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6" name="Group 25">
              <a:extLst>
                <a:ext uri="{FF2B5EF4-FFF2-40B4-BE49-F238E27FC236}">
                  <a16:creationId xmlns:a16="http://schemas.microsoft.com/office/drawing/2014/main" id="{626C966E-3EBA-A0FA-0068-382717B44CE8}"/>
                </a:ext>
              </a:extLst>
            </p:cNvPr>
            <p:cNvGrpSpPr/>
            <p:nvPr/>
          </p:nvGrpSpPr>
          <p:grpSpPr>
            <a:xfrm>
              <a:off x="2208799" y="3589053"/>
              <a:ext cx="1416224" cy="773759"/>
              <a:chOff x="1149242" y="3252386"/>
              <a:chExt cx="2237486" cy="1269880"/>
            </a:xfrm>
          </p:grpSpPr>
          <p:pic>
            <p:nvPicPr>
              <p:cNvPr id="29" name="Picture 2" descr="Cinnamon Toast Crunch™ Cereal Single Serve Cup 2 oz | General Mills  Foodservice">
                <a:extLst>
                  <a:ext uri="{FF2B5EF4-FFF2-40B4-BE49-F238E27FC236}">
                    <a16:creationId xmlns:a16="http://schemas.microsoft.com/office/drawing/2014/main" id="{09156E84-4110-5763-22D1-117529BF8C5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21029104">
                <a:off x="1149242" y="3252386"/>
                <a:ext cx="926087" cy="93065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innamon Toast Crunch™ Cereal Single Serve Cup 2 oz | General Mills  Foodservice">
                <a:extLst>
                  <a:ext uri="{FF2B5EF4-FFF2-40B4-BE49-F238E27FC236}">
                    <a16:creationId xmlns:a16="http://schemas.microsoft.com/office/drawing/2014/main" id="{6716415E-5E8D-45DC-54E8-72DA2C84B92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908296">
                <a:off x="2460641" y="3254936"/>
                <a:ext cx="926087" cy="93065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innamon Toast Crunch™ Cereal Single Serve Cup 2 oz | General Mills  Foodservice">
                <a:extLst>
                  <a:ext uri="{FF2B5EF4-FFF2-40B4-BE49-F238E27FC236}">
                    <a16:creationId xmlns:a16="http://schemas.microsoft.com/office/drawing/2014/main" id="{BD926FB2-BC58-82CC-869E-50E26B5E71E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t="-1" b="39492"/>
              <a:stretch/>
            </p:blipFill>
            <p:spPr bwMode="auto">
              <a:xfrm rot="158201">
                <a:off x="1174555" y="3630398"/>
                <a:ext cx="926087" cy="560361"/>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9B1F588-3915-9249-CB16-7B25B6941D21}"/>
                  </a:ext>
                </a:extLst>
              </p:cNvPr>
              <p:cNvGrpSpPr/>
              <p:nvPr/>
            </p:nvGrpSpPr>
            <p:grpSpPr>
              <a:xfrm>
                <a:off x="1156756" y="3392324"/>
                <a:ext cx="1964636" cy="1129942"/>
                <a:chOff x="1648418" y="3967483"/>
                <a:chExt cx="1964636" cy="1129942"/>
              </a:xfrm>
            </p:grpSpPr>
            <p:pic>
              <p:nvPicPr>
                <p:cNvPr id="35" name="D14BEEA6-0D2C-4107-A470-7D81FDA5BF76" descr="D14BEEA6-0D2C-4107-A470-7D81FDA5BF76">
                  <a:extLst>
                    <a:ext uri="{FF2B5EF4-FFF2-40B4-BE49-F238E27FC236}">
                      <a16:creationId xmlns:a16="http://schemas.microsoft.com/office/drawing/2014/main" id="{A388BB4F-AD97-C663-A9BB-EFB5B880E82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2292613" y="3967483"/>
                  <a:ext cx="830666" cy="6964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6" name="Picture 2" descr="Image result for apple">
                  <a:extLst>
                    <a:ext uri="{FF2B5EF4-FFF2-40B4-BE49-F238E27FC236}">
                      <a16:creationId xmlns:a16="http://schemas.microsoft.com/office/drawing/2014/main" id="{395A2EBD-76EA-BA0D-E0C3-3B6A2DCAE5BA}"/>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4067" l="9067" r="89267">
                              <a14:foregroundMark x1="79467" y1="26667" x2="86333" y2="39467"/>
                              <a14:foregroundMark x1="86333" y1="39467" x2="88267" y2="61400"/>
                              <a14:foregroundMark x1="88267" y1="61400" x2="83533" y2="74733"/>
                              <a14:foregroundMark x1="83533" y1="74733" x2="80867" y2="76133"/>
                              <a14:foregroundMark x1="86667" y1="36867" x2="89267" y2="58000"/>
                              <a14:foregroundMark x1="89267" y1="58000" x2="85933" y2="69133"/>
                              <a14:foregroundMark x1="32800" y1="90200" x2="46600" y2="93400"/>
                              <a14:foregroundMark x1="46600" y1="93400" x2="54467" y2="94067"/>
                              <a14:foregroundMark x1="54467" y1="94067" x2="68333" y2="89733"/>
                              <a14:foregroundMark x1="68333" y1="89733" x2="68400" y2="89667"/>
                            </a14:backgroundRemoval>
                          </a14:imgEffect>
                        </a14:imgLayer>
                      </a14:imgProps>
                    </a:ext>
                    <a:ext uri="{28A0092B-C50C-407E-A947-70E740481C1C}">
                      <a14:useLocalDpi xmlns:a14="http://schemas.microsoft.com/office/drawing/2010/main" val="0"/>
                    </a:ext>
                  </a:extLst>
                </a:blip>
                <a:srcRect l="9536" t="9410" r="9333" b="3889"/>
                <a:stretch/>
              </p:blipFill>
              <p:spPr bwMode="auto">
                <a:xfrm rot="977330">
                  <a:off x="2073322" y="4126742"/>
                  <a:ext cx="594009" cy="53218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1028FDC6-A3F3-4679-6034-35E978FD88F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459" b="98649" l="42731" r="100000">
                              <a14:foregroundMark x1="48458" y1="90090" x2="61233" y2="17117"/>
                              <a14:foregroundMark x1="63877" y1="91441" x2="47577" y2="29730"/>
                              <a14:foregroundMark x1="51542" y1="48649" x2="68282" y2="50450"/>
                              <a14:foregroundMark x1="44493" y1="76126" x2="43612" y2="88739"/>
                              <a14:foregroundMark x1="47577" y1="94144" x2="75330" y2="92793"/>
                              <a14:foregroundMark x1="44493" y1="97748" x2="48899" y2="96847"/>
                              <a14:foregroundMark x1="95595" y1="95045" x2="92952" y2="18919"/>
                              <a14:foregroundMark x1="74009" y1="42342" x2="88106" y2="22973"/>
                              <a14:foregroundMark x1="50220" y1="11261" x2="93392" y2="10811"/>
                              <a14:foregroundMark x1="96916" y1="19369" x2="94273" y2="11712"/>
                              <a14:foregroundMark x1="96476" y1="18468" x2="99119" y2="30180"/>
                              <a14:backgroundMark x1="99119" y1="13063" x2="99559" y2="14414"/>
                              <a14:backgroundMark x1="96916" y1="12162" x2="99559" y2="21622"/>
                            </a14:backgroundRemoval>
                          </a14:imgEffect>
                          <a14:imgEffect>
                            <a14:sharpenSoften amount="25000"/>
                          </a14:imgEffect>
                        </a14:imgLayer>
                      </a14:imgProps>
                    </a:ext>
                    <a:ext uri="{28A0092B-C50C-407E-A947-70E740481C1C}">
                      <a14:useLocalDpi xmlns:a14="http://schemas.microsoft.com/office/drawing/2010/main" val="0"/>
                    </a:ext>
                  </a:extLst>
                </a:blip>
                <a:srcRect l="43076" r="418" b="20881"/>
                <a:stretch/>
              </p:blipFill>
              <p:spPr>
                <a:xfrm>
                  <a:off x="2981836" y="3981010"/>
                  <a:ext cx="552314" cy="634063"/>
                </a:xfrm>
                <a:custGeom>
                  <a:avLst/>
                  <a:gdLst>
                    <a:gd name="connsiteX0" fmla="*/ 19041 w 679733"/>
                    <a:gd name="connsiteY0" fmla="*/ 0 h 921887"/>
                    <a:gd name="connsiteX1" fmla="*/ 660691 w 679733"/>
                    <a:gd name="connsiteY1" fmla="*/ 0 h 921887"/>
                    <a:gd name="connsiteX2" fmla="*/ 679733 w 679733"/>
                    <a:gd name="connsiteY2" fmla="*/ 921887 h 921887"/>
                    <a:gd name="connsiteX3" fmla="*/ 0 w 679733"/>
                    <a:gd name="connsiteY3" fmla="*/ 921887 h 921887"/>
                  </a:gdLst>
                  <a:ahLst/>
                  <a:cxnLst>
                    <a:cxn ang="0">
                      <a:pos x="connsiteX0" y="connsiteY0"/>
                    </a:cxn>
                    <a:cxn ang="0">
                      <a:pos x="connsiteX1" y="connsiteY1"/>
                    </a:cxn>
                    <a:cxn ang="0">
                      <a:pos x="connsiteX2" y="connsiteY2"/>
                    </a:cxn>
                    <a:cxn ang="0">
                      <a:pos x="connsiteX3" y="connsiteY3"/>
                    </a:cxn>
                  </a:cxnLst>
                  <a:rect l="l" t="t" r="r" b="b"/>
                  <a:pathLst>
                    <a:path w="679733" h="921887">
                      <a:moveTo>
                        <a:pt x="19041" y="0"/>
                      </a:moveTo>
                      <a:lnTo>
                        <a:pt x="660691" y="0"/>
                      </a:lnTo>
                      <a:lnTo>
                        <a:pt x="679733" y="921887"/>
                      </a:lnTo>
                      <a:lnTo>
                        <a:pt x="0" y="921887"/>
                      </a:lnTo>
                      <a:close/>
                    </a:path>
                  </a:pathLst>
                </a:custGeom>
                <a:ln>
                  <a:noFill/>
                </a:ln>
              </p:spPr>
            </p:pic>
            <p:pic>
              <p:nvPicPr>
                <p:cNvPr id="40" name="Picture 39" descr="D14BEEA6-0D2C-4107-A470-7D81FDA5BF76">
                  <a:extLst>
                    <a:ext uri="{FF2B5EF4-FFF2-40B4-BE49-F238E27FC236}">
                      <a16:creationId xmlns:a16="http://schemas.microsoft.com/office/drawing/2014/main" id="{E06F4696-EEA1-424C-C34F-6AEC9C737A6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l="-38312" r="-101628" b="-27388"/>
                <a:stretch>
                  <a:fillRect/>
                </a:stretch>
              </p:blipFill>
              <p:spPr bwMode="auto">
                <a:xfrm>
                  <a:off x="1648418" y="4321933"/>
                  <a:ext cx="1742285" cy="775492"/>
                </a:xfrm>
                <a:custGeom>
                  <a:avLst/>
                  <a:gdLst>
                    <a:gd name="connsiteX0" fmla="*/ 0 w 2144229"/>
                    <a:gd name="connsiteY0" fmla="*/ 665136 h 1127521"/>
                    <a:gd name="connsiteX1" fmla="*/ 342374 w 2144229"/>
                    <a:gd name="connsiteY1" fmla="*/ 665136 h 1127521"/>
                    <a:gd name="connsiteX2" fmla="*/ 342374 w 2144229"/>
                    <a:gd name="connsiteY2" fmla="*/ 885110 h 1127521"/>
                    <a:gd name="connsiteX3" fmla="*/ 1236025 w 2144229"/>
                    <a:gd name="connsiteY3" fmla="*/ 885110 h 1127521"/>
                    <a:gd name="connsiteX4" fmla="*/ 1236025 w 2144229"/>
                    <a:gd name="connsiteY4" fmla="*/ 665136 h 1127521"/>
                    <a:gd name="connsiteX5" fmla="*/ 2144229 w 2144229"/>
                    <a:gd name="connsiteY5" fmla="*/ 665136 h 1127521"/>
                    <a:gd name="connsiteX6" fmla="*/ 2144229 w 2144229"/>
                    <a:gd name="connsiteY6" fmla="*/ 1127521 h 1127521"/>
                    <a:gd name="connsiteX7" fmla="*/ 0 w 2144229"/>
                    <a:gd name="connsiteY7" fmla="*/ 1127521 h 1127521"/>
                    <a:gd name="connsiteX8" fmla="*/ 342374 w 2144229"/>
                    <a:gd name="connsiteY8" fmla="*/ 0 h 1127521"/>
                    <a:gd name="connsiteX9" fmla="*/ 1236025 w 2144229"/>
                    <a:gd name="connsiteY9" fmla="*/ 0 h 1127521"/>
                    <a:gd name="connsiteX10" fmla="*/ 1236025 w 2144229"/>
                    <a:gd name="connsiteY10" fmla="*/ 665136 h 1127521"/>
                    <a:gd name="connsiteX11" fmla="*/ 342374 w 2144229"/>
                    <a:gd name="connsiteY11" fmla="*/ 665136 h 112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4229" h="1127521">
                      <a:moveTo>
                        <a:pt x="0" y="665136"/>
                      </a:moveTo>
                      <a:lnTo>
                        <a:pt x="342374" y="665136"/>
                      </a:lnTo>
                      <a:lnTo>
                        <a:pt x="342374" y="885110"/>
                      </a:lnTo>
                      <a:lnTo>
                        <a:pt x="1236025" y="885110"/>
                      </a:lnTo>
                      <a:lnTo>
                        <a:pt x="1236025" y="665136"/>
                      </a:lnTo>
                      <a:lnTo>
                        <a:pt x="2144229" y="665136"/>
                      </a:lnTo>
                      <a:lnTo>
                        <a:pt x="2144229" y="1127521"/>
                      </a:lnTo>
                      <a:lnTo>
                        <a:pt x="0" y="1127521"/>
                      </a:lnTo>
                      <a:close/>
                      <a:moveTo>
                        <a:pt x="342374" y="0"/>
                      </a:moveTo>
                      <a:lnTo>
                        <a:pt x="1236025" y="0"/>
                      </a:lnTo>
                      <a:lnTo>
                        <a:pt x="1236025" y="665136"/>
                      </a:lnTo>
                      <a:lnTo>
                        <a:pt x="342374" y="665136"/>
                      </a:ln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67B48233-9C6A-D1DE-6245-EB9C83FC851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459" b="98649" l="42731" r="100000">
                              <a14:foregroundMark x1="48458" y1="90090" x2="61233" y2="17117"/>
                              <a14:foregroundMark x1="63877" y1="91441" x2="47577" y2="29730"/>
                              <a14:foregroundMark x1="51542" y1="48649" x2="68282" y2="50450"/>
                              <a14:foregroundMark x1="44493" y1="76126" x2="43612" y2="88739"/>
                              <a14:foregroundMark x1="47577" y1="94144" x2="75330" y2="92793"/>
                              <a14:foregroundMark x1="44493" y1="97748" x2="48899" y2="96847"/>
                              <a14:foregroundMark x1="95595" y1="95045" x2="92952" y2="18919"/>
                              <a14:foregroundMark x1="74009" y1="42342" x2="88106" y2="22973"/>
                              <a14:foregroundMark x1="50220" y1="11261" x2="93392" y2="10811"/>
                              <a14:foregroundMark x1="96916" y1="19369" x2="94273" y2="11712"/>
                              <a14:foregroundMark x1="96476" y1="18468" x2="99119" y2="30180"/>
                              <a14:backgroundMark x1="99119" y1="13063" x2="99559" y2="14414"/>
                              <a14:backgroundMark x1="96916" y1="12162" x2="99559" y2="21622"/>
                            </a14:backgroundRemoval>
                          </a14:imgEffect>
                          <a14:imgEffect>
                            <a14:sharpenSoften amount="25000"/>
                          </a14:imgEffect>
                        </a14:imgLayer>
                      </a14:imgProps>
                    </a:ext>
                    <a:ext uri="{28A0092B-C50C-407E-A947-70E740481C1C}">
                      <a14:useLocalDpi xmlns:a14="http://schemas.microsoft.com/office/drawing/2010/main" val="0"/>
                    </a:ext>
                  </a:extLst>
                </a:blip>
                <a:srcRect l="43518" r="860" b="42998"/>
                <a:stretch/>
              </p:blipFill>
              <p:spPr>
                <a:xfrm>
                  <a:off x="2558371" y="4305598"/>
                  <a:ext cx="543665" cy="456817"/>
                </a:xfrm>
                <a:custGeom>
                  <a:avLst/>
                  <a:gdLst>
                    <a:gd name="connsiteX0" fmla="*/ 13719 w 669088"/>
                    <a:gd name="connsiteY0" fmla="*/ 0 h 664183"/>
                    <a:gd name="connsiteX1" fmla="*/ 655369 w 669088"/>
                    <a:gd name="connsiteY1" fmla="*/ 0 h 664183"/>
                    <a:gd name="connsiteX2" fmla="*/ 669088 w 669088"/>
                    <a:gd name="connsiteY2" fmla="*/ 664183 h 664183"/>
                    <a:gd name="connsiteX3" fmla="*/ 0 w 669088"/>
                    <a:gd name="connsiteY3" fmla="*/ 664183 h 664183"/>
                  </a:gdLst>
                  <a:ahLst/>
                  <a:cxnLst>
                    <a:cxn ang="0">
                      <a:pos x="connsiteX0" y="connsiteY0"/>
                    </a:cxn>
                    <a:cxn ang="0">
                      <a:pos x="connsiteX1" y="connsiteY1"/>
                    </a:cxn>
                    <a:cxn ang="0">
                      <a:pos x="connsiteX2" y="connsiteY2"/>
                    </a:cxn>
                    <a:cxn ang="0">
                      <a:pos x="connsiteX3" y="connsiteY3"/>
                    </a:cxn>
                  </a:cxnLst>
                  <a:rect l="l" t="t" r="r" b="b"/>
                  <a:pathLst>
                    <a:path w="669088" h="664183">
                      <a:moveTo>
                        <a:pt x="13719" y="0"/>
                      </a:moveTo>
                      <a:lnTo>
                        <a:pt x="655369" y="0"/>
                      </a:lnTo>
                      <a:lnTo>
                        <a:pt x="669088" y="664183"/>
                      </a:lnTo>
                      <a:lnTo>
                        <a:pt x="0" y="664183"/>
                      </a:lnTo>
                      <a:close/>
                    </a:path>
                  </a:pathLst>
                </a:custGeom>
                <a:ln>
                  <a:noFill/>
                </a:ln>
              </p:spPr>
            </p:pic>
            <p:pic>
              <p:nvPicPr>
                <p:cNvPr id="42" name="Picture 41" descr="Image result for apple">
                  <a:extLst>
                    <a:ext uri="{FF2B5EF4-FFF2-40B4-BE49-F238E27FC236}">
                      <a16:creationId xmlns:a16="http://schemas.microsoft.com/office/drawing/2014/main" id="{87A0C8AF-1898-8FA8-6638-D390307EC2C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4067" l="9067" r="89267">
                              <a14:foregroundMark x1="79467" y1="26667" x2="86333" y2="39467"/>
                              <a14:foregroundMark x1="86333" y1="39467" x2="88267" y2="61400"/>
                              <a14:foregroundMark x1="88267" y1="61400" x2="83533" y2="74733"/>
                              <a14:foregroundMark x1="83533" y1="74733" x2="80867" y2="76133"/>
                              <a14:foregroundMark x1="86667" y1="36867" x2="89267" y2="58000"/>
                              <a14:foregroundMark x1="89267" y1="58000" x2="85933" y2="69133"/>
                              <a14:foregroundMark x1="32800" y1="90200" x2="46600" y2="93400"/>
                              <a14:foregroundMark x1="46600" y1="93400" x2="54467" y2="94067"/>
                              <a14:foregroundMark x1="54467" y1="94067" x2="68333" y2="89733"/>
                              <a14:foregroundMark x1="68333" y1="89733" x2="68400" y2="89667"/>
                            </a14:backgroundRemoval>
                          </a14:imgEffect>
                        </a14:imgLayer>
                      </a14:imgProps>
                    </a:ext>
                    <a:ext uri="{28A0092B-C50C-407E-A947-70E740481C1C}">
                      <a14:useLocalDpi xmlns:a14="http://schemas.microsoft.com/office/drawing/2010/main" val="0"/>
                    </a:ext>
                  </a:extLst>
                </a:blip>
                <a:srcRect l="9536" t="9410" r="9333" b="23891"/>
                <a:stretch/>
              </p:blipFill>
              <p:spPr bwMode="auto">
                <a:xfrm rot="977330">
                  <a:off x="3088490" y="4470561"/>
                  <a:ext cx="524564" cy="361547"/>
                </a:xfrm>
                <a:custGeom>
                  <a:avLst/>
                  <a:gdLst>
                    <a:gd name="connsiteX0" fmla="*/ 0 w 701396"/>
                    <a:gd name="connsiteY0" fmla="*/ 0 h 571114"/>
                    <a:gd name="connsiteX1" fmla="*/ 701396 w 701396"/>
                    <a:gd name="connsiteY1" fmla="*/ 0 h 571114"/>
                    <a:gd name="connsiteX2" fmla="*/ 701396 w 701396"/>
                    <a:gd name="connsiteY2" fmla="*/ 366159 h 571114"/>
                    <a:gd name="connsiteX3" fmla="*/ 0 w 701396"/>
                    <a:gd name="connsiteY3" fmla="*/ 571114 h 571114"/>
                  </a:gdLst>
                  <a:ahLst/>
                  <a:cxnLst>
                    <a:cxn ang="0">
                      <a:pos x="connsiteX0" y="connsiteY0"/>
                    </a:cxn>
                    <a:cxn ang="0">
                      <a:pos x="connsiteX1" y="connsiteY1"/>
                    </a:cxn>
                    <a:cxn ang="0">
                      <a:pos x="connsiteX2" y="connsiteY2"/>
                    </a:cxn>
                    <a:cxn ang="0">
                      <a:pos x="connsiteX3" y="connsiteY3"/>
                    </a:cxn>
                  </a:cxnLst>
                  <a:rect l="l" t="t" r="r" b="b"/>
                  <a:pathLst>
                    <a:path w="701396" h="571114">
                      <a:moveTo>
                        <a:pt x="0" y="0"/>
                      </a:moveTo>
                      <a:lnTo>
                        <a:pt x="701396" y="0"/>
                      </a:lnTo>
                      <a:lnTo>
                        <a:pt x="701396" y="366159"/>
                      </a:lnTo>
                      <a:lnTo>
                        <a:pt x="0" y="571114"/>
                      </a:lnTo>
                      <a:close/>
                    </a:path>
                  </a:pathLst>
                </a:custGeom>
                <a:noFill/>
                <a:ln>
                  <a:noFill/>
                </a:ln>
                <a:extLst>
                  <a:ext uri="{909E8E84-426E-40DD-AFC4-6F175D3DCCD1}">
                    <a14:hiddenFill xmlns:a14="http://schemas.microsoft.com/office/drawing/2010/main">
                      <a:solidFill>
                        <a:srgbClr val="FFFFFF"/>
                      </a:solidFill>
                    </a14:hiddenFill>
                  </a:ext>
                </a:extLst>
              </p:spPr>
            </p:pic>
          </p:grpSp>
        </p:grpSp>
      </p:grpSp>
      <p:grpSp>
        <p:nvGrpSpPr>
          <p:cNvPr id="50" name="Group 49">
            <a:extLst>
              <a:ext uri="{FF2B5EF4-FFF2-40B4-BE49-F238E27FC236}">
                <a16:creationId xmlns:a16="http://schemas.microsoft.com/office/drawing/2014/main" id="{E7D8E42B-BE1D-FB5B-3305-664BE4ED3571}"/>
              </a:ext>
            </a:extLst>
          </p:cNvPr>
          <p:cNvGrpSpPr/>
          <p:nvPr/>
        </p:nvGrpSpPr>
        <p:grpSpPr>
          <a:xfrm>
            <a:off x="8398768" y="4556446"/>
            <a:ext cx="2159816" cy="1600348"/>
            <a:chOff x="218826" y="3584552"/>
            <a:chExt cx="2159816" cy="1600348"/>
          </a:xfrm>
        </p:grpSpPr>
        <p:grpSp>
          <p:nvGrpSpPr>
            <p:cNvPr id="62" name="Group 61">
              <a:extLst>
                <a:ext uri="{FF2B5EF4-FFF2-40B4-BE49-F238E27FC236}">
                  <a16:creationId xmlns:a16="http://schemas.microsoft.com/office/drawing/2014/main" id="{35E40FEA-0747-5D9E-2470-88FE36E05836}"/>
                </a:ext>
              </a:extLst>
            </p:cNvPr>
            <p:cNvGrpSpPr/>
            <p:nvPr/>
          </p:nvGrpSpPr>
          <p:grpSpPr>
            <a:xfrm>
              <a:off x="218826" y="3584552"/>
              <a:ext cx="1623239" cy="1600348"/>
              <a:chOff x="2000914" y="3734509"/>
              <a:chExt cx="1623239" cy="1600348"/>
            </a:xfrm>
          </p:grpSpPr>
          <p:grpSp>
            <p:nvGrpSpPr>
              <p:cNvPr id="76" name="Group 75">
                <a:extLst>
                  <a:ext uri="{FF2B5EF4-FFF2-40B4-BE49-F238E27FC236}">
                    <a16:creationId xmlns:a16="http://schemas.microsoft.com/office/drawing/2014/main" id="{0F628B96-7233-CBF4-DC80-CC47F8077542}"/>
                  </a:ext>
                </a:extLst>
              </p:cNvPr>
              <p:cNvGrpSpPr/>
              <p:nvPr/>
            </p:nvGrpSpPr>
            <p:grpSpPr>
              <a:xfrm>
                <a:off x="2000914" y="3734509"/>
                <a:ext cx="1623239" cy="1600348"/>
                <a:chOff x="6203361" y="3585189"/>
                <a:chExt cx="1623239" cy="1666378"/>
              </a:xfrm>
            </p:grpSpPr>
            <p:sp>
              <p:nvSpPr>
                <p:cNvPr id="78" name="Trapezoid 77">
                  <a:extLst>
                    <a:ext uri="{FF2B5EF4-FFF2-40B4-BE49-F238E27FC236}">
                      <a16:creationId xmlns:a16="http://schemas.microsoft.com/office/drawing/2014/main" id="{EB76AA26-2BE3-8EB3-2950-1E0238ADB4AF}"/>
                    </a:ext>
                  </a:extLst>
                </p:cNvPr>
                <p:cNvSpPr/>
                <p:nvPr/>
              </p:nvSpPr>
              <p:spPr>
                <a:xfrm>
                  <a:off x="6457034" y="3585189"/>
                  <a:ext cx="1136927" cy="797262"/>
                </a:xfrm>
                <a:prstGeom prst="trapezoid">
                  <a:avLst>
                    <a:gd name="adj" fmla="val 12488"/>
                  </a:avLst>
                </a:prstGeom>
                <a:solidFill>
                  <a:srgbClr val="000000"/>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9" name="Trapezoid 78">
                  <a:extLst>
                    <a:ext uri="{FF2B5EF4-FFF2-40B4-BE49-F238E27FC236}">
                      <a16:creationId xmlns:a16="http://schemas.microsoft.com/office/drawing/2014/main" id="{55325F96-B02C-A076-2268-94CE3562B496}"/>
                    </a:ext>
                  </a:extLst>
                </p:cNvPr>
                <p:cNvSpPr/>
                <p:nvPr/>
              </p:nvSpPr>
              <p:spPr>
                <a:xfrm rot="10800000">
                  <a:off x="6203361" y="4540723"/>
                  <a:ext cx="1623237" cy="710844"/>
                </a:xfrm>
                <a:prstGeom prst="trapezoid">
                  <a:avLst>
                    <a:gd name="adj" fmla="val 3216"/>
                  </a:avLst>
                </a:prstGeom>
                <a:solidFill>
                  <a:srgbClr val="2C63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0" name="Trapezoid 79">
                  <a:extLst>
                    <a:ext uri="{FF2B5EF4-FFF2-40B4-BE49-F238E27FC236}">
                      <a16:creationId xmlns:a16="http://schemas.microsoft.com/office/drawing/2014/main" id="{DF3B24AA-382F-D9A8-FB0E-17F27205FACE}"/>
                    </a:ext>
                  </a:extLst>
                </p:cNvPr>
                <p:cNvSpPr/>
                <p:nvPr/>
              </p:nvSpPr>
              <p:spPr>
                <a:xfrm>
                  <a:off x="6207689" y="4241530"/>
                  <a:ext cx="1618911" cy="301476"/>
                </a:xfrm>
                <a:prstGeom prst="trapezoid">
                  <a:avLst>
                    <a:gd name="adj" fmla="val 83164"/>
                  </a:avLst>
                </a:prstGeom>
                <a:solidFill>
                  <a:srgbClr val="000000"/>
                </a:solidFill>
                <a:ln>
                  <a:solidFill>
                    <a:srgbClr val="2424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Trapezoid 80">
                  <a:extLst>
                    <a:ext uri="{FF2B5EF4-FFF2-40B4-BE49-F238E27FC236}">
                      <a16:creationId xmlns:a16="http://schemas.microsoft.com/office/drawing/2014/main" id="{EFAEF8C9-0638-650D-BFD2-8C0B5B27BDAE}"/>
                    </a:ext>
                  </a:extLst>
                </p:cNvPr>
                <p:cNvSpPr/>
                <p:nvPr/>
              </p:nvSpPr>
              <p:spPr>
                <a:xfrm>
                  <a:off x="6251422" y="4264775"/>
                  <a:ext cx="1542036" cy="261287"/>
                </a:xfrm>
                <a:prstGeom prst="trapezoid">
                  <a:avLst>
                    <a:gd name="adj" fmla="val 83164"/>
                  </a:avLst>
                </a:prstGeom>
                <a:solidFill>
                  <a:srgbClr val="BEC1BB"/>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77" name="Trapezoid 76">
                <a:extLst>
                  <a:ext uri="{FF2B5EF4-FFF2-40B4-BE49-F238E27FC236}">
                    <a16:creationId xmlns:a16="http://schemas.microsoft.com/office/drawing/2014/main" id="{453B25AC-ADEB-95B2-58BE-D0C3393B33C3}"/>
                  </a:ext>
                </a:extLst>
              </p:cNvPr>
              <p:cNvSpPr/>
              <p:nvPr/>
            </p:nvSpPr>
            <p:spPr>
              <a:xfrm>
                <a:off x="2283598" y="3750769"/>
                <a:ext cx="1073903" cy="614074"/>
              </a:xfrm>
              <a:prstGeom prst="trapezoid">
                <a:avLst>
                  <a:gd name="adj" fmla="val 12488"/>
                </a:avLst>
              </a:prstGeom>
              <a:solidFill>
                <a:srgbClr val="C2BFBB"/>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63" name="Group 62">
              <a:extLst>
                <a:ext uri="{FF2B5EF4-FFF2-40B4-BE49-F238E27FC236}">
                  <a16:creationId xmlns:a16="http://schemas.microsoft.com/office/drawing/2014/main" id="{DE48C8D7-330F-A46B-3107-913DDCA68170}"/>
                </a:ext>
              </a:extLst>
            </p:cNvPr>
            <p:cNvGrpSpPr/>
            <p:nvPr/>
          </p:nvGrpSpPr>
          <p:grpSpPr>
            <a:xfrm>
              <a:off x="277766" y="3992138"/>
              <a:ext cx="2100876" cy="1150856"/>
              <a:chOff x="294661" y="4011382"/>
              <a:chExt cx="2100876" cy="1150856"/>
            </a:xfrm>
          </p:grpSpPr>
          <p:grpSp>
            <p:nvGrpSpPr>
              <p:cNvPr id="64" name="Group 63">
                <a:extLst>
                  <a:ext uri="{FF2B5EF4-FFF2-40B4-BE49-F238E27FC236}">
                    <a16:creationId xmlns:a16="http://schemas.microsoft.com/office/drawing/2014/main" id="{24D424F2-1D56-6A34-D151-C7FC65EAAAEC}"/>
                  </a:ext>
                </a:extLst>
              </p:cNvPr>
              <p:cNvGrpSpPr/>
              <p:nvPr/>
            </p:nvGrpSpPr>
            <p:grpSpPr>
              <a:xfrm>
                <a:off x="294661" y="4011382"/>
                <a:ext cx="2100876" cy="1149643"/>
                <a:chOff x="6053711" y="4782082"/>
                <a:chExt cx="2179753" cy="1192806"/>
              </a:xfrm>
            </p:grpSpPr>
            <p:grpSp>
              <p:nvGrpSpPr>
                <p:cNvPr id="66" name="Group 65">
                  <a:extLst>
                    <a:ext uri="{FF2B5EF4-FFF2-40B4-BE49-F238E27FC236}">
                      <a16:creationId xmlns:a16="http://schemas.microsoft.com/office/drawing/2014/main" id="{24D62485-D02D-F5C8-5FC3-E0F97E896A7D}"/>
                    </a:ext>
                  </a:extLst>
                </p:cNvPr>
                <p:cNvGrpSpPr/>
                <p:nvPr/>
              </p:nvGrpSpPr>
              <p:grpSpPr>
                <a:xfrm>
                  <a:off x="6104747" y="4782082"/>
                  <a:ext cx="2060290" cy="957861"/>
                  <a:chOff x="5890142" y="4655596"/>
                  <a:chExt cx="2060290" cy="957861"/>
                </a:xfrm>
              </p:grpSpPr>
              <p:pic>
                <p:nvPicPr>
                  <p:cNvPr id="73" name="Picture 72">
                    <a:extLst>
                      <a:ext uri="{FF2B5EF4-FFF2-40B4-BE49-F238E27FC236}">
                        <a16:creationId xmlns:a16="http://schemas.microsoft.com/office/drawing/2014/main" id="{BDDF66BB-7E26-C6CD-CE67-D9352E0770CA}"/>
                      </a:ext>
                    </a:extLst>
                  </p:cNvPr>
                  <p:cNvPicPr>
                    <a:picLocks noChangeAspect="1"/>
                  </p:cNvPicPr>
                  <p:nvPr/>
                </p:nvPicPr>
                <p:blipFill>
                  <a:blip r:embed="rId14"/>
                  <a:srcRect l="-33170" r="-38704" b="-141868"/>
                  <a:stretch>
                    <a:fillRect/>
                  </a:stretch>
                </p:blipFill>
                <p:spPr>
                  <a:xfrm rot="20050099">
                    <a:off x="6425661" y="4655596"/>
                    <a:ext cx="1524771" cy="957861"/>
                  </a:xfrm>
                  <a:custGeom>
                    <a:avLst/>
                    <a:gdLst>
                      <a:gd name="connsiteX0" fmla="*/ 95558 w 2133063"/>
                      <a:gd name="connsiteY0" fmla="*/ 158115 h 1341867"/>
                      <a:gd name="connsiteX1" fmla="*/ 411658 w 2133063"/>
                      <a:gd name="connsiteY1" fmla="*/ 311139 h 1341867"/>
                      <a:gd name="connsiteX2" fmla="*/ 411658 w 2133063"/>
                      <a:gd name="connsiteY2" fmla="*/ 554792 h 1341867"/>
                      <a:gd name="connsiteX3" fmla="*/ 914968 w 2133063"/>
                      <a:gd name="connsiteY3" fmla="*/ 554792 h 1341867"/>
                      <a:gd name="connsiteX4" fmla="*/ 2133063 w 2133063"/>
                      <a:gd name="connsiteY4" fmla="*/ 1144473 h 1341867"/>
                      <a:gd name="connsiteX5" fmla="*/ 2037504 w 2133063"/>
                      <a:gd name="connsiteY5" fmla="*/ 1341867 h 1341867"/>
                      <a:gd name="connsiteX6" fmla="*/ 0 w 2133063"/>
                      <a:gd name="connsiteY6" fmla="*/ 355508 h 1341867"/>
                      <a:gd name="connsiteX7" fmla="*/ 1652721 w 2133063"/>
                      <a:gd name="connsiteY7" fmla="*/ 0 h 1341867"/>
                      <a:gd name="connsiteX8" fmla="*/ 1652721 w 2133063"/>
                      <a:gd name="connsiteY8" fmla="*/ 554792 h 1341867"/>
                      <a:gd name="connsiteX9" fmla="*/ 914968 w 2133063"/>
                      <a:gd name="connsiteY9" fmla="*/ 554792 h 1341867"/>
                      <a:gd name="connsiteX10" fmla="*/ 411658 w 2133063"/>
                      <a:gd name="connsiteY10" fmla="*/ 311139 h 1341867"/>
                      <a:gd name="connsiteX11" fmla="*/ 411658 w 2133063"/>
                      <a:gd name="connsiteY11" fmla="*/ 0 h 13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33063" h="1341867">
                        <a:moveTo>
                          <a:pt x="95558" y="158115"/>
                        </a:moveTo>
                        <a:lnTo>
                          <a:pt x="411658" y="311139"/>
                        </a:lnTo>
                        <a:lnTo>
                          <a:pt x="411658" y="554792"/>
                        </a:lnTo>
                        <a:lnTo>
                          <a:pt x="914968" y="554792"/>
                        </a:lnTo>
                        <a:lnTo>
                          <a:pt x="2133063" y="1144473"/>
                        </a:lnTo>
                        <a:lnTo>
                          <a:pt x="2037504" y="1341867"/>
                        </a:lnTo>
                        <a:lnTo>
                          <a:pt x="0" y="355508"/>
                        </a:lnTo>
                        <a:close/>
                        <a:moveTo>
                          <a:pt x="1652721" y="0"/>
                        </a:moveTo>
                        <a:lnTo>
                          <a:pt x="1652721" y="554792"/>
                        </a:lnTo>
                        <a:lnTo>
                          <a:pt x="914968" y="554792"/>
                        </a:lnTo>
                        <a:lnTo>
                          <a:pt x="411658" y="311139"/>
                        </a:lnTo>
                        <a:lnTo>
                          <a:pt x="411658" y="0"/>
                        </a:lnTo>
                        <a:close/>
                      </a:path>
                    </a:pathLst>
                  </a:custGeom>
                  <a:ln>
                    <a:noFill/>
                  </a:ln>
                </p:spPr>
              </p:pic>
              <p:pic>
                <p:nvPicPr>
                  <p:cNvPr id="74" name="Picture 73">
                    <a:extLst>
                      <a:ext uri="{FF2B5EF4-FFF2-40B4-BE49-F238E27FC236}">
                        <a16:creationId xmlns:a16="http://schemas.microsoft.com/office/drawing/2014/main" id="{E8E9E226-4B8B-DF0E-2958-41AC65229387}"/>
                      </a:ext>
                    </a:extLst>
                  </p:cNvPr>
                  <p:cNvPicPr>
                    <a:picLocks noChangeAspect="1"/>
                  </p:cNvPicPr>
                  <p:nvPr/>
                </p:nvPicPr>
                <p:blipFill>
                  <a:blip r:embed="rId14"/>
                  <a:srcRect r="-43567" b="-48132"/>
                  <a:stretch>
                    <a:fillRect/>
                  </a:stretch>
                </p:blipFill>
                <p:spPr>
                  <a:xfrm rot="1469217">
                    <a:off x="6360766" y="4801859"/>
                    <a:ext cx="1273649" cy="586641"/>
                  </a:xfrm>
                  <a:custGeom>
                    <a:avLst/>
                    <a:gdLst>
                      <a:gd name="connsiteX0" fmla="*/ 669025 w 1781759"/>
                      <a:gd name="connsiteY0" fmla="*/ 622243 h 821825"/>
                      <a:gd name="connsiteX1" fmla="*/ 817122 w 1781759"/>
                      <a:gd name="connsiteY1" fmla="*/ 554792 h 821825"/>
                      <a:gd name="connsiteX2" fmla="*/ 1241063 w 1781759"/>
                      <a:gd name="connsiteY2" fmla="*/ 554792 h 821825"/>
                      <a:gd name="connsiteX3" fmla="*/ 1241063 w 1781759"/>
                      <a:gd name="connsiteY3" fmla="*/ 361708 h 821825"/>
                      <a:gd name="connsiteX4" fmla="*/ 1690859 w 1781759"/>
                      <a:gd name="connsiteY4" fmla="*/ 156848 h 821825"/>
                      <a:gd name="connsiteX5" fmla="*/ 1781759 w 1781759"/>
                      <a:gd name="connsiteY5" fmla="*/ 356429 h 821825"/>
                      <a:gd name="connsiteX6" fmla="*/ 759925 w 1781759"/>
                      <a:gd name="connsiteY6" fmla="*/ 821825 h 821825"/>
                      <a:gd name="connsiteX7" fmla="*/ 0 w 1781759"/>
                      <a:gd name="connsiteY7" fmla="*/ 0 h 821825"/>
                      <a:gd name="connsiteX8" fmla="*/ 1241063 w 1781759"/>
                      <a:gd name="connsiteY8" fmla="*/ 0 h 821825"/>
                      <a:gd name="connsiteX9" fmla="*/ 1241063 w 1781759"/>
                      <a:gd name="connsiteY9" fmla="*/ 361708 h 821825"/>
                      <a:gd name="connsiteX10" fmla="*/ 817122 w 1781759"/>
                      <a:gd name="connsiteY10" fmla="*/ 554792 h 821825"/>
                      <a:gd name="connsiteX11" fmla="*/ 0 w 1781759"/>
                      <a:gd name="connsiteY11" fmla="*/ 554792 h 82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759" h="821825">
                        <a:moveTo>
                          <a:pt x="669025" y="622243"/>
                        </a:moveTo>
                        <a:lnTo>
                          <a:pt x="817122" y="554792"/>
                        </a:lnTo>
                        <a:lnTo>
                          <a:pt x="1241063" y="554792"/>
                        </a:lnTo>
                        <a:lnTo>
                          <a:pt x="1241063" y="361708"/>
                        </a:lnTo>
                        <a:lnTo>
                          <a:pt x="1690859" y="156848"/>
                        </a:lnTo>
                        <a:lnTo>
                          <a:pt x="1781759" y="356429"/>
                        </a:lnTo>
                        <a:lnTo>
                          <a:pt x="759925" y="821825"/>
                        </a:lnTo>
                        <a:close/>
                        <a:moveTo>
                          <a:pt x="0" y="0"/>
                        </a:moveTo>
                        <a:lnTo>
                          <a:pt x="1241063" y="0"/>
                        </a:lnTo>
                        <a:lnTo>
                          <a:pt x="1241063" y="361708"/>
                        </a:lnTo>
                        <a:lnTo>
                          <a:pt x="817122" y="554792"/>
                        </a:lnTo>
                        <a:lnTo>
                          <a:pt x="0" y="554792"/>
                        </a:lnTo>
                        <a:close/>
                      </a:path>
                    </a:pathLst>
                  </a:custGeom>
                  <a:ln>
                    <a:noFill/>
                  </a:ln>
                </p:spPr>
              </p:pic>
              <p:pic>
                <p:nvPicPr>
                  <p:cNvPr id="75" name="Picture 74">
                    <a:extLst>
                      <a:ext uri="{FF2B5EF4-FFF2-40B4-BE49-F238E27FC236}">
                        <a16:creationId xmlns:a16="http://schemas.microsoft.com/office/drawing/2014/main" id="{9FDCBE01-95A6-F197-4635-959533C62E24}"/>
                      </a:ext>
                    </a:extLst>
                  </p:cNvPr>
                  <p:cNvPicPr>
                    <a:picLocks noChangeAspect="1"/>
                  </p:cNvPicPr>
                  <p:nvPr/>
                </p:nvPicPr>
                <p:blipFill>
                  <a:blip r:embed="rId14"/>
                  <a:srcRect l="-36495" b="-80330"/>
                  <a:stretch>
                    <a:fillRect/>
                  </a:stretch>
                </p:blipFill>
                <p:spPr>
                  <a:xfrm rot="19676565">
                    <a:off x="5890142" y="4754229"/>
                    <a:ext cx="1210904" cy="714154"/>
                  </a:xfrm>
                  <a:custGeom>
                    <a:avLst/>
                    <a:gdLst>
                      <a:gd name="connsiteX0" fmla="*/ 229373 w 1693983"/>
                      <a:gd name="connsiteY0" fmla="*/ 105568 h 1000458"/>
                      <a:gd name="connsiteX1" fmla="*/ 452920 w 1693983"/>
                      <a:gd name="connsiteY1" fmla="*/ 245566 h 1000458"/>
                      <a:gd name="connsiteX2" fmla="*/ 452920 w 1693983"/>
                      <a:gd name="connsiteY2" fmla="*/ 554792 h 1000458"/>
                      <a:gd name="connsiteX3" fmla="*/ 946686 w 1693983"/>
                      <a:gd name="connsiteY3" fmla="*/ 554792 h 1000458"/>
                      <a:gd name="connsiteX4" fmla="*/ 1073482 w 1693983"/>
                      <a:gd name="connsiteY4" fmla="*/ 634199 h 1000458"/>
                      <a:gd name="connsiteX5" fmla="*/ 844108 w 1693983"/>
                      <a:gd name="connsiteY5" fmla="*/ 1000458 h 1000458"/>
                      <a:gd name="connsiteX6" fmla="*/ 0 w 1693983"/>
                      <a:gd name="connsiteY6" fmla="*/ 471827 h 1000458"/>
                      <a:gd name="connsiteX7" fmla="*/ 1693983 w 1693983"/>
                      <a:gd name="connsiteY7" fmla="*/ 0 h 1000458"/>
                      <a:gd name="connsiteX8" fmla="*/ 1693983 w 1693983"/>
                      <a:gd name="connsiteY8" fmla="*/ 554792 h 1000458"/>
                      <a:gd name="connsiteX9" fmla="*/ 946686 w 1693983"/>
                      <a:gd name="connsiteY9" fmla="*/ 554792 h 1000458"/>
                      <a:gd name="connsiteX10" fmla="*/ 452920 w 1693983"/>
                      <a:gd name="connsiteY10" fmla="*/ 245566 h 1000458"/>
                      <a:gd name="connsiteX11" fmla="*/ 452920 w 1693983"/>
                      <a:gd name="connsiteY11" fmla="*/ 0 h 1000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983" h="1000458">
                        <a:moveTo>
                          <a:pt x="229373" y="105568"/>
                        </a:moveTo>
                        <a:lnTo>
                          <a:pt x="452920" y="245566"/>
                        </a:lnTo>
                        <a:lnTo>
                          <a:pt x="452920" y="554792"/>
                        </a:lnTo>
                        <a:lnTo>
                          <a:pt x="946686" y="554792"/>
                        </a:lnTo>
                        <a:lnTo>
                          <a:pt x="1073482" y="634199"/>
                        </a:lnTo>
                        <a:lnTo>
                          <a:pt x="844108" y="1000458"/>
                        </a:lnTo>
                        <a:lnTo>
                          <a:pt x="0" y="471827"/>
                        </a:lnTo>
                        <a:close/>
                        <a:moveTo>
                          <a:pt x="1693983" y="0"/>
                        </a:moveTo>
                        <a:lnTo>
                          <a:pt x="1693983" y="554792"/>
                        </a:lnTo>
                        <a:lnTo>
                          <a:pt x="946686" y="554792"/>
                        </a:lnTo>
                        <a:lnTo>
                          <a:pt x="452920" y="245566"/>
                        </a:lnTo>
                        <a:lnTo>
                          <a:pt x="452920" y="0"/>
                        </a:lnTo>
                        <a:close/>
                      </a:path>
                    </a:pathLst>
                  </a:custGeom>
                  <a:ln>
                    <a:noFill/>
                  </a:ln>
                </p:spPr>
              </p:pic>
            </p:grpSp>
            <p:grpSp>
              <p:nvGrpSpPr>
                <p:cNvPr id="67" name="Group 66">
                  <a:extLst>
                    <a:ext uri="{FF2B5EF4-FFF2-40B4-BE49-F238E27FC236}">
                      <a16:creationId xmlns:a16="http://schemas.microsoft.com/office/drawing/2014/main" id="{475DAB9D-FB4F-65A3-F068-7AAA4BDD3163}"/>
                    </a:ext>
                  </a:extLst>
                </p:cNvPr>
                <p:cNvGrpSpPr/>
                <p:nvPr/>
              </p:nvGrpSpPr>
              <p:grpSpPr>
                <a:xfrm>
                  <a:off x="6053711" y="4842133"/>
                  <a:ext cx="2179753" cy="1132755"/>
                  <a:chOff x="6064702" y="4783391"/>
                  <a:chExt cx="2179753" cy="1132755"/>
                </a:xfrm>
              </p:grpSpPr>
              <p:pic>
                <p:nvPicPr>
                  <p:cNvPr id="68" name="Picture 67">
                    <a:extLst>
                      <a:ext uri="{FF2B5EF4-FFF2-40B4-BE49-F238E27FC236}">
                        <a16:creationId xmlns:a16="http://schemas.microsoft.com/office/drawing/2014/main" id="{3972784F-A9EC-F4FB-AEA7-C15BDE7A391E}"/>
                      </a:ext>
                    </a:extLst>
                  </p:cNvPr>
                  <p:cNvPicPr>
                    <a:picLocks noChangeAspect="1"/>
                  </p:cNvPicPr>
                  <p:nvPr/>
                </p:nvPicPr>
                <p:blipFill>
                  <a:blip r:embed="rId14"/>
                  <a:srcRect t="-38704" r="-57535" b="-89349"/>
                  <a:stretch>
                    <a:fillRect/>
                  </a:stretch>
                </p:blipFill>
                <p:spPr>
                  <a:xfrm rot="1776460">
                    <a:off x="6064702" y="4968336"/>
                    <a:ext cx="1241799" cy="947810"/>
                  </a:xfrm>
                  <a:custGeom>
                    <a:avLst/>
                    <a:gdLst>
                      <a:gd name="connsiteX0" fmla="*/ 6603 w 1737202"/>
                      <a:gd name="connsiteY0" fmla="*/ 819190 h 1327786"/>
                      <a:gd name="connsiteX1" fmla="*/ 27052 w 1737202"/>
                      <a:gd name="connsiteY1" fmla="*/ 807570 h 1327786"/>
                      <a:gd name="connsiteX2" fmla="*/ 1102741 w 1737202"/>
                      <a:gd name="connsiteY2" fmla="*/ 807570 h 1327786"/>
                      <a:gd name="connsiteX3" fmla="*/ 1102741 w 1737202"/>
                      <a:gd name="connsiteY3" fmla="*/ 225343 h 1327786"/>
                      <a:gd name="connsiteX4" fmla="*/ 1051638 w 1737202"/>
                      <a:gd name="connsiteY4" fmla="*/ 225343 h 1327786"/>
                      <a:gd name="connsiteX5" fmla="*/ 1448189 w 1737202"/>
                      <a:gd name="connsiteY5" fmla="*/ 0 h 1327786"/>
                      <a:gd name="connsiteX6" fmla="*/ 1737202 w 1737202"/>
                      <a:gd name="connsiteY6" fmla="*/ 508596 h 1327786"/>
                      <a:gd name="connsiteX7" fmla="*/ 295616 w 1737202"/>
                      <a:gd name="connsiteY7" fmla="*/ 1327786 h 1327786"/>
                      <a:gd name="connsiteX8" fmla="*/ 0 w 1737202"/>
                      <a:gd name="connsiteY8" fmla="*/ 225343 h 1327786"/>
                      <a:gd name="connsiteX9" fmla="*/ 1051638 w 1737202"/>
                      <a:gd name="connsiteY9" fmla="*/ 225343 h 1327786"/>
                      <a:gd name="connsiteX10" fmla="*/ 27052 w 1737202"/>
                      <a:gd name="connsiteY10" fmla="*/ 807570 h 1327786"/>
                      <a:gd name="connsiteX11" fmla="*/ 0 w 1737202"/>
                      <a:gd name="connsiteY11" fmla="*/ 807570 h 132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37202" h="1327786">
                        <a:moveTo>
                          <a:pt x="6603" y="819190"/>
                        </a:moveTo>
                        <a:lnTo>
                          <a:pt x="27052" y="807570"/>
                        </a:lnTo>
                        <a:lnTo>
                          <a:pt x="1102741" y="807570"/>
                        </a:lnTo>
                        <a:lnTo>
                          <a:pt x="1102741" y="225343"/>
                        </a:lnTo>
                        <a:lnTo>
                          <a:pt x="1051638" y="225343"/>
                        </a:lnTo>
                        <a:lnTo>
                          <a:pt x="1448189" y="0"/>
                        </a:lnTo>
                        <a:lnTo>
                          <a:pt x="1737202" y="508596"/>
                        </a:lnTo>
                        <a:lnTo>
                          <a:pt x="295616" y="1327786"/>
                        </a:lnTo>
                        <a:close/>
                        <a:moveTo>
                          <a:pt x="0" y="225343"/>
                        </a:moveTo>
                        <a:lnTo>
                          <a:pt x="1051638" y="225343"/>
                        </a:lnTo>
                        <a:lnTo>
                          <a:pt x="27052" y="807570"/>
                        </a:lnTo>
                        <a:lnTo>
                          <a:pt x="0" y="807570"/>
                        </a:lnTo>
                        <a:close/>
                      </a:path>
                    </a:pathLst>
                  </a:custGeom>
                  <a:ln>
                    <a:noFill/>
                  </a:ln>
                </p:spPr>
              </p:pic>
              <p:grpSp>
                <p:nvGrpSpPr>
                  <p:cNvPr id="69" name="Group 68">
                    <a:extLst>
                      <a:ext uri="{FF2B5EF4-FFF2-40B4-BE49-F238E27FC236}">
                        <a16:creationId xmlns:a16="http://schemas.microsoft.com/office/drawing/2014/main" id="{983E299B-1749-D0D6-E640-E7E1CE004545}"/>
                      </a:ext>
                    </a:extLst>
                  </p:cNvPr>
                  <p:cNvGrpSpPr/>
                  <p:nvPr/>
                </p:nvGrpSpPr>
                <p:grpSpPr>
                  <a:xfrm>
                    <a:off x="6206608" y="4783391"/>
                    <a:ext cx="2037847" cy="957861"/>
                    <a:chOff x="6206608" y="4783391"/>
                    <a:chExt cx="2037847" cy="957861"/>
                  </a:xfrm>
                </p:grpSpPr>
                <p:pic>
                  <p:nvPicPr>
                    <p:cNvPr id="70" name="Picture 69">
                      <a:extLst>
                        <a:ext uri="{FF2B5EF4-FFF2-40B4-BE49-F238E27FC236}">
                          <a16:creationId xmlns:a16="http://schemas.microsoft.com/office/drawing/2014/main" id="{A125CC59-61E5-7951-D114-87AEAFD85829}"/>
                        </a:ext>
                      </a:extLst>
                    </p:cNvPr>
                    <p:cNvPicPr>
                      <a:picLocks noChangeAspect="1"/>
                    </p:cNvPicPr>
                    <p:nvPr/>
                  </p:nvPicPr>
                  <p:blipFill>
                    <a:blip r:embed="rId14"/>
                    <a:srcRect r="-43567" b="-48132"/>
                    <a:stretch>
                      <a:fillRect/>
                    </a:stretch>
                  </p:blipFill>
                  <p:spPr>
                    <a:xfrm rot="1469217">
                      <a:off x="6206608" y="4871071"/>
                      <a:ext cx="1273649" cy="586641"/>
                    </a:xfrm>
                    <a:custGeom>
                      <a:avLst/>
                      <a:gdLst>
                        <a:gd name="connsiteX0" fmla="*/ 669025 w 1781759"/>
                        <a:gd name="connsiteY0" fmla="*/ 622243 h 821825"/>
                        <a:gd name="connsiteX1" fmla="*/ 817122 w 1781759"/>
                        <a:gd name="connsiteY1" fmla="*/ 554792 h 821825"/>
                        <a:gd name="connsiteX2" fmla="*/ 1241063 w 1781759"/>
                        <a:gd name="connsiteY2" fmla="*/ 554792 h 821825"/>
                        <a:gd name="connsiteX3" fmla="*/ 1241063 w 1781759"/>
                        <a:gd name="connsiteY3" fmla="*/ 361708 h 821825"/>
                        <a:gd name="connsiteX4" fmla="*/ 1690859 w 1781759"/>
                        <a:gd name="connsiteY4" fmla="*/ 156848 h 821825"/>
                        <a:gd name="connsiteX5" fmla="*/ 1781759 w 1781759"/>
                        <a:gd name="connsiteY5" fmla="*/ 356429 h 821825"/>
                        <a:gd name="connsiteX6" fmla="*/ 759925 w 1781759"/>
                        <a:gd name="connsiteY6" fmla="*/ 821825 h 821825"/>
                        <a:gd name="connsiteX7" fmla="*/ 0 w 1781759"/>
                        <a:gd name="connsiteY7" fmla="*/ 0 h 821825"/>
                        <a:gd name="connsiteX8" fmla="*/ 1241063 w 1781759"/>
                        <a:gd name="connsiteY8" fmla="*/ 0 h 821825"/>
                        <a:gd name="connsiteX9" fmla="*/ 1241063 w 1781759"/>
                        <a:gd name="connsiteY9" fmla="*/ 361708 h 821825"/>
                        <a:gd name="connsiteX10" fmla="*/ 817122 w 1781759"/>
                        <a:gd name="connsiteY10" fmla="*/ 554792 h 821825"/>
                        <a:gd name="connsiteX11" fmla="*/ 0 w 1781759"/>
                        <a:gd name="connsiteY11" fmla="*/ 554792 h 82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759" h="821825">
                          <a:moveTo>
                            <a:pt x="669025" y="622243"/>
                          </a:moveTo>
                          <a:lnTo>
                            <a:pt x="817122" y="554792"/>
                          </a:lnTo>
                          <a:lnTo>
                            <a:pt x="1241063" y="554792"/>
                          </a:lnTo>
                          <a:lnTo>
                            <a:pt x="1241063" y="361708"/>
                          </a:lnTo>
                          <a:lnTo>
                            <a:pt x="1690859" y="156848"/>
                          </a:lnTo>
                          <a:lnTo>
                            <a:pt x="1781759" y="356429"/>
                          </a:lnTo>
                          <a:lnTo>
                            <a:pt x="759925" y="821825"/>
                          </a:lnTo>
                          <a:close/>
                          <a:moveTo>
                            <a:pt x="0" y="0"/>
                          </a:moveTo>
                          <a:lnTo>
                            <a:pt x="1241063" y="0"/>
                          </a:lnTo>
                          <a:lnTo>
                            <a:pt x="1241063" y="361708"/>
                          </a:lnTo>
                          <a:lnTo>
                            <a:pt x="817122" y="554792"/>
                          </a:lnTo>
                          <a:lnTo>
                            <a:pt x="0" y="554792"/>
                          </a:lnTo>
                          <a:close/>
                        </a:path>
                      </a:pathLst>
                    </a:custGeom>
                    <a:ln>
                      <a:noFill/>
                    </a:ln>
                  </p:spPr>
                </p:pic>
                <p:pic>
                  <p:nvPicPr>
                    <p:cNvPr id="71" name="Picture 70">
                      <a:extLst>
                        <a:ext uri="{FF2B5EF4-FFF2-40B4-BE49-F238E27FC236}">
                          <a16:creationId xmlns:a16="http://schemas.microsoft.com/office/drawing/2014/main" id="{AF3EEC27-9D91-607C-E263-D9363A936EDB}"/>
                        </a:ext>
                      </a:extLst>
                    </p:cNvPr>
                    <p:cNvPicPr>
                      <a:picLocks noChangeAspect="1"/>
                    </p:cNvPicPr>
                    <p:nvPr/>
                  </p:nvPicPr>
                  <p:blipFill>
                    <a:blip r:embed="rId14"/>
                    <a:srcRect l="-36495" b="-80330"/>
                    <a:stretch>
                      <a:fillRect/>
                    </a:stretch>
                  </p:blipFill>
                  <p:spPr>
                    <a:xfrm rot="19676565">
                      <a:off x="6239514" y="4884521"/>
                      <a:ext cx="1210905" cy="714154"/>
                    </a:xfrm>
                    <a:custGeom>
                      <a:avLst/>
                      <a:gdLst>
                        <a:gd name="connsiteX0" fmla="*/ 229373 w 1693983"/>
                        <a:gd name="connsiteY0" fmla="*/ 105568 h 1000458"/>
                        <a:gd name="connsiteX1" fmla="*/ 452920 w 1693983"/>
                        <a:gd name="connsiteY1" fmla="*/ 245566 h 1000458"/>
                        <a:gd name="connsiteX2" fmla="*/ 452920 w 1693983"/>
                        <a:gd name="connsiteY2" fmla="*/ 554792 h 1000458"/>
                        <a:gd name="connsiteX3" fmla="*/ 946686 w 1693983"/>
                        <a:gd name="connsiteY3" fmla="*/ 554792 h 1000458"/>
                        <a:gd name="connsiteX4" fmla="*/ 1073482 w 1693983"/>
                        <a:gd name="connsiteY4" fmla="*/ 634199 h 1000458"/>
                        <a:gd name="connsiteX5" fmla="*/ 844108 w 1693983"/>
                        <a:gd name="connsiteY5" fmla="*/ 1000458 h 1000458"/>
                        <a:gd name="connsiteX6" fmla="*/ 0 w 1693983"/>
                        <a:gd name="connsiteY6" fmla="*/ 471827 h 1000458"/>
                        <a:gd name="connsiteX7" fmla="*/ 1693983 w 1693983"/>
                        <a:gd name="connsiteY7" fmla="*/ 0 h 1000458"/>
                        <a:gd name="connsiteX8" fmla="*/ 1693983 w 1693983"/>
                        <a:gd name="connsiteY8" fmla="*/ 554792 h 1000458"/>
                        <a:gd name="connsiteX9" fmla="*/ 946686 w 1693983"/>
                        <a:gd name="connsiteY9" fmla="*/ 554792 h 1000458"/>
                        <a:gd name="connsiteX10" fmla="*/ 452920 w 1693983"/>
                        <a:gd name="connsiteY10" fmla="*/ 245566 h 1000458"/>
                        <a:gd name="connsiteX11" fmla="*/ 452920 w 1693983"/>
                        <a:gd name="connsiteY11" fmla="*/ 0 h 1000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983" h="1000458">
                          <a:moveTo>
                            <a:pt x="229373" y="105568"/>
                          </a:moveTo>
                          <a:lnTo>
                            <a:pt x="452920" y="245566"/>
                          </a:lnTo>
                          <a:lnTo>
                            <a:pt x="452920" y="554792"/>
                          </a:lnTo>
                          <a:lnTo>
                            <a:pt x="946686" y="554792"/>
                          </a:lnTo>
                          <a:lnTo>
                            <a:pt x="1073482" y="634199"/>
                          </a:lnTo>
                          <a:lnTo>
                            <a:pt x="844108" y="1000458"/>
                          </a:lnTo>
                          <a:lnTo>
                            <a:pt x="0" y="471827"/>
                          </a:lnTo>
                          <a:close/>
                          <a:moveTo>
                            <a:pt x="1693983" y="0"/>
                          </a:moveTo>
                          <a:lnTo>
                            <a:pt x="1693983" y="554792"/>
                          </a:lnTo>
                          <a:lnTo>
                            <a:pt x="946686" y="554792"/>
                          </a:lnTo>
                          <a:lnTo>
                            <a:pt x="452920" y="245566"/>
                          </a:lnTo>
                          <a:lnTo>
                            <a:pt x="452920" y="0"/>
                          </a:lnTo>
                          <a:close/>
                        </a:path>
                      </a:pathLst>
                    </a:custGeom>
                    <a:ln>
                      <a:noFill/>
                    </a:ln>
                  </p:spPr>
                </p:pic>
                <p:pic>
                  <p:nvPicPr>
                    <p:cNvPr id="72" name="Picture 71">
                      <a:extLst>
                        <a:ext uri="{FF2B5EF4-FFF2-40B4-BE49-F238E27FC236}">
                          <a16:creationId xmlns:a16="http://schemas.microsoft.com/office/drawing/2014/main" id="{A294639A-D8A9-21E5-6743-51FA0B0A4DCF}"/>
                        </a:ext>
                      </a:extLst>
                    </p:cNvPr>
                    <p:cNvPicPr>
                      <a:picLocks noChangeAspect="1"/>
                    </p:cNvPicPr>
                    <p:nvPr/>
                  </p:nvPicPr>
                  <p:blipFill>
                    <a:blip r:embed="rId14"/>
                    <a:srcRect l="-33170" r="-38704" b="-141868"/>
                    <a:stretch>
                      <a:fillRect/>
                    </a:stretch>
                  </p:blipFill>
                  <p:spPr>
                    <a:xfrm rot="20050099">
                      <a:off x="6719684" y="4783391"/>
                      <a:ext cx="1524771" cy="957861"/>
                    </a:xfrm>
                    <a:custGeom>
                      <a:avLst/>
                      <a:gdLst>
                        <a:gd name="connsiteX0" fmla="*/ 95558 w 2133063"/>
                        <a:gd name="connsiteY0" fmla="*/ 158115 h 1341867"/>
                        <a:gd name="connsiteX1" fmla="*/ 411658 w 2133063"/>
                        <a:gd name="connsiteY1" fmla="*/ 311139 h 1341867"/>
                        <a:gd name="connsiteX2" fmla="*/ 411658 w 2133063"/>
                        <a:gd name="connsiteY2" fmla="*/ 554792 h 1341867"/>
                        <a:gd name="connsiteX3" fmla="*/ 914968 w 2133063"/>
                        <a:gd name="connsiteY3" fmla="*/ 554792 h 1341867"/>
                        <a:gd name="connsiteX4" fmla="*/ 2133063 w 2133063"/>
                        <a:gd name="connsiteY4" fmla="*/ 1144473 h 1341867"/>
                        <a:gd name="connsiteX5" fmla="*/ 2037504 w 2133063"/>
                        <a:gd name="connsiteY5" fmla="*/ 1341867 h 1341867"/>
                        <a:gd name="connsiteX6" fmla="*/ 0 w 2133063"/>
                        <a:gd name="connsiteY6" fmla="*/ 355508 h 1341867"/>
                        <a:gd name="connsiteX7" fmla="*/ 1652721 w 2133063"/>
                        <a:gd name="connsiteY7" fmla="*/ 0 h 1341867"/>
                        <a:gd name="connsiteX8" fmla="*/ 1652721 w 2133063"/>
                        <a:gd name="connsiteY8" fmla="*/ 554792 h 1341867"/>
                        <a:gd name="connsiteX9" fmla="*/ 914968 w 2133063"/>
                        <a:gd name="connsiteY9" fmla="*/ 554792 h 1341867"/>
                        <a:gd name="connsiteX10" fmla="*/ 411658 w 2133063"/>
                        <a:gd name="connsiteY10" fmla="*/ 311139 h 1341867"/>
                        <a:gd name="connsiteX11" fmla="*/ 411658 w 2133063"/>
                        <a:gd name="connsiteY11" fmla="*/ 0 h 13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33063" h="1341867">
                          <a:moveTo>
                            <a:pt x="95558" y="158115"/>
                          </a:moveTo>
                          <a:lnTo>
                            <a:pt x="411658" y="311139"/>
                          </a:lnTo>
                          <a:lnTo>
                            <a:pt x="411658" y="554792"/>
                          </a:lnTo>
                          <a:lnTo>
                            <a:pt x="914968" y="554792"/>
                          </a:lnTo>
                          <a:lnTo>
                            <a:pt x="2133063" y="1144473"/>
                          </a:lnTo>
                          <a:lnTo>
                            <a:pt x="2037504" y="1341867"/>
                          </a:lnTo>
                          <a:lnTo>
                            <a:pt x="0" y="355508"/>
                          </a:lnTo>
                          <a:close/>
                          <a:moveTo>
                            <a:pt x="1652721" y="0"/>
                          </a:moveTo>
                          <a:lnTo>
                            <a:pt x="1652721" y="554792"/>
                          </a:lnTo>
                          <a:lnTo>
                            <a:pt x="914968" y="554792"/>
                          </a:lnTo>
                          <a:lnTo>
                            <a:pt x="411658" y="311139"/>
                          </a:lnTo>
                          <a:lnTo>
                            <a:pt x="411658" y="0"/>
                          </a:lnTo>
                          <a:close/>
                        </a:path>
                      </a:pathLst>
                    </a:custGeom>
                    <a:ln>
                      <a:noFill/>
                    </a:ln>
                  </p:spPr>
                </p:pic>
              </p:grpSp>
            </p:grpSp>
          </p:grpSp>
          <p:pic>
            <p:nvPicPr>
              <p:cNvPr id="65" name="Picture 64">
                <a:extLst>
                  <a:ext uri="{FF2B5EF4-FFF2-40B4-BE49-F238E27FC236}">
                    <a16:creationId xmlns:a16="http://schemas.microsoft.com/office/drawing/2014/main" id="{7EB006A4-F19B-60C3-91B5-1308C39FD3FF}"/>
                  </a:ext>
                </a:extLst>
              </p:cNvPr>
              <p:cNvPicPr>
                <a:picLocks noChangeAspect="1"/>
              </p:cNvPicPr>
              <p:nvPr/>
            </p:nvPicPr>
            <p:blipFill>
              <a:blip r:embed="rId14"/>
              <a:srcRect t="-38704" r="-57535" b="-89349"/>
              <a:stretch>
                <a:fillRect/>
              </a:stretch>
            </p:blipFill>
            <p:spPr>
              <a:xfrm rot="1776460">
                <a:off x="1039595" y="4248727"/>
                <a:ext cx="1196863" cy="913511"/>
              </a:xfrm>
              <a:custGeom>
                <a:avLst/>
                <a:gdLst>
                  <a:gd name="connsiteX0" fmla="*/ 6603 w 1737202"/>
                  <a:gd name="connsiteY0" fmla="*/ 819190 h 1327786"/>
                  <a:gd name="connsiteX1" fmla="*/ 27052 w 1737202"/>
                  <a:gd name="connsiteY1" fmla="*/ 807570 h 1327786"/>
                  <a:gd name="connsiteX2" fmla="*/ 1102741 w 1737202"/>
                  <a:gd name="connsiteY2" fmla="*/ 807570 h 1327786"/>
                  <a:gd name="connsiteX3" fmla="*/ 1102741 w 1737202"/>
                  <a:gd name="connsiteY3" fmla="*/ 225343 h 1327786"/>
                  <a:gd name="connsiteX4" fmla="*/ 1051638 w 1737202"/>
                  <a:gd name="connsiteY4" fmla="*/ 225343 h 1327786"/>
                  <a:gd name="connsiteX5" fmla="*/ 1448189 w 1737202"/>
                  <a:gd name="connsiteY5" fmla="*/ 0 h 1327786"/>
                  <a:gd name="connsiteX6" fmla="*/ 1737202 w 1737202"/>
                  <a:gd name="connsiteY6" fmla="*/ 508596 h 1327786"/>
                  <a:gd name="connsiteX7" fmla="*/ 295616 w 1737202"/>
                  <a:gd name="connsiteY7" fmla="*/ 1327786 h 1327786"/>
                  <a:gd name="connsiteX8" fmla="*/ 0 w 1737202"/>
                  <a:gd name="connsiteY8" fmla="*/ 225343 h 1327786"/>
                  <a:gd name="connsiteX9" fmla="*/ 1051638 w 1737202"/>
                  <a:gd name="connsiteY9" fmla="*/ 225343 h 1327786"/>
                  <a:gd name="connsiteX10" fmla="*/ 27052 w 1737202"/>
                  <a:gd name="connsiteY10" fmla="*/ 807570 h 1327786"/>
                  <a:gd name="connsiteX11" fmla="*/ 0 w 1737202"/>
                  <a:gd name="connsiteY11" fmla="*/ 807570 h 132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37202" h="1327786">
                    <a:moveTo>
                      <a:pt x="6603" y="819190"/>
                    </a:moveTo>
                    <a:lnTo>
                      <a:pt x="27052" y="807570"/>
                    </a:lnTo>
                    <a:lnTo>
                      <a:pt x="1102741" y="807570"/>
                    </a:lnTo>
                    <a:lnTo>
                      <a:pt x="1102741" y="225343"/>
                    </a:lnTo>
                    <a:lnTo>
                      <a:pt x="1051638" y="225343"/>
                    </a:lnTo>
                    <a:lnTo>
                      <a:pt x="1448189" y="0"/>
                    </a:lnTo>
                    <a:lnTo>
                      <a:pt x="1737202" y="508596"/>
                    </a:lnTo>
                    <a:lnTo>
                      <a:pt x="295616" y="1327786"/>
                    </a:lnTo>
                    <a:close/>
                    <a:moveTo>
                      <a:pt x="0" y="225343"/>
                    </a:moveTo>
                    <a:lnTo>
                      <a:pt x="1051638" y="225343"/>
                    </a:lnTo>
                    <a:lnTo>
                      <a:pt x="27052" y="807570"/>
                    </a:lnTo>
                    <a:lnTo>
                      <a:pt x="0" y="807570"/>
                    </a:lnTo>
                    <a:close/>
                  </a:path>
                </a:pathLst>
              </a:custGeom>
              <a:ln>
                <a:noFill/>
              </a:ln>
            </p:spPr>
          </p:pic>
        </p:grpSp>
      </p:grpSp>
      <p:sp>
        <p:nvSpPr>
          <p:cNvPr id="6" name="Title 1">
            <a:extLst>
              <a:ext uri="{FF2B5EF4-FFF2-40B4-BE49-F238E27FC236}">
                <a16:creationId xmlns:a16="http://schemas.microsoft.com/office/drawing/2014/main" id="{5EF47B0C-FAFC-5933-3157-B1A9CE538B13}"/>
              </a:ext>
            </a:extLst>
          </p:cNvPr>
          <p:cNvSpPr txBox="1">
            <a:spLocks/>
          </p:cNvSpPr>
          <p:nvPr/>
        </p:nvSpPr>
        <p:spPr>
          <a:xfrm>
            <a:off x="0" y="87205"/>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6000" b="1" dirty="0">
                <a:ln>
                  <a:solidFill>
                    <a:srgbClr val="002060"/>
                  </a:solidFill>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BIC Returned – Unserved Items</a:t>
            </a:r>
          </a:p>
        </p:txBody>
      </p:sp>
    </p:spTree>
    <p:extLst>
      <p:ext uri="{BB962C8B-B14F-4D97-AF65-F5344CB8AC3E}">
        <p14:creationId xmlns:p14="http://schemas.microsoft.com/office/powerpoint/2010/main" val="23662199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3000"/>
            <a:lum/>
          </a:blip>
          <a:srcRect/>
          <a:stretch>
            <a:fillRect t="-1000" b="-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0503BC-E2D0-DA89-5D41-D906150849B0}"/>
              </a:ext>
            </a:extLst>
          </p:cNvPr>
          <p:cNvSpPr/>
          <p:nvPr/>
        </p:nvSpPr>
        <p:spPr>
          <a:xfrm>
            <a:off x="8007680" y="3790162"/>
            <a:ext cx="4191579" cy="3067838"/>
          </a:xfrm>
          <a:prstGeom prst="rect">
            <a:avLst/>
          </a:prstGeom>
          <a:solidFill>
            <a:srgbClr val="E6ED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Content Placeholder 2">
            <a:extLst>
              <a:ext uri="{FF2B5EF4-FFF2-40B4-BE49-F238E27FC236}">
                <a16:creationId xmlns:a16="http://schemas.microsoft.com/office/drawing/2014/main" id="{C4B37DF8-40CD-7A4C-E28A-2C20220058BD}"/>
              </a:ext>
            </a:extLst>
          </p:cNvPr>
          <p:cNvSpPr txBox="1">
            <a:spLocks/>
          </p:cNvSpPr>
          <p:nvPr/>
        </p:nvSpPr>
        <p:spPr>
          <a:xfrm>
            <a:off x="2145632" y="2938522"/>
            <a:ext cx="8825045" cy="1119991"/>
          </a:xfrm>
          <a:prstGeom prst="rect">
            <a:avLst/>
          </a:prstGeom>
          <a:solidFill>
            <a:schemeClr val="bg1"/>
          </a:solidFill>
          <a:ln>
            <a:solidFill>
              <a:srgbClr val="4F8CD9"/>
            </a:solidFill>
          </a:ln>
        </p:spPr>
        <p:txBody>
          <a:bodyPr>
            <a:noAutofit/>
          </a:bodyPr>
          <a:lst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algn="l" defTabSz="457200" rtl="0" eaLnBrk="1" fontAlgn="auto" latinLnBrk="0" hangingPunct="1">
              <a:lnSpc>
                <a:spcPct val="100000"/>
              </a:lnSpc>
              <a:spcBef>
                <a:spcPts val="400"/>
              </a:spcBef>
              <a:spcAft>
                <a:spcPts val="200"/>
              </a:spcAft>
              <a:buClrTx/>
              <a:buSzTx/>
              <a:buFont typeface="Arial"/>
              <a:buNone/>
              <a:tabLst/>
              <a:defRPr/>
            </a:pPr>
            <a:r>
              <a:rPr kumimoji="0" lang="en-US" sz="3200" b="0" i="0" u="none" strike="noStrike" kern="1200" cap="none" spc="0" normalizeH="0" baseline="0" noProof="0" dirty="0">
                <a:ln>
                  <a:noFill/>
                </a:ln>
                <a:effectLst/>
                <a:uLnTx/>
                <a:uFillTx/>
                <a:latin typeface="Calibri"/>
                <a:ea typeface="+mn-ea"/>
                <a:cs typeface="+mn-cs"/>
              </a:rPr>
              <a:t>Staff should also understand how to identify the </a:t>
            </a:r>
            <a:r>
              <a:rPr kumimoji="0" lang="en-US" sz="3200" b="1" i="1" u="none" strike="noStrike" kern="1200" cap="none" spc="0" normalizeH="0" baseline="0" noProof="0" dirty="0">
                <a:ln>
                  <a:noFill/>
                </a:ln>
                <a:effectLst/>
                <a:uLnTx/>
                <a:uFillTx/>
                <a:latin typeface="Calibri"/>
                <a:ea typeface="+mn-ea"/>
                <a:cs typeface="+mn-cs"/>
              </a:rPr>
              <a:t>“Share Table Items” </a:t>
            </a:r>
            <a:r>
              <a:rPr kumimoji="0" lang="en-US" sz="3200" b="0" i="0" u="none" strike="noStrike" kern="1200" cap="none" spc="0" normalizeH="0" baseline="0" noProof="0" dirty="0">
                <a:ln>
                  <a:noFill/>
                </a:ln>
                <a:effectLst/>
                <a:uLnTx/>
                <a:uFillTx/>
                <a:latin typeface="Calibri"/>
                <a:ea typeface="+mn-ea"/>
                <a:cs typeface="+mn-cs"/>
              </a:rPr>
              <a:t>returned in BIC Insulated bags</a:t>
            </a:r>
            <a:r>
              <a:rPr kumimoji="0" lang="en-US" sz="3200" b="0" i="0" u="none" strike="noStrike" kern="1200" cap="none" spc="0" normalizeH="0" baseline="0" noProof="0" dirty="0">
                <a:ln>
                  <a:noFill/>
                </a:ln>
                <a:solidFill>
                  <a:schemeClr val="bg1"/>
                </a:solidFill>
                <a:effectLst/>
                <a:uLnTx/>
                <a:uFillTx/>
                <a:latin typeface="Calibri"/>
                <a:ea typeface="+mn-ea"/>
                <a:cs typeface="+mn-cs"/>
              </a:rPr>
              <a:t>.</a:t>
            </a:r>
          </a:p>
        </p:txBody>
      </p:sp>
      <p:pic>
        <p:nvPicPr>
          <p:cNvPr id="3078" name="Picture 6" descr="Image result for cartoon table png">
            <a:extLst>
              <a:ext uri="{FF2B5EF4-FFF2-40B4-BE49-F238E27FC236}">
                <a16:creationId xmlns:a16="http://schemas.microsoft.com/office/drawing/2014/main" id="{9AA66305-B37D-4579-A2CC-4701344D8AB5}"/>
              </a:ext>
            </a:extLst>
          </p:cNvPr>
          <p:cNvPicPr>
            <a:picLocks noChangeAspect="1" noChangeArrowheads="1"/>
          </p:cNvPicPr>
          <p:nvPr/>
        </p:nvPicPr>
        <p:blipFill rotWithShape="1">
          <a:blip r:embed="rId4">
            <a:alphaModFix amt="70000"/>
            <a:extLst>
              <a:ext uri="{28A0092B-C50C-407E-A947-70E740481C1C}">
                <a14:useLocalDpi xmlns:a14="http://schemas.microsoft.com/office/drawing/2010/main" val="0"/>
              </a:ext>
            </a:extLst>
          </a:blip>
          <a:srcRect b="44591"/>
          <a:stretch/>
        </p:blipFill>
        <p:spPr bwMode="auto">
          <a:xfrm>
            <a:off x="8000421" y="5742939"/>
            <a:ext cx="4191579" cy="1077498"/>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9F5D427D-0ED9-DF97-417D-3B0BF0F1B373}"/>
              </a:ext>
            </a:extLst>
          </p:cNvPr>
          <p:cNvSpPr txBox="1"/>
          <p:nvPr/>
        </p:nvSpPr>
        <p:spPr>
          <a:xfrm>
            <a:off x="1429967" y="4556446"/>
            <a:ext cx="6386128" cy="1772793"/>
          </a:xfrm>
          <a:prstGeom prst="rect">
            <a:avLst/>
          </a:prstGeom>
          <a:solidFill>
            <a:srgbClr val="002060"/>
          </a:solidFill>
          <a:ln>
            <a:solidFill>
              <a:srgbClr val="000000"/>
            </a:solidFill>
          </a:ln>
        </p:spPr>
        <p:txBody>
          <a:bodyPr wrap="square" rtlCol="0">
            <a:spAutoFit/>
          </a:bodyPr>
          <a:lstStyle/>
          <a:p>
            <a:pPr marL="0" marR="0" lvl="1" indent="0" algn="l" defTabSz="457200" rtl="0" eaLnBrk="1" fontAlgn="auto" latinLnBrk="0" hangingPunct="1">
              <a:lnSpc>
                <a:spcPct val="100000"/>
              </a:lnSpc>
              <a:spcBef>
                <a:spcPct val="20000"/>
              </a:spcBef>
              <a:spcAft>
                <a:spcPts val="0"/>
              </a:spcAft>
              <a:buClrTx/>
              <a:buSzTx/>
              <a:buFontTx/>
              <a:buNone/>
              <a:tabLst/>
              <a:defRPr/>
            </a:pPr>
            <a:r>
              <a:rPr kumimoji="0" lang="en-US" sz="2600" b="1" i="0" u="sng" strike="noStrike" kern="1200" cap="none" spc="0" normalizeH="0" baseline="0" noProof="0" dirty="0">
                <a:ln>
                  <a:noFill/>
                </a:ln>
                <a:solidFill>
                  <a:schemeClr val="bg1"/>
                </a:solidFill>
                <a:effectLst/>
                <a:uLnTx/>
                <a:uFillTx/>
                <a:latin typeface="Calibri"/>
                <a:ea typeface="+mn-ea"/>
                <a:cs typeface="+mn-cs"/>
              </a:rPr>
              <a:t>Share Table items:</a:t>
            </a:r>
          </a:p>
          <a:p>
            <a:pPr marL="0" marR="0" lvl="1" indent="0" algn="ctr" defTabSz="457200" rtl="0" eaLnBrk="1" fontAlgn="auto" latinLnBrk="0" hangingPunct="1">
              <a:lnSpc>
                <a:spcPct val="100000"/>
              </a:lnSpc>
              <a:spcBef>
                <a:spcPct val="20000"/>
              </a:spcBef>
              <a:spcAft>
                <a:spcPts val="0"/>
              </a:spcAft>
              <a:buClrTx/>
              <a:buSzTx/>
              <a:buFontTx/>
              <a:buNone/>
              <a:tabLst/>
              <a:defRPr/>
            </a:pPr>
            <a:r>
              <a:rPr kumimoji="0" lang="en-US" sz="2600" b="1" i="0" u="none" strike="noStrike" kern="1200" cap="none" spc="0" normalizeH="0" baseline="0" noProof="0" dirty="0">
                <a:ln>
                  <a:noFill/>
                </a:ln>
                <a:solidFill>
                  <a:schemeClr val="bg1"/>
                </a:solidFill>
                <a:effectLst/>
                <a:uLnTx/>
                <a:uFillTx/>
                <a:latin typeface="Calibri"/>
                <a:ea typeface="+mn-ea"/>
                <a:cs typeface="+mn-cs"/>
              </a:rPr>
              <a:t>The food that students have selected and chosen to share with others; students place items in plastic bags on the </a:t>
            </a:r>
            <a:r>
              <a:rPr lang="en-US" sz="2600" b="1" dirty="0">
                <a:solidFill>
                  <a:schemeClr val="bg1"/>
                </a:solidFill>
                <a:latin typeface="Calibri"/>
              </a:rPr>
              <a:t>S</a:t>
            </a:r>
            <a:r>
              <a:rPr kumimoji="0" lang="en-US" sz="2600" b="1" i="0" u="none" strike="noStrike" kern="1200" cap="none" spc="0" normalizeH="0" baseline="0" noProof="0" dirty="0">
                <a:ln>
                  <a:noFill/>
                </a:ln>
                <a:solidFill>
                  <a:schemeClr val="bg1"/>
                </a:solidFill>
                <a:effectLst/>
                <a:uLnTx/>
                <a:uFillTx/>
                <a:latin typeface="Calibri"/>
                <a:ea typeface="+mn-ea"/>
                <a:cs typeface="+mn-cs"/>
              </a:rPr>
              <a:t>hare </a:t>
            </a:r>
            <a:r>
              <a:rPr lang="en-US" sz="2600" b="1" dirty="0">
                <a:solidFill>
                  <a:schemeClr val="bg1"/>
                </a:solidFill>
                <a:latin typeface="Calibri"/>
              </a:rPr>
              <a:t>T</a:t>
            </a:r>
            <a:r>
              <a:rPr kumimoji="0" lang="en-US" sz="2600" b="1" i="0" u="none" strike="noStrike" kern="1200" cap="none" spc="0" normalizeH="0" baseline="0" noProof="0" dirty="0">
                <a:ln>
                  <a:noFill/>
                </a:ln>
                <a:solidFill>
                  <a:schemeClr val="bg1"/>
                </a:solidFill>
                <a:effectLst/>
                <a:uLnTx/>
                <a:uFillTx/>
                <a:latin typeface="Calibri"/>
                <a:ea typeface="+mn-ea"/>
                <a:cs typeface="+mn-cs"/>
              </a:rPr>
              <a:t>able.</a:t>
            </a:r>
          </a:p>
        </p:txBody>
      </p:sp>
      <p:grpSp>
        <p:nvGrpSpPr>
          <p:cNvPr id="53" name="Group 52">
            <a:extLst>
              <a:ext uri="{FF2B5EF4-FFF2-40B4-BE49-F238E27FC236}">
                <a16:creationId xmlns:a16="http://schemas.microsoft.com/office/drawing/2014/main" id="{87D3FDC5-8D4E-C278-1E0A-42FC25A6ACC1}"/>
              </a:ext>
            </a:extLst>
          </p:cNvPr>
          <p:cNvGrpSpPr/>
          <p:nvPr/>
        </p:nvGrpSpPr>
        <p:grpSpPr>
          <a:xfrm>
            <a:off x="8544486" y="4322709"/>
            <a:ext cx="1558983" cy="1706199"/>
            <a:chOff x="9663598" y="1499580"/>
            <a:chExt cx="2208815" cy="2724612"/>
          </a:xfrm>
        </p:grpSpPr>
        <p:grpSp>
          <p:nvGrpSpPr>
            <p:cNvPr id="54" name="Group 53">
              <a:extLst>
                <a:ext uri="{FF2B5EF4-FFF2-40B4-BE49-F238E27FC236}">
                  <a16:creationId xmlns:a16="http://schemas.microsoft.com/office/drawing/2014/main" id="{AF673048-52BA-E4D3-DDC6-972B887030DA}"/>
                </a:ext>
              </a:extLst>
            </p:cNvPr>
            <p:cNvGrpSpPr/>
            <p:nvPr/>
          </p:nvGrpSpPr>
          <p:grpSpPr>
            <a:xfrm>
              <a:off x="9699152" y="2293954"/>
              <a:ext cx="2059494" cy="1677551"/>
              <a:chOff x="4025593" y="2170969"/>
              <a:chExt cx="780415" cy="630859"/>
            </a:xfrm>
          </p:grpSpPr>
          <p:pic>
            <p:nvPicPr>
              <p:cNvPr id="56" name="Picture 55">
                <a:extLst>
                  <a:ext uri="{FF2B5EF4-FFF2-40B4-BE49-F238E27FC236}">
                    <a16:creationId xmlns:a16="http://schemas.microsoft.com/office/drawing/2014/main" id="{CBDCA5A7-7438-F68E-74B3-D6BA3D3211BD}"/>
                  </a:ext>
                </a:extLst>
              </p:cNvPr>
              <p:cNvPicPr>
                <a:picLocks noChangeAspect="1"/>
              </p:cNvPicPr>
              <p:nvPr/>
            </p:nvPicPr>
            <p:blipFill>
              <a:blip r:embed="rId5"/>
              <a:stretch>
                <a:fillRect/>
              </a:stretch>
            </p:blipFill>
            <p:spPr>
              <a:xfrm rot="17320306">
                <a:off x="3949478" y="2327705"/>
                <a:ext cx="630859" cy="317387"/>
              </a:xfrm>
              <a:prstGeom prst="rect">
                <a:avLst/>
              </a:prstGeom>
              <a:ln>
                <a:noFill/>
              </a:ln>
            </p:spPr>
          </p:pic>
          <p:pic>
            <p:nvPicPr>
              <p:cNvPr id="57" name="Picture 56">
                <a:extLst>
                  <a:ext uri="{FF2B5EF4-FFF2-40B4-BE49-F238E27FC236}">
                    <a16:creationId xmlns:a16="http://schemas.microsoft.com/office/drawing/2014/main" id="{8C0F5228-F9F0-7332-07DD-743BD7A7F402}"/>
                  </a:ext>
                </a:extLst>
              </p:cNvPr>
              <p:cNvPicPr>
                <a:picLocks noChangeAspect="1"/>
              </p:cNvPicPr>
              <p:nvPr/>
            </p:nvPicPr>
            <p:blipFill>
              <a:blip r:embed="rId5"/>
              <a:stretch>
                <a:fillRect/>
              </a:stretch>
            </p:blipFill>
            <p:spPr>
              <a:xfrm rot="20944988">
                <a:off x="4025593" y="2302479"/>
                <a:ext cx="676536" cy="317387"/>
              </a:xfrm>
              <a:prstGeom prst="rect">
                <a:avLst/>
              </a:prstGeom>
              <a:ln>
                <a:noFill/>
              </a:ln>
            </p:spPr>
          </p:pic>
          <p:pic>
            <p:nvPicPr>
              <p:cNvPr id="58" name="Picture 57">
                <a:extLst>
                  <a:ext uri="{FF2B5EF4-FFF2-40B4-BE49-F238E27FC236}">
                    <a16:creationId xmlns:a16="http://schemas.microsoft.com/office/drawing/2014/main" id="{C8093780-9C20-1B0D-FCF4-CF449F842C93}"/>
                  </a:ext>
                </a:extLst>
              </p:cNvPr>
              <p:cNvPicPr>
                <a:picLocks noChangeAspect="1"/>
              </p:cNvPicPr>
              <p:nvPr/>
            </p:nvPicPr>
            <p:blipFill>
              <a:blip r:embed="rId5"/>
              <a:stretch>
                <a:fillRect/>
              </a:stretch>
            </p:blipFill>
            <p:spPr>
              <a:xfrm rot="1022781">
                <a:off x="4095517" y="2437495"/>
                <a:ext cx="676536" cy="317387"/>
              </a:xfrm>
              <a:prstGeom prst="rect">
                <a:avLst/>
              </a:prstGeom>
              <a:ln>
                <a:noFill/>
              </a:ln>
            </p:spPr>
          </p:pic>
          <p:pic>
            <p:nvPicPr>
              <p:cNvPr id="59" name="Picture 58">
                <a:extLst>
                  <a:ext uri="{FF2B5EF4-FFF2-40B4-BE49-F238E27FC236}">
                    <a16:creationId xmlns:a16="http://schemas.microsoft.com/office/drawing/2014/main" id="{D17097CD-8097-A132-1226-D55E9F623759}"/>
                  </a:ext>
                </a:extLst>
              </p:cNvPr>
              <p:cNvPicPr>
                <a:picLocks noChangeAspect="1"/>
              </p:cNvPicPr>
              <p:nvPr/>
            </p:nvPicPr>
            <p:blipFill>
              <a:blip r:embed="rId5"/>
              <a:stretch>
                <a:fillRect/>
              </a:stretch>
            </p:blipFill>
            <p:spPr>
              <a:xfrm rot="19676565">
                <a:off x="4129472" y="2396631"/>
                <a:ext cx="676536" cy="317387"/>
              </a:xfrm>
              <a:prstGeom prst="rect">
                <a:avLst/>
              </a:prstGeom>
              <a:ln>
                <a:noFill/>
              </a:ln>
            </p:spPr>
          </p:pic>
        </p:grpSp>
        <p:pic>
          <p:nvPicPr>
            <p:cNvPr id="55" name="Picture 4" descr="Disposable Plastic Bag Package Grayscale Template. Mock Up Template Ready For Your Design. Product Packing Vector EPS10. Isolated. Stock Vector - 36851807">
              <a:extLst>
                <a:ext uri="{FF2B5EF4-FFF2-40B4-BE49-F238E27FC236}">
                  <a16:creationId xmlns:a16="http://schemas.microsoft.com/office/drawing/2014/main" id="{828EAF60-42D1-96DA-7EB9-99BCCE17529E}"/>
                </a:ext>
              </a:extLst>
            </p:cNvPr>
            <p:cNvPicPr>
              <a:picLocks noChangeAspect="1" noChangeArrowheads="1"/>
            </p:cNvPicPr>
            <p:nvPr/>
          </p:nvPicPr>
          <p:blipFill rotWithShape="1">
            <a:blip r:embed="rId6">
              <a:alphaModFix amt="38000"/>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8489" t="13030" r="19349" b="9554"/>
            <a:stretch/>
          </p:blipFill>
          <p:spPr bwMode="auto">
            <a:xfrm>
              <a:off x="9663598" y="1499580"/>
              <a:ext cx="2208815" cy="2724612"/>
            </a:xfrm>
            <a:prstGeom prst="rect">
              <a:avLst/>
            </a:prstGeom>
            <a:noFill/>
            <a:ln w="38100">
              <a:solidFill>
                <a:srgbClr val="4472C4">
                  <a:lumMod val="75000"/>
                </a:srgbClr>
              </a:solidFill>
            </a:ln>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5055E6DB-91B8-DBE6-0B45-6680A8D8C0AB}"/>
              </a:ext>
            </a:extLst>
          </p:cNvPr>
          <p:cNvGrpSpPr/>
          <p:nvPr/>
        </p:nvGrpSpPr>
        <p:grpSpPr>
          <a:xfrm>
            <a:off x="10319109" y="4322709"/>
            <a:ext cx="1575326" cy="1706199"/>
            <a:chOff x="7626710" y="8464540"/>
            <a:chExt cx="1575326" cy="1706199"/>
          </a:xfrm>
        </p:grpSpPr>
        <p:grpSp>
          <p:nvGrpSpPr>
            <p:cNvPr id="3" name="Group 2">
              <a:extLst>
                <a:ext uri="{FF2B5EF4-FFF2-40B4-BE49-F238E27FC236}">
                  <a16:creationId xmlns:a16="http://schemas.microsoft.com/office/drawing/2014/main" id="{8E798958-8552-255E-0285-C87530197C32}"/>
                </a:ext>
              </a:extLst>
            </p:cNvPr>
            <p:cNvGrpSpPr/>
            <p:nvPr/>
          </p:nvGrpSpPr>
          <p:grpSpPr>
            <a:xfrm>
              <a:off x="7626710" y="8821402"/>
              <a:ext cx="1575326" cy="1338358"/>
              <a:chOff x="7888181" y="8632951"/>
              <a:chExt cx="1575326" cy="1338358"/>
            </a:xfrm>
          </p:grpSpPr>
          <p:pic>
            <p:nvPicPr>
              <p:cNvPr id="94" name="Picture 2" descr="Image result for apple">
                <a:extLst>
                  <a:ext uri="{FF2B5EF4-FFF2-40B4-BE49-F238E27FC236}">
                    <a16:creationId xmlns:a16="http://schemas.microsoft.com/office/drawing/2014/main" id="{FCE37119-085E-DB9C-528B-D017271B7A0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4067" l="9067" r="89267">
                            <a14:foregroundMark x1="79467" y1="26667" x2="86333" y2="39467"/>
                            <a14:foregroundMark x1="86333" y1="39467" x2="88267" y2="61400"/>
                            <a14:foregroundMark x1="88267" y1="61400" x2="83533" y2="74733"/>
                            <a14:foregroundMark x1="83533" y1="74733" x2="80867" y2="76133"/>
                            <a14:foregroundMark x1="86667" y1="36867" x2="89267" y2="58000"/>
                            <a14:foregroundMark x1="89267" y1="58000" x2="85933" y2="69133"/>
                            <a14:foregroundMark x1="32800" y1="90200" x2="46600" y2="93400"/>
                            <a14:foregroundMark x1="46600" y1="93400" x2="54467" y2="94067"/>
                            <a14:foregroundMark x1="54467" y1="94067" x2="68333" y2="89733"/>
                            <a14:foregroundMark x1="68333" y1="89733" x2="68400" y2="89667"/>
                          </a14:backgroundRemoval>
                        </a14:imgEffect>
                      </a14:imgLayer>
                    </a14:imgProps>
                  </a:ext>
                  <a:ext uri="{28A0092B-C50C-407E-A947-70E740481C1C}">
                    <a14:useLocalDpi xmlns:a14="http://schemas.microsoft.com/office/drawing/2010/main" val="0"/>
                  </a:ext>
                </a:extLst>
              </a:blip>
              <a:srcRect l="9536" t="9410" r="9333" b="3889"/>
              <a:stretch/>
            </p:blipFill>
            <p:spPr bwMode="auto">
              <a:xfrm rot="977330">
                <a:off x="8531174" y="8632951"/>
                <a:ext cx="509372" cy="484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2" name="Picture 2" descr="Cinnamon Toast Crunch™ Cereal Single Serve Cup 2 oz | General Mills  Foodservice">
                <a:extLst>
                  <a:ext uri="{FF2B5EF4-FFF2-40B4-BE49-F238E27FC236}">
                    <a16:creationId xmlns:a16="http://schemas.microsoft.com/office/drawing/2014/main" id="{72AB06AC-47EB-A53F-B297-6AB3BBE01AE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21200801">
                <a:off x="8045238" y="8718631"/>
                <a:ext cx="817086" cy="82111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Cinnamon Toast Crunch™ Cereal Single Serve Cup 2 oz | General Mills  Foodservice">
                <a:extLst>
                  <a:ext uri="{FF2B5EF4-FFF2-40B4-BE49-F238E27FC236}">
                    <a16:creationId xmlns:a16="http://schemas.microsoft.com/office/drawing/2014/main" id="{1CA8115D-51E3-5FA6-589D-9879EF98805A}"/>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807634">
                <a:off x="8567096" y="8841900"/>
                <a:ext cx="817086" cy="821116"/>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id="{E3887977-BFA9-7C9C-F200-9F304EA3F2CB}"/>
                  </a:ext>
                </a:extLst>
              </p:cNvPr>
              <p:cNvGrpSpPr/>
              <p:nvPr/>
            </p:nvGrpSpPr>
            <p:grpSpPr>
              <a:xfrm>
                <a:off x="7972647" y="8973812"/>
                <a:ext cx="1490860" cy="934757"/>
                <a:chOff x="7696484" y="2401224"/>
                <a:chExt cx="810798" cy="571097"/>
              </a:xfrm>
            </p:grpSpPr>
            <p:grpSp>
              <p:nvGrpSpPr>
                <p:cNvPr id="86" name="Group 85">
                  <a:extLst>
                    <a:ext uri="{FF2B5EF4-FFF2-40B4-BE49-F238E27FC236}">
                      <a16:creationId xmlns:a16="http://schemas.microsoft.com/office/drawing/2014/main" id="{01EC2493-6453-7304-F4B8-5449EEAA7E54}"/>
                    </a:ext>
                  </a:extLst>
                </p:cNvPr>
                <p:cNvGrpSpPr/>
                <p:nvPr/>
              </p:nvGrpSpPr>
              <p:grpSpPr>
                <a:xfrm>
                  <a:off x="7696484" y="2401224"/>
                  <a:ext cx="810798" cy="562241"/>
                  <a:chOff x="6118355" y="2294959"/>
                  <a:chExt cx="810798" cy="562241"/>
                </a:xfrm>
              </p:grpSpPr>
              <p:pic>
                <p:nvPicPr>
                  <p:cNvPr id="88" name="D14BEEA6-0D2C-4107-A470-7D81FDA5BF76" descr="D14BEEA6-0D2C-4107-A470-7D81FDA5BF76">
                    <a:extLst>
                      <a:ext uri="{FF2B5EF4-FFF2-40B4-BE49-F238E27FC236}">
                        <a16:creationId xmlns:a16="http://schemas.microsoft.com/office/drawing/2014/main" id="{D05AAF92-2FB8-5194-3804-17C13A0D5BE1}"/>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6331721" y="2298669"/>
                    <a:ext cx="387386" cy="3873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9" name="D14BEEA6-0D2C-4107-A470-7D81FDA5BF76" descr="D14BEEA6-0D2C-4107-A470-7D81FDA5BF76">
                    <a:extLst>
                      <a:ext uri="{FF2B5EF4-FFF2-40B4-BE49-F238E27FC236}">
                        <a16:creationId xmlns:a16="http://schemas.microsoft.com/office/drawing/2014/main" id="{CA05F028-EA60-4EE6-7053-B3AD423F3946}"/>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6541767" y="2294959"/>
                    <a:ext cx="387386" cy="3873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0" name="Picture 2" descr="Image result for apple">
                    <a:extLst>
                      <a:ext uri="{FF2B5EF4-FFF2-40B4-BE49-F238E27FC236}">
                        <a16:creationId xmlns:a16="http://schemas.microsoft.com/office/drawing/2014/main" id="{A3FB70E9-9CBC-323D-1EE1-BF2E4F4E0ED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4067" l="9067" r="89267">
                                <a14:foregroundMark x1="79467" y1="26667" x2="86333" y2="39467"/>
                                <a14:foregroundMark x1="86333" y1="39467" x2="88267" y2="61400"/>
                                <a14:foregroundMark x1="88267" y1="61400" x2="83533" y2="74733"/>
                                <a14:foregroundMark x1="83533" y1="74733" x2="80867" y2="76133"/>
                                <a14:foregroundMark x1="86667" y1="36867" x2="89267" y2="58000"/>
                                <a14:foregroundMark x1="89267" y1="58000" x2="85933" y2="69133"/>
                                <a14:foregroundMark x1="32800" y1="90200" x2="46600" y2="93400"/>
                                <a14:foregroundMark x1="46600" y1="93400" x2="54467" y2="94067"/>
                                <a14:foregroundMark x1="54467" y1="94067" x2="68333" y2="89733"/>
                                <a14:foregroundMark x1="68333" y1="89733" x2="68400" y2="89667"/>
                              </a14:backgroundRemoval>
                            </a14:imgEffect>
                          </a14:imgLayer>
                        </a14:imgProps>
                      </a:ext>
                      <a:ext uri="{28A0092B-C50C-407E-A947-70E740481C1C}">
                        <a14:useLocalDpi xmlns:a14="http://schemas.microsoft.com/office/drawing/2010/main" val="0"/>
                      </a:ext>
                    </a:extLst>
                  </a:blip>
                  <a:srcRect l="9536" t="9410" r="9333" b="3889"/>
                  <a:stretch/>
                </p:blipFill>
                <p:spPr bwMode="auto">
                  <a:xfrm rot="977330">
                    <a:off x="6118355" y="2384270"/>
                    <a:ext cx="277020" cy="2960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30FA13DA-0606-22F2-AE13-76FFDBBBB691}"/>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459" b="98649" l="42731" r="100000">
                                <a14:foregroundMark x1="48458" y1="90090" x2="61233" y2="17117"/>
                                <a14:foregroundMark x1="63877" y1="91441" x2="47577" y2="29730"/>
                                <a14:foregroundMark x1="51542" y1="48649" x2="68282" y2="50450"/>
                                <a14:foregroundMark x1="44493" y1="76126" x2="43612" y2="88739"/>
                                <a14:foregroundMark x1="47577" y1="94144" x2="75330" y2="92793"/>
                                <a14:foregroundMark x1="44493" y1="97748" x2="48899" y2="96847"/>
                                <a14:foregroundMark x1="95595" y1="95045" x2="92952" y2="18919"/>
                                <a14:foregroundMark x1="74009" y1="42342" x2="88106" y2="22973"/>
                                <a14:foregroundMark x1="50220" y1="11261" x2="93392" y2="10811"/>
                                <a14:foregroundMark x1="96916" y1="19369" x2="94273" y2="11712"/>
                                <a14:foregroundMark x1="96476" y1="18468" x2="99119" y2="30180"/>
                                <a14:backgroundMark x1="99119" y1="13063" x2="99559" y2="14414"/>
                                <a14:backgroundMark x1="96916" y1="12162" x2="99559" y2="21622"/>
                              </a14:backgroundRemoval>
                            </a14:imgEffect>
                            <a14:imgEffect>
                              <a14:sharpenSoften amount="25000"/>
                            </a14:imgEffect>
                          </a14:imgLayer>
                        </a14:imgProps>
                      </a:ext>
                      <a:ext uri="{28A0092B-C50C-407E-A947-70E740481C1C}">
                        <a14:useLocalDpi xmlns:a14="http://schemas.microsoft.com/office/drawing/2010/main" val="0"/>
                      </a:ext>
                    </a:extLst>
                  </a:blip>
                  <a:srcRect l="42658"/>
                  <a:stretch/>
                </p:blipFill>
                <p:spPr>
                  <a:xfrm>
                    <a:off x="6619381" y="2411408"/>
                    <a:ext cx="261384" cy="445792"/>
                  </a:xfrm>
                  <a:prstGeom prst="trapezoid">
                    <a:avLst>
                      <a:gd name="adj" fmla="val 3489"/>
                    </a:avLst>
                  </a:prstGeom>
                  <a:ln>
                    <a:noFill/>
                  </a:ln>
                </p:spPr>
              </p:pic>
            </p:grpSp>
            <p:pic>
              <p:nvPicPr>
                <p:cNvPr id="87" name="D14BEEA6-0D2C-4107-A470-7D81FDA5BF76" descr="D14BEEA6-0D2C-4107-A470-7D81FDA5BF76">
                  <a:extLst>
                    <a:ext uri="{FF2B5EF4-FFF2-40B4-BE49-F238E27FC236}">
                      <a16:creationId xmlns:a16="http://schemas.microsoft.com/office/drawing/2014/main" id="{726C0A4F-DF58-9A3F-658E-E5843C3B699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8917" b="93737" l="9979" r="89809">
                              <a14:foregroundMark x1="20276" y1="18047" x2="32696" y2="6157"/>
                              <a14:foregroundMark x1="32696" y1="6157" x2="68471" y2="9023"/>
                              <a14:foregroundMark x1="68471" y1="9023" x2="82059" y2="20170"/>
                              <a14:foregroundMark x1="82059" y1="20170" x2="87686" y2="36518"/>
                              <a14:foregroundMark x1="87686" y1="36518" x2="86943" y2="71019"/>
                              <a14:foregroundMark x1="86943" y1="71019" x2="80361" y2="87261"/>
                              <a14:foregroundMark x1="80361" y1="87261" x2="77495" y2="48938"/>
                              <a14:foregroundMark x1="77495" y1="48938" x2="83015" y2="26221"/>
                              <a14:foregroundMark x1="25159" y1="16454" x2="39915" y2="15287"/>
                              <a14:foregroundMark x1="31210" y1="90127" x2="67941" y2="93737"/>
                              <a14:foregroundMark x1="67941" y1="93737" x2="81529" y2="86837"/>
                            </a14:backgroundRemoval>
                          </a14:imgEffect>
                        </a14:imgLayer>
                      </a14:imgProps>
                    </a:ext>
                    <a:ext uri="{28A0092B-C50C-407E-A947-70E740481C1C}">
                      <a14:useLocalDpi xmlns:a14="http://schemas.microsoft.com/office/drawing/2010/main" val="0"/>
                    </a:ext>
                  </a:extLst>
                </a:blip>
                <a:srcRect/>
                <a:stretch>
                  <a:fillRect/>
                </a:stretch>
              </p:blipFill>
              <p:spPr bwMode="auto">
                <a:xfrm>
                  <a:off x="7714722" y="2584935"/>
                  <a:ext cx="387386" cy="3873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85" name="Picture 2" descr="Image result for apple">
                <a:extLst>
                  <a:ext uri="{FF2B5EF4-FFF2-40B4-BE49-F238E27FC236}">
                    <a16:creationId xmlns:a16="http://schemas.microsoft.com/office/drawing/2014/main" id="{D169C8FA-EE58-E767-E44A-61728E8917AD}"/>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4067" l="9067" r="89267">
                            <a14:foregroundMark x1="79467" y1="26667" x2="86333" y2="39467"/>
                            <a14:foregroundMark x1="86333" y1="39467" x2="88267" y2="61400"/>
                            <a14:foregroundMark x1="88267" y1="61400" x2="83533" y2="74733"/>
                            <a14:foregroundMark x1="83533" y1="74733" x2="80867" y2="76133"/>
                            <a14:foregroundMark x1="86667" y1="36867" x2="89267" y2="58000"/>
                            <a14:foregroundMark x1="89267" y1="58000" x2="85933" y2="69133"/>
                            <a14:foregroundMark x1="32800" y1="90200" x2="46600" y2="93400"/>
                            <a14:foregroundMark x1="46600" y1="93400" x2="54467" y2="94067"/>
                            <a14:foregroundMark x1="54467" y1="94067" x2="68333" y2="89733"/>
                            <a14:foregroundMark x1="68333" y1="89733" x2="68400" y2="89667"/>
                          </a14:backgroundRemoval>
                        </a14:imgEffect>
                      </a14:imgLayer>
                    </a14:imgProps>
                  </a:ext>
                  <a:ext uri="{28A0092B-C50C-407E-A947-70E740481C1C}">
                    <a14:useLocalDpi xmlns:a14="http://schemas.microsoft.com/office/drawing/2010/main" val="0"/>
                  </a:ext>
                </a:extLst>
              </a:blip>
              <a:srcRect l="9536" t="9410" r="9333" b="3889"/>
              <a:stretch/>
            </p:blipFill>
            <p:spPr bwMode="auto">
              <a:xfrm rot="977330">
                <a:off x="8460485" y="9486765"/>
                <a:ext cx="509372" cy="484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22E92B50-BF9E-09F0-0870-36EACFEA1E67}"/>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459" b="98649" l="42731" r="100000">
                            <a14:foregroundMark x1="48458" y1="90090" x2="61233" y2="17117"/>
                            <a14:foregroundMark x1="63877" y1="91441" x2="47577" y2="29730"/>
                            <a14:foregroundMark x1="51542" y1="48649" x2="68282" y2="50450"/>
                            <a14:foregroundMark x1="44493" y1="76126" x2="43612" y2="88739"/>
                            <a14:foregroundMark x1="47577" y1="94144" x2="75330" y2="92793"/>
                            <a14:foregroundMark x1="44493" y1="97748" x2="48899" y2="96847"/>
                            <a14:foregroundMark x1="95595" y1="95045" x2="92952" y2="18919"/>
                            <a14:foregroundMark x1="74009" y1="42342" x2="88106" y2="22973"/>
                            <a14:foregroundMark x1="50220" y1="11261" x2="93392" y2="10811"/>
                            <a14:foregroundMark x1="96916" y1="19369" x2="94273" y2="11712"/>
                            <a14:foregroundMark x1="96476" y1="18468" x2="99119" y2="30180"/>
                            <a14:backgroundMark x1="99119" y1="13063" x2="99559" y2="14414"/>
                            <a14:backgroundMark x1="96916" y1="12162" x2="99559" y2="21622"/>
                          </a14:backgroundRemoval>
                        </a14:imgEffect>
                        <a14:imgEffect>
                          <a14:sharpenSoften amount="25000"/>
                        </a14:imgEffect>
                      </a14:imgLayer>
                    </a14:imgProps>
                  </a:ext>
                  <a:ext uri="{28A0092B-C50C-407E-A947-70E740481C1C}">
                    <a14:useLocalDpi xmlns:a14="http://schemas.microsoft.com/office/drawing/2010/main" val="0"/>
                  </a:ext>
                </a:extLst>
              </a:blip>
              <a:srcRect l="42658"/>
              <a:stretch/>
            </p:blipFill>
            <p:spPr>
              <a:xfrm rot="16200000">
                <a:off x="8012701" y="9322151"/>
                <a:ext cx="480621" cy="729661"/>
              </a:xfrm>
              <a:prstGeom prst="trapezoid">
                <a:avLst>
                  <a:gd name="adj" fmla="val 3489"/>
                </a:avLst>
              </a:prstGeom>
              <a:ln>
                <a:noFill/>
              </a:ln>
            </p:spPr>
          </p:pic>
        </p:grpSp>
        <p:pic>
          <p:nvPicPr>
            <p:cNvPr id="82" name="Picture 4" descr="Disposable Plastic Bag Package Grayscale Template. Mock Up Template Ready For Your Design. Product Packing Vector EPS10. Isolated. Stock Vector - 36851807">
              <a:extLst>
                <a:ext uri="{FF2B5EF4-FFF2-40B4-BE49-F238E27FC236}">
                  <a16:creationId xmlns:a16="http://schemas.microsoft.com/office/drawing/2014/main" id="{D7EEF7C8-A63E-DC48-07C5-E426E5DAA3B8}"/>
                </a:ext>
              </a:extLst>
            </p:cNvPr>
            <p:cNvPicPr>
              <a:picLocks noChangeAspect="1" noChangeArrowheads="1"/>
            </p:cNvPicPr>
            <p:nvPr/>
          </p:nvPicPr>
          <p:blipFill rotWithShape="1">
            <a:blip r:embed="rId6">
              <a:alphaModFix amt="38000"/>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8489" t="13030" r="19349" b="9554"/>
            <a:stretch/>
          </p:blipFill>
          <p:spPr bwMode="auto">
            <a:xfrm>
              <a:off x="7648425" y="8464540"/>
              <a:ext cx="1539037" cy="1706199"/>
            </a:xfrm>
            <a:prstGeom prst="rect">
              <a:avLst/>
            </a:prstGeom>
            <a:noFill/>
            <a:ln w="38100">
              <a:solidFill>
                <a:srgbClr val="4472C4">
                  <a:lumMod val="75000"/>
                </a:srgbClr>
              </a:solidFill>
            </a:ln>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DCC2AB1D-7646-4CAA-A368-158CDE915B85}"/>
              </a:ext>
            </a:extLst>
          </p:cNvPr>
          <p:cNvGrpSpPr/>
          <p:nvPr/>
        </p:nvGrpSpPr>
        <p:grpSpPr>
          <a:xfrm>
            <a:off x="7958756" y="843424"/>
            <a:ext cx="880023" cy="1123600"/>
            <a:chOff x="10182828" y="1908491"/>
            <a:chExt cx="880023" cy="1220545"/>
          </a:xfrm>
        </p:grpSpPr>
        <p:sp>
          <p:nvSpPr>
            <p:cNvPr id="36" name="Rectangle 35">
              <a:extLst>
                <a:ext uri="{FF2B5EF4-FFF2-40B4-BE49-F238E27FC236}">
                  <a16:creationId xmlns:a16="http://schemas.microsoft.com/office/drawing/2014/main" id="{1DD2A86F-DF47-2344-CDFF-DF7B730CDA28}"/>
                </a:ext>
              </a:extLst>
            </p:cNvPr>
            <p:cNvSpPr/>
            <p:nvPr/>
          </p:nvSpPr>
          <p:spPr>
            <a:xfrm>
              <a:off x="10182828" y="1908491"/>
              <a:ext cx="877127" cy="1216624"/>
            </a:xfrm>
            <a:prstGeom prst="rect">
              <a:avLst/>
            </a:prstGeom>
            <a:solidFill>
              <a:srgbClr val="B3FF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369827A5-3834-57F8-63D9-20436E18D0C5}"/>
                </a:ext>
              </a:extLst>
            </p:cNvPr>
            <p:cNvPicPr>
              <a:picLocks noChangeAspect="1"/>
            </p:cNvPicPr>
            <p:nvPr/>
          </p:nvPicPr>
          <p:blipFill>
            <a:blip r:embed="rId16">
              <a:alphaModFix amt="70000"/>
            </a:blip>
            <a:stretch>
              <a:fillRect/>
            </a:stretch>
          </p:blipFill>
          <p:spPr>
            <a:xfrm>
              <a:off x="10185724" y="1930178"/>
              <a:ext cx="877127" cy="1198858"/>
            </a:xfrm>
            <a:prstGeom prst="rect">
              <a:avLst/>
            </a:prstGeom>
          </p:spPr>
        </p:pic>
      </p:grpSp>
      <p:sp>
        <p:nvSpPr>
          <p:cNvPr id="6" name="Title 1">
            <a:extLst>
              <a:ext uri="{FF2B5EF4-FFF2-40B4-BE49-F238E27FC236}">
                <a16:creationId xmlns:a16="http://schemas.microsoft.com/office/drawing/2014/main" id="{1B8BB57A-F372-B3D2-4191-FE8D19985955}"/>
              </a:ext>
            </a:extLst>
          </p:cNvPr>
          <p:cNvSpPr txBox="1">
            <a:spLocks/>
          </p:cNvSpPr>
          <p:nvPr/>
        </p:nvSpPr>
        <p:spPr>
          <a:xfrm>
            <a:off x="7259" y="32793"/>
            <a:ext cx="12192000" cy="1143000"/>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6000" b="1" dirty="0">
                <a:ln>
                  <a:solidFill>
                    <a:srgbClr val="002060"/>
                  </a:solidFill>
                </a:ln>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BIC Returned – Share Table Items</a:t>
            </a:r>
          </a:p>
        </p:txBody>
      </p:sp>
    </p:spTree>
    <p:extLst>
      <p:ext uri="{BB962C8B-B14F-4D97-AF65-F5344CB8AC3E}">
        <p14:creationId xmlns:p14="http://schemas.microsoft.com/office/powerpoint/2010/main" val="1737996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1485A8-A3D5-056E-7E83-A392031E376F}"/>
              </a:ext>
            </a:extLst>
          </p:cNvPr>
          <p:cNvSpPr/>
          <p:nvPr/>
        </p:nvSpPr>
        <p:spPr>
          <a:xfrm>
            <a:off x="0" y="3742660"/>
            <a:ext cx="12192000" cy="311534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6" name="Picture 2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2" y="-608098"/>
            <a:ext cx="11893432" cy="6155071"/>
          </a:xfrm>
          <a:prstGeom prst="rect">
            <a:avLst/>
          </a:prstGeom>
        </p:spPr>
      </p:pic>
      <p:pic>
        <p:nvPicPr>
          <p:cNvPr id="24" name="Picture 23">
            <a:extLst>
              <a:ext uri="{FF2B5EF4-FFF2-40B4-BE49-F238E27FC236}">
                <a16:creationId xmlns:a16="http://schemas.microsoft.com/office/drawing/2014/main" id="{60CF7342-2AC4-9B49-33D5-5733CBD3E8C9}"/>
              </a:ext>
            </a:extLst>
          </p:cNvPr>
          <p:cNvPicPr>
            <a:picLocks noChangeAspect="1"/>
          </p:cNvPicPr>
          <p:nvPr/>
        </p:nvPicPr>
        <p:blipFill>
          <a:blip r:embed="rId4"/>
          <a:stretch>
            <a:fillRect/>
          </a:stretch>
        </p:blipFill>
        <p:spPr>
          <a:xfrm>
            <a:off x="2974243" y="64168"/>
            <a:ext cx="1088523" cy="1659639"/>
          </a:xfrm>
          <a:prstGeom prst="rect">
            <a:avLst/>
          </a:prstGeom>
          <a:ln w="19050">
            <a:solidFill>
              <a:schemeClr val="tx1"/>
            </a:solidFill>
          </a:ln>
        </p:spPr>
      </p:pic>
      <p:pic>
        <p:nvPicPr>
          <p:cNvPr id="27" name="Picture 26">
            <a:extLst>
              <a:ext uri="{FF2B5EF4-FFF2-40B4-BE49-F238E27FC236}">
                <a16:creationId xmlns:a16="http://schemas.microsoft.com/office/drawing/2014/main" id="{EE6FEAE4-B411-508E-A624-F05BC6D86438}"/>
              </a:ext>
            </a:extLst>
          </p:cNvPr>
          <p:cNvPicPr>
            <a:picLocks noChangeAspect="1"/>
          </p:cNvPicPr>
          <p:nvPr/>
        </p:nvPicPr>
        <p:blipFill>
          <a:blip r:embed="rId5"/>
          <a:stretch>
            <a:fillRect/>
          </a:stretch>
        </p:blipFill>
        <p:spPr>
          <a:xfrm>
            <a:off x="10879581" y="603902"/>
            <a:ext cx="1178751" cy="922764"/>
          </a:xfrm>
          <a:prstGeom prst="rect">
            <a:avLst/>
          </a:prstGeom>
        </p:spPr>
      </p:pic>
      <p:pic>
        <p:nvPicPr>
          <p:cNvPr id="28" name="Picture 27">
            <a:extLst>
              <a:ext uri="{FF2B5EF4-FFF2-40B4-BE49-F238E27FC236}">
                <a16:creationId xmlns:a16="http://schemas.microsoft.com/office/drawing/2014/main" id="{3E040EB6-8078-C102-B5A2-99555F0B99DE}"/>
              </a:ext>
            </a:extLst>
          </p:cNvPr>
          <p:cNvPicPr>
            <a:picLocks noChangeAspect="1"/>
          </p:cNvPicPr>
          <p:nvPr/>
        </p:nvPicPr>
        <p:blipFill rotWithShape="1">
          <a:blip r:embed="rId6"/>
          <a:srcRect l="2194" t="1944" r="2194"/>
          <a:stretch/>
        </p:blipFill>
        <p:spPr>
          <a:xfrm>
            <a:off x="10856945" y="1917700"/>
            <a:ext cx="1198386" cy="922764"/>
          </a:xfrm>
          <a:prstGeom prst="rect">
            <a:avLst/>
          </a:prstGeom>
          <a:ln>
            <a:solidFill>
              <a:srgbClr val="000000"/>
            </a:solidFill>
          </a:ln>
        </p:spPr>
      </p:pic>
      <p:pic>
        <p:nvPicPr>
          <p:cNvPr id="4" name="Picture 3">
            <a:extLst>
              <a:ext uri="{FF2B5EF4-FFF2-40B4-BE49-F238E27FC236}">
                <a16:creationId xmlns:a16="http://schemas.microsoft.com/office/drawing/2014/main" id="{5ED05427-B9F9-A04E-C7F0-573BFC10D44C}"/>
              </a:ext>
            </a:extLst>
          </p:cNvPr>
          <p:cNvPicPr>
            <a:picLocks noChangeAspect="1"/>
          </p:cNvPicPr>
          <p:nvPr/>
        </p:nvPicPr>
        <p:blipFill>
          <a:blip r:embed="rId7"/>
          <a:stretch>
            <a:fillRect/>
          </a:stretch>
        </p:blipFill>
        <p:spPr>
          <a:xfrm>
            <a:off x="928028" y="2728915"/>
            <a:ext cx="825231" cy="142592"/>
          </a:xfrm>
          <a:prstGeom prst="rect">
            <a:avLst/>
          </a:prstGeom>
        </p:spPr>
      </p:pic>
      <p:sp>
        <p:nvSpPr>
          <p:cNvPr id="25" name="Rectangle 24">
            <a:extLst>
              <a:ext uri="{FF2B5EF4-FFF2-40B4-BE49-F238E27FC236}">
                <a16:creationId xmlns:a16="http://schemas.microsoft.com/office/drawing/2014/main" id="{06221659-07C8-AA0B-17F8-FB572A4AE45D}"/>
              </a:ext>
            </a:extLst>
          </p:cNvPr>
          <p:cNvSpPr/>
          <p:nvPr/>
        </p:nvSpPr>
        <p:spPr>
          <a:xfrm rot="21424427">
            <a:off x="908450" y="2351314"/>
            <a:ext cx="676745" cy="45719"/>
          </a:xfrm>
          <a:prstGeom prst="rect">
            <a:avLst/>
          </a:prstGeom>
          <a:solidFill>
            <a:srgbClr val="76B2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97ABFB-4756-169C-84D2-85D74A50B298}"/>
              </a:ext>
            </a:extLst>
          </p:cNvPr>
          <p:cNvSpPr/>
          <p:nvPr/>
        </p:nvSpPr>
        <p:spPr>
          <a:xfrm>
            <a:off x="848032" y="516195"/>
            <a:ext cx="1437968" cy="1659193"/>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C1BC5D7-A4C4-E1D8-8B00-347647586EDF}"/>
              </a:ext>
            </a:extLst>
          </p:cNvPr>
          <p:cNvGrpSpPr/>
          <p:nvPr/>
        </p:nvGrpSpPr>
        <p:grpSpPr>
          <a:xfrm rot="21285703">
            <a:off x="2289797" y="3114732"/>
            <a:ext cx="492449" cy="105716"/>
            <a:chOff x="1488734" y="3393104"/>
            <a:chExt cx="566777" cy="147362"/>
          </a:xfrm>
        </p:grpSpPr>
        <p:sp>
          <p:nvSpPr>
            <p:cNvPr id="10" name="Rectangle 9">
              <a:extLst>
                <a:ext uri="{FF2B5EF4-FFF2-40B4-BE49-F238E27FC236}">
                  <a16:creationId xmlns:a16="http://schemas.microsoft.com/office/drawing/2014/main" id="{5B645A03-C790-1A3F-544F-00640B889302}"/>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ue and orange logo&#10;&#10;Description automatically generated">
              <a:extLst>
                <a:ext uri="{FF2B5EF4-FFF2-40B4-BE49-F238E27FC236}">
                  <a16:creationId xmlns:a16="http://schemas.microsoft.com/office/drawing/2014/main" id="{E3C268FB-13B8-0910-1361-61467D5DCB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5" name="Speech Bubble: Oval 4">
            <a:extLst>
              <a:ext uri="{FF2B5EF4-FFF2-40B4-BE49-F238E27FC236}">
                <a16:creationId xmlns:a16="http://schemas.microsoft.com/office/drawing/2014/main" id="{EFDE9439-FF1E-FF08-4CF1-7E3E937ECCC2}"/>
              </a:ext>
            </a:extLst>
          </p:cNvPr>
          <p:cNvSpPr/>
          <p:nvPr/>
        </p:nvSpPr>
        <p:spPr>
          <a:xfrm>
            <a:off x="5318464" y="13101"/>
            <a:ext cx="5103190" cy="2358738"/>
          </a:xfrm>
          <a:prstGeom prst="wedgeEllipseCallout">
            <a:avLst>
              <a:gd name="adj1" fmla="val -83364"/>
              <a:gd name="adj2" fmla="val 55379"/>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AB90DCF-8CF8-F23F-C6EC-9AA69762321F}"/>
              </a:ext>
            </a:extLst>
          </p:cNvPr>
          <p:cNvSpPr txBox="1"/>
          <p:nvPr/>
        </p:nvSpPr>
        <p:spPr>
          <a:xfrm>
            <a:off x="5602191" y="532705"/>
            <a:ext cx="4548932" cy="1384995"/>
          </a:xfrm>
          <a:prstGeom prst="rect">
            <a:avLst/>
          </a:prstGeom>
          <a:noFill/>
        </p:spPr>
        <p:txBody>
          <a:bodyPr wrap="square" rtlCol="0">
            <a:spAutoFit/>
          </a:bodyPr>
          <a:lstStyle/>
          <a:p>
            <a:pPr algn="ctr"/>
            <a:r>
              <a:rPr lang="en-US" sz="2800" dirty="0">
                <a:solidFill>
                  <a:schemeClr val="bg1"/>
                </a:solidFill>
              </a:rPr>
              <a:t>So… if items come back in the plastic bags are those shared items or unserved items? </a:t>
            </a:r>
          </a:p>
        </p:txBody>
      </p:sp>
      <p:sp>
        <p:nvSpPr>
          <p:cNvPr id="12" name="Rectangle 11">
            <a:extLst>
              <a:ext uri="{FF2B5EF4-FFF2-40B4-BE49-F238E27FC236}">
                <a16:creationId xmlns:a16="http://schemas.microsoft.com/office/drawing/2014/main" id="{DB818D20-35EA-F4F0-57F5-A440558B2616}"/>
              </a:ext>
            </a:extLst>
          </p:cNvPr>
          <p:cNvSpPr/>
          <p:nvPr/>
        </p:nvSpPr>
        <p:spPr>
          <a:xfrm>
            <a:off x="4138336" y="-272078"/>
            <a:ext cx="816392" cy="9164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39465B8B-E939-21BD-1A70-0F84DFBBDE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1829" y="177940"/>
            <a:ext cx="1869136" cy="648567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E7EEA60-AD29-E5A9-A127-F7BC63344853}"/>
              </a:ext>
            </a:extLst>
          </p:cNvPr>
          <p:cNvGrpSpPr/>
          <p:nvPr/>
        </p:nvGrpSpPr>
        <p:grpSpPr>
          <a:xfrm rot="21285703">
            <a:off x="2559177" y="3088025"/>
            <a:ext cx="492449" cy="105716"/>
            <a:chOff x="1488734" y="3393104"/>
            <a:chExt cx="566777" cy="147362"/>
          </a:xfrm>
        </p:grpSpPr>
        <p:sp>
          <p:nvSpPr>
            <p:cNvPr id="14" name="Rectangle 13">
              <a:extLst>
                <a:ext uri="{FF2B5EF4-FFF2-40B4-BE49-F238E27FC236}">
                  <a16:creationId xmlns:a16="http://schemas.microsoft.com/office/drawing/2014/main" id="{2865E145-DDC4-87C9-6181-2B72ADE9DB2F}"/>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ue and orange logo&#10;&#10;Description automatically generated">
              <a:extLst>
                <a:ext uri="{FF2B5EF4-FFF2-40B4-BE49-F238E27FC236}">
                  <a16:creationId xmlns:a16="http://schemas.microsoft.com/office/drawing/2014/main" id="{D0117397-104A-0346-77D1-D5896E6C45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Tree>
    <p:extLst>
      <p:ext uri="{BB962C8B-B14F-4D97-AF65-F5344CB8AC3E}">
        <p14:creationId xmlns:p14="http://schemas.microsoft.com/office/powerpoint/2010/main" val="12823592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C452E45-2DAA-D783-F9C3-1B43881C1A36}"/>
              </a:ext>
            </a:extLst>
          </p:cNvPr>
          <p:cNvSpPr/>
          <p:nvPr/>
        </p:nvSpPr>
        <p:spPr>
          <a:xfrm>
            <a:off x="0" y="146459"/>
            <a:ext cx="12230927"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91D542E-10AC-F105-8BF4-0B9DECBA35C5}"/>
              </a:ext>
            </a:extLst>
          </p:cNvPr>
          <p:cNvSpPr>
            <a:spLocks/>
          </p:cNvSpPr>
          <p:nvPr/>
        </p:nvSpPr>
        <p:spPr>
          <a:xfrm>
            <a:off x="147146" y="1431832"/>
            <a:ext cx="11734098" cy="511637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F045565-79BA-B1E1-32B4-6A5AD1813121}"/>
              </a:ext>
            </a:extLst>
          </p:cNvPr>
          <p:cNvSpPr>
            <a:spLocks noGrp="1"/>
          </p:cNvSpPr>
          <p:nvPr>
            <p:ph idx="1"/>
          </p:nvPr>
        </p:nvSpPr>
        <p:spPr>
          <a:xfrm>
            <a:off x="577517" y="1490180"/>
            <a:ext cx="11023279" cy="5149201"/>
          </a:xfrm>
        </p:spPr>
        <p:txBody>
          <a:bodyPr>
            <a:noAutofit/>
          </a:bodyPr>
          <a:lstStyle/>
          <a:p>
            <a:pPr>
              <a:spcAft>
                <a:spcPts val="200"/>
              </a:spcAft>
            </a:pPr>
            <a:r>
              <a:rPr lang="en-US" dirty="0">
                <a:solidFill>
                  <a:schemeClr val="bg1"/>
                </a:solidFill>
              </a:rPr>
              <a:t>All food items returned to the cafeteria are to be counted and recorded on the “</a:t>
            </a:r>
            <a:r>
              <a:rPr lang="en-US" b="1" dirty="0">
                <a:solidFill>
                  <a:schemeClr val="bg1"/>
                </a:solidFill>
              </a:rPr>
              <a:t>Production Worksheet” </a:t>
            </a:r>
            <a:r>
              <a:rPr lang="en-US" dirty="0">
                <a:solidFill>
                  <a:schemeClr val="bg1"/>
                </a:solidFill>
              </a:rPr>
              <a:t>and “</a:t>
            </a:r>
            <a:r>
              <a:rPr lang="en-US" b="1" dirty="0">
                <a:solidFill>
                  <a:schemeClr val="bg1"/>
                </a:solidFill>
              </a:rPr>
              <a:t>Production Record</a:t>
            </a:r>
            <a:r>
              <a:rPr lang="en-US" dirty="0">
                <a:solidFill>
                  <a:schemeClr val="bg1"/>
                </a:solidFill>
              </a:rPr>
              <a:t>.” </a:t>
            </a:r>
          </a:p>
          <a:p>
            <a:pPr marL="860425" lvl="1" indent="-460375">
              <a:buClr>
                <a:srgbClr val="FFC000"/>
              </a:buClr>
              <a:buFont typeface="Wingdings" panose="05000000000000000000" pitchFamily="2" charset="2"/>
              <a:buChar char="v"/>
            </a:pPr>
            <a:r>
              <a:rPr lang="en-US" sz="2800" dirty="0">
                <a:solidFill>
                  <a:schemeClr val="bg1"/>
                </a:solidFill>
              </a:rPr>
              <a:t>Count and record the </a:t>
            </a:r>
            <a:r>
              <a:rPr lang="en-US" sz="2800" i="1" dirty="0">
                <a:solidFill>
                  <a:schemeClr val="bg1"/>
                </a:solidFill>
              </a:rPr>
              <a:t>Unserved </a:t>
            </a:r>
            <a:r>
              <a:rPr lang="en-US" sz="2800" dirty="0">
                <a:solidFill>
                  <a:schemeClr val="bg1"/>
                </a:solidFill>
              </a:rPr>
              <a:t>quantities</a:t>
            </a:r>
            <a:r>
              <a:rPr lang="en-US" sz="2800" i="1" dirty="0">
                <a:solidFill>
                  <a:schemeClr val="bg1"/>
                </a:solidFill>
              </a:rPr>
              <a:t> </a:t>
            </a:r>
            <a:r>
              <a:rPr lang="en-US" sz="2800" dirty="0">
                <a:solidFill>
                  <a:schemeClr val="bg1"/>
                </a:solidFill>
              </a:rPr>
              <a:t>and the</a:t>
            </a:r>
            <a:r>
              <a:rPr lang="en-US" sz="2800" i="1" dirty="0">
                <a:solidFill>
                  <a:schemeClr val="bg1"/>
                </a:solidFill>
              </a:rPr>
              <a:t> Share Table </a:t>
            </a:r>
            <a:r>
              <a:rPr lang="en-US" sz="2800" dirty="0">
                <a:solidFill>
                  <a:schemeClr val="bg1"/>
                </a:solidFill>
              </a:rPr>
              <a:t>leftover quantities separately in the </a:t>
            </a:r>
            <a:r>
              <a:rPr lang="en-US" sz="2800" b="1" dirty="0">
                <a:solidFill>
                  <a:schemeClr val="bg1"/>
                </a:solidFill>
              </a:rPr>
              <a:t>Comments</a:t>
            </a:r>
            <a:r>
              <a:rPr lang="en-US" sz="2800" dirty="0">
                <a:solidFill>
                  <a:schemeClr val="bg1"/>
                </a:solidFill>
              </a:rPr>
              <a:t> section of the </a:t>
            </a:r>
            <a:r>
              <a:rPr lang="en-US" sz="2800" b="1" dirty="0">
                <a:solidFill>
                  <a:schemeClr val="bg1"/>
                </a:solidFill>
              </a:rPr>
              <a:t>“Production Worksheet.”</a:t>
            </a:r>
            <a:endParaRPr lang="en-US" sz="2800" dirty="0">
              <a:solidFill>
                <a:schemeClr val="bg1"/>
              </a:solidFill>
            </a:endParaRPr>
          </a:p>
          <a:p>
            <a:pPr marL="1714500" lvl="3" indent="-400050" defTabSz="419100">
              <a:buClr>
                <a:srgbClr val="FFC000"/>
              </a:buClr>
              <a:buFont typeface="Wingdings" panose="05000000000000000000" pitchFamily="2" charset="2"/>
              <a:buChar char="Ø"/>
            </a:pPr>
            <a:r>
              <a:rPr lang="en-US" sz="2600" i="1" dirty="0">
                <a:solidFill>
                  <a:schemeClr val="bg1"/>
                </a:solidFill>
              </a:rPr>
              <a:t>Unserved</a:t>
            </a:r>
            <a:r>
              <a:rPr lang="en-US" sz="2600" dirty="0">
                <a:solidFill>
                  <a:schemeClr val="bg1"/>
                </a:solidFill>
              </a:rPr>
              <a:t> leftovers are foods left in the BIC insulated bag.</a:t>
            </a:r>
          </a:p>
          <a:p>
            <a:pPr marL="1714500" lvl="3" indent="-400050" defTabSz="419100">
              <a:buClr>
                <a:srgbClr val="FFC000"/>
              </a:buClr>
              <a:buFont typeface="Wingdings" panose="05000000000000000000" pitchFamily="2" charset="2"/>
              <a:buChar char="Ø"/>
            </a:pPr>
            <a:r>
              <a:rPr lang="en-US" sz="2600" i="1" dirty="0">
                <a:solidFill>
                  <a:schemeClr val="bg1"/>
                </a:solidFill>
              </a:rPr>
              <a:t>Share table </a:t>
            </a:r>
            <a:r>
              <a:rPr lang="en-US" sz="2600" dirty="0">
                <a:solidFill>
                  <a:schemeClr val="bg1"/>
                </a:solidFill>
              </a:rPr>
              <a:t>leftovers are the food items inside the plastic bags. </a:t>
            </a:r>
          </a:p>
          <a:p>
            <a:pPr marL="971550" lvl="1" indent="-514350"/>
            <a:endParaRPr lang="en-US" dirty="0"/>
          </a:p>
        </p:txBody>
      </p:sp>
      <p:sp>
        <p:nvSpPr>
          <p:cNvPr id="8" name="Title 1">
            <a:extLst>
              <a:ext uri="{FF2B5EF4-FFF2-40B4-BE49-F238E27FC236}">
                <a16:creationId xmlns:a16="http://schemas.microsoft.com/office/drawing/2014/main" id="{E1D594C5-9C7B-A6D4-7CD0-7143B9693BE2}"/>
              </a:ext>
            </a:extLst>
          </p:cNvPr>
          <p:cNvSpPr txBox="1">
            <a:spLocks/>
          </p:cNvSpPr>
          <p:nvPr/>
        </p:nvSpPr>
        <p:spPr>
          <a:xfrm>
            <a:off x="0" y="69447"/>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6000" b="1" dirty="0">
                <a:solidFill>
                  <a:srgbClr val="002060"/>
                </a:solidFill>
                <a:latin typeface="Times New Roman" panose="02020603050405020304" pitchFamily="18" charset="0"/>
                <a:cs typeface="Times New Roman" panose="02020603050405020304" pitchFamily="18" charset="0"/>
              </a:rPr>
              <a:t>Counting Returned Food Items</a:t>
            </a:r>
          </a:p>
        </p:txBody>
      </p:sp>
      <p:grpSp>
        <p:nvGrpSpPr>
          <p:cNvPr id="2" name="Group 1">
            <a:extLst>
              <a:ext uri="{FF2B5EF4-FFF2-40B4-BE49-F238E27FC236}">
                <a16:creationId xmlns:a16="http://schemas.microsoft.com/office/drawing/2014/main" id="{ECD9C4E1-F849-E41E-580C-1348293ACF8F}"/>
              </a:ext>
            </a:extLst>
          </p:cNvPr>
          <p:cNvGrpSpPr/>
          <p:nvPr/>
        </p:nvGrpSpPr>
        <p:grpSpPr>
          <a:xfrm>
            <a:off x="884320" y="4981410"/>
            <a:ext cx="11307680" cy="1687490"/>
            <a:chOff x="723899" y="1323474"/>
            <a:chExt cx="11307680" cy="1687490"/>
          </a:xfrm>
        </p:grpSpPr>
        <p:sp>
          <p:nvSpPr>
            <p:cNvPr id="3" name="Rectangle 2">
              <a:extLst>
                <a:ext uri="{FF2B5EF4-FFF2-40B4-BE49-F238E27FC236}">
                  <a16:creationId xmlns:a16="http://schemas.microsoft.com/office/drawing/2014/main" id="{923DD6F5-DC81-A7EB-4B1B-6BD93A7A6E42}"/>
                </a:ext>
              </a:extLst>
            </p:cNvPr>
            <p:cNvSpPr/>
            <p:nvPr/>
          </p:nvSpPr>
          <p:spPr>
            <a:xfrm>
              <a:off x="723900" y="1323474"/>
              <a:ext cx="10431379" cy="1672390"/>
            </a:xfrm>
            <a:prstGeom prst="rect">
              <a:avLst/>
            </a:prstGeom>
            <a:solidFill>
              <a:schemeClr val="bg1"/>
            </a:solidFill>
            <a:ln w="2857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B58F63F8-0718-977B-545B-6576BFFA44E9}"/>
                </a:ext>
              </a:extLst>
            </p:cNvPr>
            <p:cNvCxnSpPr>
              <a:cxnSpLocks/>
            </p:cNvCxnSpPr>
            <p:nvPr/>
          </p:nvCxnSpPr>
          <p:spPr>
            <a:xfrm>
              <a:off x="723899" y="2316080"/>
              <a:ext cx="1043138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6239A7D7-A731-D7FB-4719-5DF8130A8FC0}"/>
                </a:ext>
              </a:extLst>
            </p:cNvPr>
            <p:cNvSpPr txBox="1"/>
            <p:nvPr/>
          </p:nvSpPr>
          <p:spPr>
            <a:xfrm>
              <a:off x="1772653" y="1355196"/>
              <a:ext cx="10258926" cy="430887"/>
            </a:xfrm>
            <a:prstGeom prst="rect">
              <a:avLst/>
            </a:prstGeom>
            <a:noFill/>
          </p:spPr>
          <p:txBody>
            <a:bodyPr wrap="square" rtlCol="0">
              <a:spAutoFit/>
            </a:bodyPr>
            <a:lstStyle/>
            <a:p>
              <a:r>
                <a:rPr lang="en-US" sz="2200" b="1" dirty="0">
                  <a:solidFill>
                    <a:srgbClr val="000000"/>
                  </a:solidFill>
                  <a:latin typeface="Bradley Hand ITC" panose="03070402050302030203" pitchFamily="66" charset="0"/>
                </a:rPr>
                <a:t>Unserved leftovers- Burrito 20, Juice 23, apples 36, 1% Milk 29, N.F. 6, cereal 1</a:t>
              </a:r>
            </a:p>
          </p:txBody>
        </p:sp>
        <p:sp>
          <p:nvSpPr>
            <p:cNvPr id="9" name="TextBox 8">
              <a:extLst>
                <a:ext uri="{FF2B5EF4-FFF2-40B4-BE49-F238E27FC236}">
                  <a16:creationId xmlns:a16="http://schemas.microsoft.com/office/drawing/2014/main" id="{FDD98D3E-F45F-CB7E-F1D2-17C1A8C96054}"/>
                </a:ext>
              </a:extLst>
            </p:cNvPr>
            <p:cNvSpPr txBox="1"/>
            <p:nvPr/>
          </p:nvSpPr>
          <p:spPr>
            <a:xfrm>
              <a:off x="723900" y="1608221"/>
              <a:ext cx="1335505" cy="369332"/>
            </a:xfrm>
            <a:prstGeom prst="rect">
              <a:avLst/>
            </a:prstGeom>
            <a:noFill/>
          </p:spPr>
          <p:txBody>
            <a:bodyPr wrap="square" rtlCol="0">
              <a:spAutoFit/>
            </a:bodyPr>
            <a:lstStyle/>
            <a:p>
              <a:r>
                <a:rPr lang="en-US" b="1" dirty="0">
                  <a:solidFill>
                    <a:srgbClr val="000000"/>
                  </a:solidFill>
                </a:rPr>
                <a:t>Comments:</a:t>
              </a:r>
            </a:p>
          </p:txBody>
        </p:sp>
        <p:sp>
          <p:nvSpPr>
            <p:cNvPr id="10" name="TextBox 9">
              <a:extLst>
                <a:ext uri="{FF2B5EF4-FFF2-40B4-BE49-F238E27FC236}">
                  <a16:creationId xmlns:a16="http://schemas.microsoft.com/office/drawing/2014/main" id="{B8E45128-59E9-6E3D-BB4B-3BEEE6ACD7BE}"/>
                </a:ext>
              </a:extLst>
            </p:cNvPr>
            <p:cNvSpPr txBox="1"/>
            <p:nvPr/>
          </p:nvSpPr>
          <p:spPr>
            <a:xfrm>
              <a:off x="1469858" y="1908828"/>
              <a:ext cx="10393279" cy="430887"/>
            </a:xfrm>
            <a:prstGeom prst="rect">
              <a:avLst/>
            </a:prstGeom>
            <a:noFill/>
          </p:spPr>
          <p:txBody>
            <a:bodyPr wrap="square" rtlCol="0">
              <a:spAutoFit/>
            </a:bodyPr>
            <a:lstStyle/>
            <a:p>
              <a:r>
                <a:rPr lang="en-US" sz="2200" b="1" dirty="0">
                  <a:solidFill>
                    <a:srgbClr val="000000"/>
                  </a:solidFill>
                  <a:latin typeface="Bradley Hand ITC" panose="03070402050302030203" pitchFamily="66" charset="0"/>
                </a:rPr>
                <a:t>Share table leftovers- Burrito 17, Juice 20, apples 25, 1% Milk 42, N.F. 11, cereal 1</a:t>
              </a:r>
            </a:p>
          </p:txBody>
        </p:sp>
        <p:sp>
          <p:nvSpPr>
            <p:cNvPr id="11" name="TextBox 10">
              <a:extLst>
                <a:ext uri="{FF2B5EF4-FFF2-40B4-BE49-F238E27FC236}">
                  <a16:creationId xmlns:a16="http://schemas.microsoft.com/office/drawing/2014/main" id="{A8A724F4-E297-0C90-7611-9C415D844049}"/>
                </a:ext>
              </a:extLst>
            </p:cNvPr>
            <p:cNvSpPr txBox="1"/>
            <p:nvPr/>
          </p:nvSpPr>
          <p:spPr>
            <a:xfrm>
              <a:off x="6641431" y="2610854"/>
              <a:ext cx="4812631" cy="400110"/>
            </a:xfrm>
            <a:prstGeom prst="rect">
              <a:avLst/>
            </a:prstGeom>
            <a:noFill/>
          </p:spPr>
          <p:txBody>
            <a:bodyPr wrap="square" rtlCol="0">
              <a:spAutoFit/>
            </a:bodyPr>
            <a:lstStyle/>
            <a:p>
              <a:r>
                <a:rPr lang="en-US" sz="1000" b="1" dirty="0">
                  <a:solidFill>
                    <a:srgbClr val="000000"/>
                  </a:solidFill>
                </a:rPr>
                <a:t>Food Service Manager, by signing, is certifying that the information on the report is true, correct, and in accordance with Food Services policies and procedures.</a:t>
              </a:r>
            </a:p>
          </p:txBody>
        </p:sp>
        <p:sp>
          <p:nvSpPr>
            <p:cNvPr id="12" name="TextBox 11">
              <a:extLst>
                <a:ext uri="{FF2B5EF4-FFF2-40B4-BE49-F238E27FC236}">
                  <a16:creationId xmlns:a16="http://schemas.microsoft.com/office/drawing/2014/main" id="{78F30CD5-BD08-0B9D-68EF-CCB2A1CEBA62}"/>
                </a:ext>
              </a:extLst>
            </p:cNvPr>
            <p:cNvSpPr txBox="1"/>
            <p:nvPr/>
          </p:nvSpPr>
          <p:spPr>
            <a:xfrm>
              <a:off x="723900" y="2671010"/>
              <a:ext cx="3344779" cy="338554"/>
            </a:xfrm>
            <a:prstGeom prst="rect">
              <a:avLst/>
            </a:prstGeom>
            <a:noFill/>
          </p:spPr>
          <p:txBody>
            <a:bodyPr wrap="square" rtlCol="0">
              <a:spAutoFit/>
            </a:bodyPr>
            <a:lstStyle/>
            <a:p>
              <a:r>
                <a:rPr lang="en-US" sz="1600" b="1" dirty="0">
                  <a:solidFill>
                    <a:srgbClr val="000000"/>
                  </a:solidFill>
                </a:rPr>
                <a:t>Food Service Worker Signature:</a:t>
              </a:r>
            </a:p>
          </p:txBody>
        </p:sp>
        <p:sp>
          <p:nvSpPr>
            <p:cNvPr id="13" name="TextBox 12">
              <a:extLst>
                <a:ext uri="{FF2B5EF4-FFF2-40B4-BE49-F238E27FC236}">
                  <a16:creationId xmlns:a16="http://schemas.microsoft.com/office/drawing/2014/main" id="{781B2FAF-0D48-D2D9-9685-06118BE27F2A}"/>
                </a:ext>
              </a:extLst>
            </p:cNvPr>
            <p:cNvSpPr txBox="1"/>
            <p:nvPr/>
          </p:nvSpPr>
          <p:spPr>
            <a:xfrm>
              <a:off x="5121443" y="2366210"/>
              <a:ext cx="3344779" cy="338554"/>
            </a:xfrm>
            <a:prstGeom prst="rect">
              <a:avLst/>
            </a:prstGeom>
            <a:noFill/>
          </p:spPr>
          <p:txBody>
            <a:bodyPr wrap="square" rtlCol="0">
              <a:spAutoFit/>
            </a:bodyPr>
            <a:lstStyle/>
            <a:p>
              <a:r>
                <a:rPr lang="en-US" sz="1600" b="1" dirty="0">
                  <a:solidFill>
                    <a:srgbClr val="000000"/>
                  </a:solidFill>
                </a:rPr>
                <a:t>Food Service Manager Signature:</a:t>
              </a:r>
            </a:p>
          </p:txBody>
        </p:sp>
        <p:cxnSp>
          <p:nvCxnSpPr>
            <p:cNvPr id="14" name="Straight Connector 13">
              <a:extLst>
                <a:ext uri="{FF2B5EF4-FFF2-40B4-BE49-F238E27FC236}">
                  <a16:creationId xmlns:a16="http://schemas.microsoft.com/office/drawing/2014/main" id="{BAC660BB-0CB7-6A49-CB02-919639D60841}"/>
                </a:ext>
              </a:extLst>
            </p:cNvPr>
            <p:cNvCxnSpPr>
              <a:cxnSpLocks/>
            </p:cNvCxnSpPr>
            <p:nvPr/>
          </p:nvCxnSpPr>
          <p:spPr>
            <a:xfrm>
              <a:off x="3513225" y="2913306"/>
              <a:ext cx="301992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787327-B119-83E4-A03B-B28FE7327CB9}"/>
                </a:ext>
              </a:extLst>
            </p:cNvPr>
            <p:cNvCxnSpPr>
              <a:cxnSpLocks/>
            </p:cNvCxnSpPr>
            <p:nvPr/>
          </p:nvCxnSpPr>
          <p:spPr>
            <a:xfrm>
              <a:off x="8009025" y="2596475"/>
              <a:ext cx="301992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375987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18DB30-FB01-3A1B-4D42-F89006C0CA86}"/>
              </a:ext>
            </a:extLst>
          </p:cNvPr>
          <p:cNvSpPr>
            <a:spLocks/>
          </p:cNvSpPr>
          <p:nvPr/>
        </p:nvSpPr>
        <p:spPr>
          <a:xfrm>
            <a:off x="228950" y="1587531"/>
            <a:ext cx="11734098" cy="511637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BF8EEBD-6016-0EA6-2606-2084BD840050}"/>
              </a:ext>
            </a:extLst>
          </p:cNvPr>
          <p:cNvSpPr/>
          <p:nvPr/>
        </p:nvSpPr>
        <p:spPr>
          <a:xfrm>
            <a:off x="0" y="167781"/>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8B4E46D-46EE-0DF2-CBEB-E0D3DB7EE774}"/>
              </a:ext>
            </a:extLst>
          </p:cNvPr>
          <p:cNvPicPr>
            <a:picLocks noChangeAspect="1"/>
          </p:cNvPicPr>
          <p:nvPr/>
        </p:nvPicPr>
        <p:blipFill rotWithShape="1">
          <a:blip r:embed="rId3"/>
          <a:srcRect r="6994" b="9615"/>
          <a:stretch/>
        </p:blipFill>
        <p:spPr>
          <a:xfrm>
            <a:off x="6525924" y="2419906"/>
            <a:ext cx="5210853" cy="4088678"/>
          </a:xfrm>
          <a:prstGeom prst="rect">
            <a:avLst/>
          </a:prstGeom>
          <a:ln>
            <a:solidFill>
              <a:srgbClr val="000000"/>
            </a:solidFill>
          </a:ln>
        </p:spPr>
      </p:pic>
      <p:cxnSp>
        <p:nvCxnSpPr>
          <p:cNvPr id="7" name="Straight Arrow Connector 6">
            <a:extLst>
              <a:ext uri="{FF2B5EF4-FFF2-40B4-BE49-F238E27FC236}">
                <a16:creationId xmlns:a16="http://schemas.microsoft.com/office/drawing/2014/main" id="{E4084B28-E52B-681E-7705-C632B0563C78}"/>
              </a:ext>
            </a:extLst>
          </p:cNvPr>
          <p:cNvCxnSpPr/>
          <p:nvPr/>
        </p:nvCxnSpPr>
        <p:spPr>
          <a:xfrm>
            <a:off x="10058936" y="3202685"/>
            <a:ext cx="927118" cy="581943"/>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52B92210-70BC-8175-4656-A9C6FC556F66}"/>
              </a:ext>
            </a:extLst>
          </p:cNvPr>
          <p:cNvSpPr/>
          <p:nvPr/>
        </p:nvSpPr>
        <p:spPr>
          <a:xfrm>
            <a:off x="8871136" y="2763181"/>
            <a:ext cx="1552354" cy="640080"/>
          </a:xfrm>
          <a:prstGeom prst="rect">
            <a:avLst/>
          </a:prstGeom>
          <a:solidFill>
            <a:srgbClr val="FFC0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60"/>
                </a:solidFill>
                <a:effectLst/>
                <a:uLnTx/>
                <a:uFillTx/>
                <a:latin typeface="Calibri"/>
                <a:ea typeface="+mn-ea"/>
                <a:cs typeface="+mn-cs"/>
              </a:rPr>
              <a:t>Unserved</a:t>
            </a:r>
            <a:r>
              <a:rPr kumimoji="0" lang="en-US" sz="1800" b="0" i="0" u="none" strike="noStrike" kern="1200" cap="none" spc="0" normalizeH="0" baseline="0" noProof="0" dirty="0">
                <a:ln>
                  <a:noFill/>
                </a:ln>
                <a:solidFill>
                  <a:srgbClr val="002060"/>
                </a:solidFill>
                <a:effectLst/>
                <a:uLnTx/>
                <a:uFillTx/>
                <a:latin typeface="Calibri"/>
                <a:ea typeface="+mn-ea"/>
                <a:cs typeface="+mn-cs"/>
              </a:rPr>
              <a:t> hot entrees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10" name="Straight Arrow Connector 9">
            <a:extLst>
              <a:ext uri="{FF2B5EF4-FFF2-40B4-BE49-F238E27FC236}">
                <a16:creationId xmlns:a16="http://schemas.microsoft.com/office/drawing/2014/main" id="{73E3478A-A38D-C55B-BA6A-8F1BD380741F}"/>
              </a:ext>
            </a:extLst>
          </p:cNvPr>
          <p:cNvCxnSpPr>
            <a:cxnSpLocks/>
          </p:cNvCxnSpPr>
          <p:nvPr/>
        </p:nvCxnSpPr>
        <p:spPr>
          <a:xfrm flipV="1">
            <a:off x="10058937" y="4027654"/>
            <a:ext cx="936217" cy="377222"/>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0D1AA53-0B0B-8DEC-6935-5FDD642FEC8D}"/>
              </a:ext>
            </a:extLst>
          </p:cNvPr>
          <p:cNvCxnSpPr>
            <a:cxnSpLocks/>
          </p:cNvCxnSpPr>
          <p:nvPr/>
        </p:nvCxnSpPr>
        <p:spPr>
          <a:xfrm>
            <a:off x="9958309" y="4440030"/>
            <a:ext cx="1051364" cy="15949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FBE7F4A2-1502-83C8-CA1B-BD9E1036BB5F}"/>
              </a:ext>
            </a:extLst>
          </p:cNvPr>
          <p:cNvGrpSpPr/>
          <p:nvPr/>
        </p:nvGrpSpPr>
        <p:grpSpPr>
          <a:xfrm>
            <a:off x="7700452" y="3765609"/>
            <a:ext cx="2430802" cy="2164567"/>
            <a:chOff x="3223521" y="1228648"/>
            <a:chExt cx="2430802" cy="2164567"/>
          </a:xfrm>
        </p:grpSpPr>
        <p:sp>
          <p:nvSpPr>
            <p:cNvPr id="13" name="TextBox 12">
              <a:extLst>
                <a:ext uri="{FF2B5EF4-FFF2-40B4-BE49-F238E27FC236}">
                  <a16:creationId xmlns:a16="http://schemas.microsoft.com/office/drawing/2014/main" id="{370018F1-D0BF-B854-BE0B-FF57F9E90C67}"/>
                </a:ext>
              </a:extLst>
            </p:cNvPr>
            <p:cNvSpPr txBox="1"/>
            <p:nvPr/>
          </p:nvSpPr>
          <p:spPr>
            <a:xfrm>
              <a:off x="3223521" y="1228648"/>
              <a:ext cx="2430802" cy="2164567"/>
            </a:xfrm>
            <a:prstGeom prst="rect">
              <a:avLst/>
            </a:prstGeom>
            <a:solidFill>
              <a:srgbClr val="FFC000"/>
            </a:solidFill>
            <a:ln>
              <a:solidFill>
                <a:schemeClr val="bg1"/>
              </a:solidFill>
            </a:ln>
          </p:spPr>
          <p:txBody>
            <a:bodyPr wrap="square" rtlCol="0" anchor="b">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a:ea typeface="+mn-ea"/>
                  <a:cs typeface="+mn-cs"/>
                </a:rPr>
                <a:t>Other Leftover Items: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002060"/>
                  </a:solidFill>
                  <a:effectLst/>
                  <a:uLnTx/>
                  <a:uFillTx/>
                  <a:latin typeface="Calibri"/>
                  <a:ea typeface="+mn-ea"/>
                  <a:cs typeface="+mn-cs"/>
                </a:rPr>
                <a:t>Unserved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002060"/>
                  </a:solidFill>
                  <a:effectLst/>
                  <a:uLnTx/>
                  <a:uFillTx/>
                  <a:latin typeface="Calibri"/>
                  <a:ea typeface="+mn-ea"/>
                  <a:cs typeface="+mn-cs"/>
                </a:rPr>
                <a:t>Share Table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a:ea typeface="+mn-ea"/>
                  <a:cs typeface="+mn-cs"/>
                </a:rPr>
                <a:t>= </a:t>
              </a:r>
              <a:r>
                <a:rPr kumimoji="0" lang="en-US" sz="2200" b="1" i="0" u="none" strike="noStrike" kern="1200" cap="none" spc="0" normalizeH="0" baseline="0" noProof="0" dirty="0">
                  <a:ln>
                    <a:noFill/>
                  </a:ln>
                  <a:solidFill>
                    <a:srgbClr val="002060"/>
                  </a:solidFill>
                  <a:effectLst/>
                  <a:uLnTx/>
                  <a:uFillTx/>
                  <a:latin typeface="Calibri"/>
                  <a:ea typeface="+mn-ea"/>
                  <a:cs typeface="+mn-cs"/>
                </a:rPr>
                <a:t>Amount Leftover</a:t>
              </a:r>
            </a:p>
          </p:txBody>
        </p:sp>
        <p:pic>
          <p:nvPicPr>
            <p:cNvPr id="14" name="Picture 13" descr="A picture containing monitor, drawing, television, clock&#10;&#10;Description automatically generated">
              <a:extLst>
                <a:ext uri="{FF2B5EF4-FFF2-40B4-BE49-F238E27FC236}">
                  <a16:creationId xmlns:a16="http://schemas.microsoft.com/office/drawing/2014/main" id="{A04BB27A-62B7-47B9-D34D-560F7312680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363542" y="2414934"/>
              <a:ext cx="182880" cy="182880"/>
            </a:xfrm>
            <a:prstGeom prst="rect">
              <a:avLst/>
            </a:prstGeom>
          </p:spPr>
        </p:pic>
        <p:cxnSp>
          <p:nvCxnSpPr>
            <p:cNvPr id="15" name="Straight Connector 14">
              <a:extLst>
                <a:ext uri="{FF2B5EF4-FFF2-40B4-BE49-F238E27FC236}">
                  <a16:creationId xmlns:a16="http://schemas.microsoft.com/office/drawing/2014/main" id="{E5716DCF-1266-FFF9-5DCD-9C787134146B}"/>
                </a:ext>
              </a:extLst>
            </p:cNvPr>
            <p:cNvCxnSpPr/>
            <p:nvPr/>
          </p:nvCxnSpPr>
          <p:spPr>
            <a:xfrm>
              <a:off x="3722152" y="3007724"/>
              <a:ext cx="1859853" cy="0"/>
            </a:xfrm>
            <a:prstGeom prst="line">
              <a:avLst/>
            </a:prstGeom>
            <a:ln>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grpSp>
      <p:sp>
        <p:nvSpPr>
          <p:cNvPr id="16" name="TextBox 15">
            <a:extLst>
              <a:ext uri="{FF2B5EF4-FFF2-40B4-BE49-F238E27FC236}">
                <a16:creationId xmlns:a16="http://schemas.microsoft.com/office/drawing/2014/main" id="{EDD9FF8C-4ABC-1783-F0BA-232F383C02B1}"/>
              </a:ext>
            </a:extLst>
          </p:cNvPr>
          <p:cNvSpPr txBox="1"/>
          <p:nvPr/>
        </p:nvSpPr>
        <p:spPr>
          <a:xfrm>
            <a:off x="1010636" y="2829962"/>
            <a:ext cx="5358265" cy="3662541"/>
          </a:xfrm>
          <a:prstGeom prst="rect">
            <a:avLst/>
          </a:prstGeom>
          <a:noFill/>
        </p:spPr>
        <p:txBody>
          <a:bodyPr wrap="square" rtlCol="0">
            <a:spAutoFit/>
          </a:bodyPr>
          <a:lstStyle/>
          <a:p>
            <a:pPr marL="52070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lang="en-US" sz="2600" dirty="0">
                <a:solidFill>
                  <a:schemeClr val="bg1"/>
                </a:solidFill>
                <a:latin typeface="Calibri"/>
              </a:rPr>
              <a:t>Unserved hot entrees are </a:t>
            </a:r>
            <a:r>
              <a:rPr kumimoji="0" lang="en-US" sz="2600" b="0" i="0" u="none" strike="noStrike" kern="1200" cap="none" spc="0" normalizeH="0" baseline="0" noProof="0" dirty="0">
                <a:ln>
                  <a:noFill/>
                </a:ln>
                <a:solidFill>
                  <a:schemeClr val="bg1"/>
                </a:solidFill>
                <a:effectLst/>
                <a:uLnTx/>
                <a:uFillTx/>
                <a:latin typeface="Calibri"/>
                <a:ea typeface="+mn-ea"/>
                <a:cs typeface="+mn-cs"/>
              </a:rPr>
              <a:t>recorded as leftovers. Do not included hot share table leftovers.</a:t>
            </a:r>
          </a:p>
          <a:p>
            <a:pPr marL="520700" marR="0" lvl="0" indent="-457200" algn="l" defTabSz="457200" rtl="0" eaLnBrk="1" fontAlgn="auto" latinLnBrk="0" hangingPunct="1">
              <a:lnSpc>
                <a:spcPct val="100000"/>
              </a:lnSpc>
              <a:spcBef>
                <a:spcPts val="0"/>
              </a:spcBef>
              <a:spcAft>
                <a:spcPts val="0"/>
              </a:spcAft>
              <a:buClr>
                <a:srgbClr val="FFC000"/>
              </a:buClr>
              <a:buSzTx/>
              <a:buFont typeface="Wingdings" panose="05000000000000000000" pitchFamily="2" charset="2"/>
              <a:buChar char="v"/>
              <a:tabLst/>
              <a:defRPr/>
            </a:pPr>
            <a:r>
              <a:rPr kumimoji="0" lang="en-US" sz="2600" b="0" i="0" u="none" strike="noStrike" kern="1200" cap="none" spc="0" normalizeH="0" baseline="0" noProof="0" dirty="0">
                <a:ln>
                  <a:noFill/>
                </a:ln>
                <a:solidFill>
                  <a:schemeClr val="bg1"/>
                </a:solidFill>
                <a:effectLst/>
                <a:uLnTx/>
                <a:uFillTx/>
                <a:latin typeface="Calibri"/>
                <a:ea typeface="+mn-ea"/>
                <a:cs typeface="+mn-cs"/>
              </a:rPr>
              <a:t>Cold and shelf stable items suitable for reservice may be returned to stock. Record the total of the </a:t>
            </a:r>
            <a:r>
              <a:rPr kumimoji="0" lang="en-US" sz="2600" b="0" i="1" u="none" strike="noStrike" kern="1200" cap="none" spc="0" normalizeH="0" baseline="0" noProof="0" dirty="0">
                <a:ln>
                  <a:noFill/>
                </a:ln>
                <a:solidFill>
                  <a:schemeClr val="bg1"/>
                </a:solidFill>
                <a:effectLst/>
                <a:uLnTx/>
                <a:uFillTx/>
                <a:latin typeface="Calibri"/>
                <a:ea typeface="+mn-ea"/>
                <a:cs typeface="+mn-cs"/>
              </a:rPr>
              <a:t>unserved</a:t>
            </a:r>
            <a:r>
              <a:rPr kumimoji="0" lang="en-US" sz="2600" b="0" i="0" u="none" strike="noStrike" kern="1200" cap="none" spc="0" normalizeH="0" baseline="0" noProof="0" dirty="0">
                <a:ln>
                  <a:noFill/>
                </a:ln>
                <a:solidFill>
                  <a:schemeClr val="bg1"/>
                </a:solidFill>
                <a:effectLst/>
                <a:uLnTx/>
                <a:uFillTx/>
                <a:latin typeface="Calibri"/>
                <a:ea typeface="+mn-ea"/>
                <a:cs typeface="+mn-cs"/>
              </a:rPr>
              <a:t> and </a:t>
            </a:r>
            <a:r>
              <a:rPr kumimoji="0" lang="en-US" sz="2600" b="0" i="1" u="none" strike="noStrike" kern="1200" cap="none" spc="0" normalizeH="0" baseline="0" noProof="0" dirty="0">
                <a:ln>
                  <a:noFill/>
                </a:ln>
                <a:solidFill>
                  <a:schemeClr val="bg1"/>
                </a:solidFill>
                <a:effectLst/>
                <a:uLnTx/>
                <a:uFillTx/>
                <a:latin typeface="Calibri"/>
                <a:ea typeface="+mn-ea"/>
                <a:cs typeface="+mn-cs"/>
              </a:rPr>
              <a:t>share table</a:t>
            </a:r>
            <a:r>
              <a:rPr kumimoji="0" lang="en-US" sz="2600" b="0" i="0" u="none" strike="noStrike" kern="1200" cap="none" spc="0" normalizeH="0" baseline="0" noProof="0" dirty="0">
                <a:ln>
                  <a:noFill/>
                </a:ln>
                <a:solidFill>
                  <a:schemeClr val="bg1"/>
                </a:solidFill>
                <a:effectLst/>
                <a:uLnTx/>
                <a:uFillTx/>
                <a:latin typeface="Calibri"/>
                <a:ea typeface="+mn-ea"/>
                <a:cs typeface="+mn-cs"/>
              </a:rPr>
              <a:t> leftover quantities together.</a:t>
            </a:r>
          </a:p>
          <a:p>
            <a:pPr marL="342900" marR="0" lvl="0" indent="-230188"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000308"/>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11C0B543-97C6-27E1-46D0-48C2C295474C}"/>
              </a:ext>
            </a:extLst>
          </p:cNvPr>
          <p:cNvSpPr txBox="1"/>
          <p:nvPr/>
        </p:nvSpPr>
        <p:spPr>
          <a:xfrm>
            <a:off x="626590" y="1620664"/>
            <a:ext cx="10378107"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Complete the </a:t>
            </a:r>
            <a:r>
              <a:rPr kumimoji="0" lang="en-US" sz="2800" b="1" i="0" u="none" strike="noStrike" kern="1200" cap="none" spc="0" normalizeH="0" baseline="0" noProof="0" dirty="0">
                <a:ln>
                  <a:noFill/>
                </a:ln>
                <a:solidFill>
                  <a:schemeClr val="bg1"/>
                </a:solidFill>
                <a:effectLst/>
                <a:uLnTx/>
                <a:uFillTx/>
                <a:latin typeface="Calibri"/>
                <a:ea typeface="+mn-ea"/>
                <a:cs typeface="+mn-cs"/>
              </a:rPr>
              <a:t>“Production Worksheet” </a:t>
            </a:r>
            <a:r>
              <a:rPr kumimoji="0" lang="en-US" sz="2800" b="0" i="0" u="none" strike="noStrike" kern="1200" cap="none" spc="0" normalizeH="0" baseline="0" noProof="0" dirty="0">
                <a:ln>
                  <a:noFill/>
                </a:ln>
                <a:solidFill>
                  <a:schemeClr val="bg1"/>
                </a:solidFill>
                <a:effectLst/>
                <a:uLnTx/>
                <a:uFillTx/>
                <a:latin typeface="Calibri"/>
                <a:ea typeface="+mn-ea"/>
                <a:cs typeface="+mn-cs"/>
              </a:rPr>
              <a:t>by filling in the </a:t>
            </a:r>
            <a:r>
              <a:rPr kumimoji="0" lang="en-US" sz="2800" b="1" i="0" u="none" strike="noStrike" kern="1200" cap="none" spc="0" normalizeH="0" baseline="0" noProof="0" dirty="0">
                <a:ln>
                  <a:noFill/>
                </a:ln>
                <a:solidFill>
                  <a:schemeClr val="bg1"/>
                </a:solidFill>
                <a:effectLst/>
                <a:uLnTx/>
                <a:uFillTx/>
                <a:latin typeface="Calibri"/>
                <a:ea typeface="+mn-ea"/>
                <a:cs typeface="+mn-cs"/>
              </a:rPr>
              <a:t>Amount Leftover </a:t>
            </a:r>
            <a:r>
              <a:rPr kumimoji="0" lang="en-US" sz="2800" b="0" i="0" u="none" strike="noStrike" kern="1200" cap="none" spc="0" normalizeH="0" baseline="0" noProof="0" dirty="0">
                <a:ln>
                  <a:noFill/>
                </a:ln>
                <a:solidFill>
                  <a:schemeClr val="bg1"/>
                </a:solidFill>
                <a:effectLst/>
                <a:uLnTx/>
                <a:uFillTx/>
                <a:latin typeface="Calibri"/>
                <a:ea typeface="+mn-ea"/>
                <a:cs typeface="+mn-cs"/>
              </a:rPr>
              <a:t>column.</a:t>
            </a:r>
          </a:p>
        </p:txBody>
      </p:sp>
      <p:sp>
        <p:nvSpPr>
          <p:cNvPr id="18" name="TextBox 17">
            <a:extLst>
              <a:ext uri="{FF2B5EF4-FFF2-40B4-BE49-F238E27FC236}">
                <a16:creationId xmlns:a16="http://schemas.microsoft.com/office/drawing/2014/main" id="{C74EA1C5-EF09-E0D0-86C0-F3F876295698}"/>
              </a:ext>
            </a:extLst>
          </p:cNvPr>
          <p:cNvSpPr txBox="1"/>
          <p:nvPr/>
        </p:nvSpPr>
        <p:spPr>
          <a:xfrm>
            <a:off x="6513859" y="5921153"/>
            <a:ext cx="533416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308"/>
                </a:solidFill>
                <a:effectLst/>
                <a:uLnTx/>
                <a:uFillTx/>
                <a:latin typeface="Calibri"/>
                <a:ea typeface="+mn-ea"/>
                <a:cs typeface="+mn-cs"/>
              </a:rPr>
              <a:t>Unserved leftovers – burritos 20 , juice 23, apple 36, 1%milk 29, N.F 6</a:t>
            </a:r>
          </a:p>
        </p:txBody>
      </p:sp>
      <p:sp>
        <p:nvSpPr>
          <p:cNvPr id="19" name="TextBox 18">
            <a:extLst>
              <a:ext uri="{FF2B5EF4-FFF2-40B4-BE49-F238E27FC236}">
                <a16:creationId xmlns:a16="http://schemas.microsoft.com/office/drawing/2014/main" id="{76E5A4D9-1F63-451B-8F9D-45ECEA40368E}"/>
              </a:ext>
            </a:extLst>
          </p:cNvPr>
          <p:cNvSpPr txBox="1"/>
          <p:nvPr/>
        </p:nvSpPr>
        <p:spPr>
          <a:xfrm>
            <a:off x="11026298" y="3698106"/>
            <a:ext cx="42106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308"/>
                </a:solidFill>
                <a:effectLst/>
                <a:uLnTx/>
                <a:uFillTx/>
                <a:latin typeface="Calibri"/>
                <a:ea typeface="+mn-ea"/>
                <a:cs typeface="+mn-cs"/>
              </a:rPr>
              <a:t>20</a:t>
            </a:r>
          </a:p>
        </p:txBody>
      </p:sp>
      <p:sp>
        <p:nvSpPr>
          <p:cNvPr id="20" name="TextBox 19">
            <a:extLst>
              <a:ext uri="{FF2B5EF4-FFF2-40B4-BE49-F238E27FC236}">
                <a16:creationId xmlns:a16="http://schemas.microsoft.com/office/drawing/2014/main" id="{CEC1BC58-7A79-E4A0-7552-17AB4EC837B9}"/>
              </a:ext>
            </a:extLst>
          </p:cNvPr>
          <p:cNvSpPr txBox="1"/>
          <p:nvPr/>
        </p:nvSpPr>
        <p:spPr>
          <a:xfrm>
            <a:off x="6465773" y="6182834"/>
            <a:ext cx="541414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308"/>
                </a:solidFill>
                <a:effectLst/>
                <a:uLnTx/>
                <a:uFillTx/>
                <a:latin typeface="Calibri"/>
                <a:ea typeface="+mn-ea"/>
                <a:cs typeface="+mn-cs"/>
              </a:rPr>
              <a:t>Share table leftovers burritos 20, Juice 20,apple 25  , 1% milk 42, N.F. 11 </a:t>
            </a:r>
          </a:p>
        </p:txBody>
      </p:sp>
      <p:sp>
        <p:nvSpPr>
          <p:cNvPr id="21" name="TextBox 20">
            <a:extLst>
              <a:ext uri="{FF2B5EF4-FFF2-40B4-BE49-F238E27FC236}">
                <a16:creationId xmlns:a16="http://schemas.microsoft.com/office/drawing/2014/main" id="{4D18A930-0A7C-7115-513D-0289AFC34117}"/>
              </a:ext>
            </a:extLst>
          </p:cNvPr>
          <p:cNvSpPr txBox="1"/>
          <p:nvPr/>
        </p:nvSpPr>
        <p:spPr>
          <a:xfrm>
            <a:off x="11020436" y="3862072"/>
            <a:ext cx="42106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308"/>
                </a:solidFill>
                <a:effectLst/>
                <a:uLnTx/>
                <a:uFillTx/>
                <a:latin typeface="Calibri"/>
                <a:ea typeface="+mn-ea"/>
                <a:cs typeface="+mn-cs"/>
              </a:rPr>
              <a:t>43</a:t>
            </a:r>
          </a:p>
        </p:txBody>
      </p:sp>
      <p:sp>
        <p:nvSpPr>
          <p:cNvPr id="22" name="TextBox 21">
            <a:extLst>
              <a:ext uri="{FF2B5EF4-FFF2-40B4-BE49-F238E27FC236}">
                <a16:creationId xmlns:a16="http://schemas.microsoft.com/office/drawing/2014/main" id="{A36C593B-1C58-4A62-D34E-F7E000DAE1B6}"/>
              </a:ext>
            </a:extLst>
          </p:cNvPr>
          <p:cNvSpPr txBox="1"/>
          <p:nvPr/>
        </p:nvSpPr>
        <p:spPr>
          <a:xfrm>
            <a:off x="11028036" y="3993320"/>
            <a:ext cx="42106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308"/>
                </a:solidFill>
                <a:effectLst/>
                <a:uLnTx/>
                <a:uFillTx/>
                <a:latin typeface="Calibri"/>
                <a:ea typeface="+mn-ea"/>
                <a:cs typeface="+mn-cs"/>
              </a:rPr>
              <a:t>61</a:t>
            </a:r>
          </a:p>
        </p:txBody>
      </p:sp>
      <p:sp>
        <p:nvSpPr>
          <p:cNvPr id="23" name="TextBox 22">
            <a:extLst>
              <a:ext uri="{FF2B5EF4-FFF2-40B4-BE49-F238E27FC236}">
                <a16:creationId xmlns:a16="http://schemas.microsoft.com/office/drawing/2014/main" id="{20E84F89-7C9E-1E17-4BFE-F3567A6AF1AC}"/>
              </a:ext>
            </a:extLst>
          </p:cNvPr>
          <p:cNvSpPr txBox="1"/>
          <p:nvPr/>
        </p:nvSpPr>
        <p:spPr>
          <a:xfrm>
            <a:off x="11028036" y="4282486"/>
            <a:ext cx="42106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308"/>
                </a:solidFill>
                <a:effectLst/>
                <a:uLnTx/>
                <a:uFillTx/>
                <a:latin typeface="Calibri"/>
                <a:ea typeface="+mn-ea"/>
                <a:cs typeface="+mn-cs"/>
              </a:rPr>
              <a:t>17</a:t>
            </a:r>
          </a:p>
        </p:txBody>
      </p:sp>
      <p:sp>
        <p:nvSpPr>
          <p:cNvPr id="24" name="TextBox 23">
            <a:extLst>
              <a:ext uri="{FF2B5EF4-FFF2-40B4-BE49-F238E27FC236}">
                <a16:creationId xmlns:a16="http://schemas.microsoft.com/office/drawing/2014/main" id="{F341A577-F9E4-9E17-1146-0828180700D4}"/>
              </a:ext>
            </a:extLst>
          </p:cNvPr>
          <p:cNvSpPr txBox="1"/>
          <p:nvPr/>
        </p:nvSpPr>
        <p:spPr>
          <a:xfrm>
            <a:off x="11028036" y="4145720"/>
            <a:ext cx="42106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308"/>
                </a:solidFill>
                <a:effectLst/>
                <a:uLnTx/>
                <a:uFillTx/>
                <a:latin typeface="Calibri"/>
                <a:ea typeface="+mn-ea"/>
                <a:cs typeface="+mn-cs"/>
              </a:rPr>
              <a:t>71</a:t>
            </a:r>
          </a:p>
        </p:txBody>
      </p:sp>
      <p:sp>
        <p:nvSpPr>
          <p:cNvPr id="25" name="TextBox 24">
            <a:extLst>
              <a:ext uri="{FF2B5EF4-FFF2-40B4-BE49-F238E27FC236}">
                <a16:creationId xmlns:a16="http://schemas.microsoft.com/office/drawing/2014/main" id="{7EE0AF1C-3EAD-33B4-860C-53473205AB47}"/>
              </a:ext>
            </a:extLst>
          </p:cNvPr>
          <p:cNvSpPr txBox="1"/>
          <p:nvPr/>
        </p:nvSpPr>
        <p:spPr>
          <a:xfrm>
            <a:off x="11071252" y="4441424"/>
            <a:ext cx="42106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308"/>
                </a:solidFill>
                <a:effectLst/>
                <a:uLnTx/>
                <a:uFillTx/>
                <a:latin typeface="Calibri"/>
                <a:ea typeface="+mn-ea"/>
                <a:cs typeface="+mn-cs"/>
              </a:rPr>
              <a:t>0</a:t>
            </a:r>
          </a:p>
        </p:txBody>
      </p:sp>
      <p:sp>
        <p:nvSpPr>
          <p:cNvPr id="26" name="Rectangle 25">
            <a:extLst>
              <a:ext uri="{FF2B5EF4-FFF2-40B4-BE49-F238E27FC236}">
                <a16:creationId xmlns:a16="http://schemas.microsoft.com/office/drawing/2014/main" id="{2D034C2B-8D4D-61C2-389C-AF57F4F5C25F}"/>
              </a:ext>
            </a:extLst>
          </p:cNvPr>
          <p:cNvSpPr/>
          <p:nvPr/>
        </p:nvSpPr>
        <p:spPr>
          <a:xfrm>
            <a:off x="10998934" y="3914216"/>
            <a:ext cx="364554" cy="788819"/>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C5F21B82-DD22-13D7-D90A-2785CAA8159E}"/>
              </a:ext>
            </a:extLst>
          </p:cNvPr>
          <p:cNvSpPr/>
          <p:nvPr/>
        </p:nvSpPr>
        <p:spPr>
          <a:xfrm>
            <a:off x="10998934" y="3765609"/>
            <a:ext cx="364554" cy="130633"/>
          </a:xfrm>
          <a:prstGeom prst="rect">
            <a:avLst/>
          </a:prstGeom>
          <a:noFill/>
          <a:ln w="19050">
            <a:solidFill>
              <a:srgbClr val="F0720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itle 1">
            <a:extLst>
              <a:ext uri="{FF2B5EF4-FFF2-40B4-BE49-F238E27FC236}">
                <a16:creationId xmlns:a16="http://schemas.microsoft.com/office/drawing/2014/main" id="{16A9C0FC-313D-6124-7141-EBBE60E956C4}"/>
              </a:ext>
            </a:extLst>
          </p:cNvPr>
          <p:cNvSpPr txBox="1">
            <a:spLocks/>
          </p:cNvSpPr>
          <p:nvPr/>
        </p:nvSpPr>
        <p:spPr>
          <a:xfrm>
            <a:off x="-1" y="91651"/>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6000" b="1" dirty="0">
                <a:solidFill>
                  <a:srgbClr val="002060"/>
                </a:solidFill>
                <a:latin typeface="Times New Roman" panose="02020603050405020304" pitchFamily="18" charset="0"/>
                <a:cs typeface="Times New Roman" panose="02020603050405020304" pitchFamily="18" charset="0"/>
              </a:rPr>
              <a:t>Recording Leftovers Count</a:t>
            </a:r>
          </a:p>
        </p:txBody>
      </p:sp>
    </p:spTree>
    <p:extLst>
      <p:ext uri="{BB962C8B-B14F-4D97-AF65-F5344CB8AC3E}">
        <p14:creationId xmlns:p14="http://schemas.microsoft.com/office/powerpoint/2010/main" val="19889855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55F2AC-3F08-FC62-8ADA-5E83D039557E}"/>
              </a:ext>
            </a:extLst>
          </p:cNvPr>
          <p:cNvSpPr/>
          <p:nvPr/>
        </p:nvSpPr>
        <p:spPr>
          <a:xfrm>
            <a:off x="0" y="357419"/>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0A60D9-3807-34A0-CF14-11627CD5B625}"/>
              </a:ext>
            </a:extLst>
          </p:cNvPr>
          <p:cNvSpPr>
            <a:spLocks/>
          </p:cNvSpPr>
          <p:nvPr/>
        </p:nvSpPr>
        <p:spPr>
          <a:xfrm>
            <a:off x="228950" y="1587531"/>
            <a:ext cx="11734098" cy="511637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16A9C0FC-313D-6124-7141-EBBE60E956C4}"/>
              </a:ext>
            </a:extLst>
          </p:cNvPr>
          <p:cNvSpPr txBox="1">
            <a:spLocks/>
          </p:cNvSpPr>
          <p:nvPr/>
        </p:nvSpPr>
        <p:spPr>
          <a:xfrm>
            <a:off x="0" y="256485"/>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1" i="0" u="none" strike="noStrike" kern="1200" cap="none" spc="-50" normalizeH="0" baseline="0" noProof="0" dirty="0">
                <a:solidFill>
                  <a:srgbClr val="002060"/>
                </a:solidFill>
                <a:uLnTx/>
                <a:uFillTx/>
                <a:latin typeface="Times New Roman" panose="02020603050405020304" pitchFamily="18" charset="0"/>
                <a:cs typeface="Times New Roman" panose="02020603050405020304" pitchFamily="18" charset="0"/>
              </a:rPr>
              <a:t>Items Returned In BIC Bags</a:t>
            </a:r>
          </a:p>
        </p:txBody>
      </p:sp>
      <p:sp>
        <p:nvSpPr>
          <p:cNvPr id="2" name="Content Placeholder 2">
            <a:extLst>
              <a:ext uri="{FF2B5EF4-FFF2-40B4-BE49-F238E27FC236}">
                <a16:creationId xmlns:a16="http://schemas.microsoft.com/office/drawing/2014/main" id="{82FE3561-9137-4EF3-7671-C1016D46C388}"/>
              </a:ext>
            </a:extLst>
          </p:cNvPr>
          <p:cNvSpPr>
            <a:spLocks noGrp="1"/>
          </p:cNvSpPr>
          <p:nvPr>
            <p:ph idx="1"/>
          </p:nvPr>
        </p:nvSpPr>
        <p:spPr>
          <a:xfrm>
            <a:off x="609582" y="1607970"/>
            <a:ext cx="10969273" cy="1440841"/>
          </a:xfrm>
        </p:spPr>
        <p:txBody>
          <a:bodyPr>
            <a:noAutofit/>
          </a:bodyPr>
          <a:lstStyle/>
          <a:p>
            <a:pPr marL="0" lvl="1" indent="0">
              <a:spcBef>
                <a:spcPts val="400"/>
              </a:spcBef>
              <a:spcAft>
                <a:spcPts val="200"/>
              </a:spcAft>
              <a:buNone/>
            </a:pPr>
            <a:r>
              <a:rPr lang="en-US" sz="2800" dirty="0">
                <a:solidFill>
                  <a:schemeClr val="bg1"/>
                </a:solidFill>
              </a:rPr>
              <a:t>Items that will be returned to stock must be inspected for tampering. </a:t>
            </a:r>
          </a:p>
          <a:p>
            <a:pPr marL="0" lvl="1" indent="0">
              <a:spcBef>
                <a:spcPts val="400"/>
              </a:spcBef>
              <a:spcAft>
                <a:spcPts val="200"/>
              </a:spcAft>
              <a:buNone/>
            </a:pPr>
            <a:r>
              <a:rPr lang="en-US" sz="2800" dirty="0">
                <a:solidFill>
                  <a:schemeClr val="bg1"/>
                </a:solidFill>
              </a:rPr>
              <a:t>Store items separately from other inventory.</a:t>
            </a:r>
          </a:p>
          <a:p>
            <a:pPr>
              <a:spcAft>
                <a:spcPts val="200"/>
              </a:spcAft>
            </a:pPr>
            <a:endParaRPr lang="en-US" dirty="0"/>
          </a:p>
          <a:p>
            <a:pPr marL="971550" lvl="1" indent="-514350"/>
            <a:endParaRPr lang="en-US" dirty="0"/>
          </a:p>
        </p:txBody>
      </p:sp>
      <p:sp>
        <p:nvSpPr>
          <p:cNvPr id="8" name="TextBox 7">
            <a:extLst>
              <a:ext uri="{FF2B5EF4-FFF2-40B4-BE49-F238E27FC236}">
                <a16:creationId xmlns:a16="http://schemas.microsoft.com/office/drawing/2014/main" id="{AD48194E-D99B-159B-3D13-91B78AA4C648}"/>
              </a:ext>
            </a:extLst>
          </p:cNvPr>
          <p:cNvSpPr txBox="1"/>
          <p:nvPr/>
        </p:nvSpPr>
        <p:spPr>
          <a:xfrm>
            <a:off x="124058" y="2844091"/>
            <a:ext cx="2724392" cy="1292662"/>
          </a:xfrm>
          <a:prstGeom prst="rect">
            <a:avLst/>
          </a:prstGeom>
          <a:solidFill>
            <a:srgbClr val="FFC000"/>
          </a:solidFill>
          <a:ln>
            <a:solidFill>
              <a:srgbClr val="002060"/>
            </a:solidFill>
          </a:ln>
        </p:spPr>
        <p:txBody>
          <a:bodyPr wrap="square" rtlCol="0">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a:ea typeface="+mn-ea"/>
                <a:cs typeface="+mn-cs"/>
              </a:rPr>
              <a:t>Dispose</a:t>
            </a:r>
            <a:r>
              <a:rPr kumimoji="0" lang="en-US" sz="2600" b="0" i="0" u="none" strike="noStrike" kern="1200" cap="none" spc="0" normalizeH="0" baseline="0" noProof="0" dirty="0">
                <a:ln>
                  <a:noFill/>
                </a:ln>
                <a:solidFill>
                  <a:srgbClr val="002060"/>
                </a:solidFill>
                <a:effectLst/>
                <a:uLnTx/>
                <a:uFillTx/>
                <a:latin typeface="Calibri"/>
                <a:ea typeface="+mn-ea"/>
                <a:cs typeface="+mn-cs"/>
              </a:rPr>
              <a:t> </a:t>
            </a:r>
          </a:p>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a:ea typeface="+mn-ea"/>
                <a:cs typeface="+mn-cs"/>
              </a:rPr>
              <a:t>of previously heated foods</a:t>
            </a:r>
          </a:p>
        </p:txBody>
      </p:sp>
      <p:sp>
        <p:nvSpPr>
          <p:cNvPr id="31" name="TextBox 30">
            <a:extLst>
              <a:ext uri="{FF2B5EF4-FFF2-40B4-BE49-F238E27FC236}">
                <a16:creationId xmlns:a16="http://schemas.microsoft.com/office/drawing/2014/main" id="{5A01DFD6-0E51-D88C-1BAA-9AD2E3C70A71}"/>
              </a:ext>
            </a:extLst>
          </p:cNvPr>
          <p:cNvSpPr txBox="1"/>
          <p:nvPr/>
        </p:nvSpPr>
        <p:spPr>
          <a:xfrm>
            <a:off x="2871197" y="3512836"/>
            <a:ext cx="3092262" cy="1569660"/>
          </a:xfrm>
          <a:prstGeom prst="rect">
            <a:avLst/>
          </a:prstGeom>
          <a:solidFill>
            <a:schemeClr val="bg1"/>
          </a:solidFill>
          <a:ln>
            <a:solidFill>
              <a:srgbClr val="17375E"/>
            </a:solidFill>
          </a:ln>
        </p:spPr>
        <p:txBody>
          <a:bodyPr wrap="square" rtlCol="0">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a:ea typeface="+mn-ea"/>
                <a:cs typeface="+mn-cs"/>
              </a:rPr>
              <a:t>Refrigerate</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p>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milk, juice, and yogurt immediately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000"/>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C3119DDD-D5B7-B4BE-1A96-D27C67E9CB35}"/>
              </a:ext>
            </a:extLst>
          </p:cNvPr>
          <p:cNvSpPr txBox="1"/>
          <p:nvPr/>
        </p:nvSpPr>
        <p:spPr>
          <a:xfrm>
            <a:off x="5986206" y="4277111"/>
            <a:ext cx="2727158" cy="1569660"/>
          </a:xfrm>
          <a:prstGeom prst="rect">
            <a:avLst/>
          </a:prstGeom>
          <a:solidFill>
            <a:srgbClr val="FFC000"/>
          </a:solidFill>
          <a:ln>
            <a:solidFill>
              <a:schemeClr val="bg1"/>
            </a:solidFill>
          </a:ln>
        </p:spPr>
        <p:txBody>
          <a:bodyPr wrap="square" rtlCol="0">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a:ea typeface="+mn-ea"/>
                <a:cs typeface="+mn-cs"/>
              </a:rPr>
              <a:t>Wash</a:t>
            </a:r>
            <a:endParaRPr kumimoji="0" lang="en-US" sz="2600" b="0" i="0" u="none" strike="noStrike" kern="1200" cap="none" spc="0" normalizeH="0" baseline="0" noProof="0" dirty="0">
              <a:ln>
                <a:noFill/>
              </a:ln>
              <a:solidFill>
                <a:srgbClr val="002060"/>
              </a:solidFill>
              <a:effectLst/>
              <a:uLnTx/>
              <a:uFillTx/>
              <a:latin typeface="Calibri"/>
              <a:ea typeface="+mn-ea"/>
              <a:cs typeface="+mn-cs"/>
            </a:endParaRPr>
          </a:p>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a:ea typeface="+mn-ea"/>
                <a:cs typeface="+mn-cs"/>
              </a:rPr>
              <a:t>Fruits that will </a:t>
            </a:r>
          </a:p>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a:ea typeface="+mn-ea"/>
                <a:cs typeface="+mn-cs"/>
              </a:rPr>
              <a:t>be reserved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5DF799EF-3EE6-CC8C-5C5C-A3DC509CD195}"/>
              </a:ext>
            </a:extLst>
          </p:cNvPr>
          <p:cNvSpPr txBox="1"/>
          <p:nvPr/>
        </p:nvSpPr>
        <p:spPr>
          <a:xfrm>
            <a:off x="8736110" y="5109623"/>
            <a:ext cx="3387650" cy="1569660"/>
          </a:xfrm>
          <a:prstGeom prst="rect">
            <a:avLst/>
          </a:prstGeom>
          <a:solidFill>
            <a:srgbClr val="FFFFFF"/>
          </a:solidFill>
          <a:ln>
            <a:solidFill>
              <a:srgbClr val="17375E"/>
            </a:solidFill>
          </a:ln>
        </p:spPr>
        <p:txBody>
          <a:bodyPr wrap="square" rtlCol="0">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Calibri"/>
                <a:ea typeface="+mn-ea"/>
                <a:cs typeface="+mn-cs"/>
              </a:rPr>
              <a:t>Store</a:t>
            </a:r>
            <a:r>
              <a:rPr kumimoji="0" lang="en-US" sz="2600" b="0" i="0" u="none" strike="noStrike" kern="1200" cap="none" spc="0" normalizeH="0" baseline="0" noProof="0" dirty="0">
                <a:ln>
                  <a:noFill/>
                </a:ln>
                <a:solidFill>
                  <a:srgbClr val="000000"/>
                </a:solidFill>
                <a:effectLst/>
                <a:uLnTx/>
                <a:uFillTx/>
                <a:latin typeface="Calibri"/>
                <a:ea typeface="+mn-ea"/>
                <a:cs typeface="+mn-cs"/>
              </a:rPr>
              <a:t> </a:t>
            </a:r>
          </a:p>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Shelf stable food according to FIFO rules</a:t>
            </a: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000"/>
              </a:solidFill>
              <a:effectLst/>
              <a:uLnTx/>
              <a:uFillTx/>
              <a:latin typeface="Calibri"/>
              <a:ea typeface="+mn-ea"/>
              <a:cs typeface="+mn-cs"/>
            </a:endParaRPr>
          </a:p>
        </p:txBody>
      </p:sp>
    </p:spTree>
    <p:extLst>
      <p:ext uri="{BB962C8B-B14F-4D97-AF65-F5344CB8AC3E}">
        <p14:creationId xmlns:p14="http://schemas.microsoft.com/office/powerpoint/2010/main" val="4122599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5E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1485A8-A3D5-056E-7E83-A392031E376F}"/>
              </a:ext>
            </a:extLst>
          </p:cNvPr>
          <p:cNvSpPr/>
          <p:nvPr/>
        </p:nvSpPr>
        <p:spPr>
          <a:xfrm>
            <a:off x="0" y="3742660"/>
            <a:ext cx="12192000" cy="311534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6" name="Picture 2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2" y="-608098"/>
            <a:ext cx="11893432" cy="6155071"/>
          </a:xfrm>
          <a:prstGeom prst="rect">
            <a:avLst/>
          </a:prstGeom>
        </p:spPr>
      </p:pic>
      <p:pic>
        <p:nvPicPr>
          <p:cNvPr id="24" name="Picture 23">
            <a:extLst>
              <a:ext uri="{FF2B5EF4-FFF2-40B4-BE49-F238E27FC236}">
                <a16:creationId xmlns:a16="http://schemas.microsoft.com/office/drawing/2014/main" id="{60CF7342-2AC4-9B49-33D5-5733CBD3E8C9}"/>
              </a:ext>
            </a:extLst>
          </p:cNvPr>
          <p:cNvPicPr>
            <a:picLocks noChangeAspect="1"/>
          </p:cNvPicPr>
          <p:nvPr/>
        </p:nvPicPr>
        <p:blipFill>
          <a:blip r:embed="rId4"/>
          <a:stretch>
            <a:fillRect/>
          </a:stretch>
        </p:blipFill>
        <p:spPr>
          <a:xfrm>
            <a:off x="2974243" y="64168"/>
            <a:ext cx="1088523" cy="1659639"/>
          </a:xfrm>
          <a:prstGeom prst="rect">
            <a:avLst/>
          </a:prstGeom>
          <a:ln w="19050">
            <a:solidFill>
              <a:schemeClr val="tx1"/>
            </a:solidFill>
          </a:ln>
        </p:spPr>
      </p:pic>
      <p:pic>
        <p:nvPicPr>
          <p:cNvPr id="27" name="Picture 26">
            <a:extLst>
              <a:ext uri="{FF2B5EF4-FFF2-40B4-BE49-F238E27FC236}">
                <a16:creationId xmlns:a16="http://schemas.microsoft.com/office/drawing/2014/main" id="{EE6FEAE4-B411-508E-A624-F05BC6D86438}"/>
              </a:ext>
            </a:extLst>
          </p:cNvPr>
          <p:cNvPicPr>
            <a:picLocks noChangeAspect="1"/>
          </p:cNvPicPr>
          <p:nvPr/>
        </p:nvPicPr>
        <p:blipFill>
          <a:blip r:embed="rId5"/>
          <a:stretch>
            <a:fillRect/>
          </a:stretch>
        </p:blipFill>
        <p:spPr>
          <a:xfrm>
            <a:off x="10879581" y="603902"/>
            <a:ext cx="1178751" cy="922764"/>
          </a:xfrm>
          <a:prstGeom prst="rect">
            <a:avLst/>
          </a:prstGeom>
        </p:spPr>
      </p:pic>
      <p:pic>
        <p:nvPicPr>
          <p:cNvPr id="28" name="Picture 27">
            <a:extLst>
              <a:ext uri="{FF2B5EF4-FFF2-40B4-BE49-F238E27FC236}">
                <a16:creationId xmlns:a16="http://schemas.microsoft.com/office/drawing/2014/main" id="{3E040EB6-8078-C102-B5A2-99555F0B99DE}"/>
              </a:ext>
            </a:extLst>
          </p:cNvPr>
          <p:cNvPicPr>
            <a:picLocks noChangeAspect="1"/>
          </p:cNvPicPr>
          <p:nvPr/>
        </p:nvPicPr>
        <p:blipFill rotWithShape="1">
          <a:blip r:embed="rId6"/>
          <a:srcRect l="2194" t="1944" r="2194"/>
          <a:stretch/>
        </p:blipFill>
        <p:spPr>
          <a:xfrm>
            <a:off x="10856945" y="1917700"/>
            <a:ext cx="1198386" cy="922764"/>
          </a:xfrm>
          <a:prstGeom prst="rect">
            <a:avLst/>
          </a:prstGeom>
          <a:ln>
            <a:solidFill>
              <a:srgbClr val="000000"/>
            </a:solidFill>
          </a:ln>
        </p:spPr>
      </p:pic>
      <p:pic>
        <p:nvPicPr>
          <p:cNvPr id="4" name="Picture 3">
            <a:extLst>
              <a:ext uri="{FF2B5EF4-FFF2-40B4-BE49-F238E27FC236}">
                <a16:creationId xmlns:a16="http://schemas.microsoft.com/office/drawing/2014/main" id="{5ED05427-B9F9-A04E-C7F0-573BFC10D44C}"/>
              </a:ext>
            </a:extLst>
          </p:cNvPr>
          <p:cNvPicPr>
            <a:picLocks noChangeAspect="1"/>
          </p:cNvPicPr>
          <p:nvPr/>
        </p:nvPicPr>
        <p:blipFill>
          <a:blip r:embed="rId7"/>
          <a:stretch>
            <a:fillRect/>
          </a:stretch>
        </p:blipFill>
        <p:spPr>
          <a:xfrm>
            <a:off x="928028" y="2728915"/>
            <a:ext cx="825231" cy="142592"/>
          </a:xfrm>
          <a:prstGeom prst="rect">
            <a:avLst/>
          </a:prstGeom>
        </p:spPr>
      </p:pic>
      <p:pic>
        <p:nvPicPr>
          <p:cNvPr id="7" name="Picture 6" descr="Cinnamon Toast Crunch™ Cereal Single Serve Cup 2 oz | General Mills  Foodservice">
            <a:extLst>
              <a:ext uri="{FF2B5EF4-FFF2-40B4-BE49-F238E27FC236}">
                <a16:creationId xmlns:a16="http://schemas.microsoft.com/office/drawing/2014/main" id="{6CC84D9C-7515-C2E2-41FD-23AD3F3653E6}"/>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9067265" y="3512191"/>
            <a:ext cx="479485" cy="4818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innamon Toast Crunch™ Cereal Single Serve Cup 2 oz | General Mills  Foodservice">
            <a:extLst>
              <a:ext uri="{FF2B5EF4-FFF2-40B4-BE49-F238E27FC236}">
                <a16:creationId xmlns:a16="http://schemas.microsoft.com/office/drawing/2014/main" id="{FC70D794-3434-2561-D54C-10BF6EE2021D}"/>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9523023" y="3545759"/>
            <a:ext cx="479485" cy="4818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65814D0-987C-1942-AB0E-6C814F925483}"/>
              </a:ext>
            </a:extLst>
          </p:cNvPr>
          <p:cNvPicPr>
            <a:picLocks noChangeAspect="1"/>
          </p:cNvPicPr>
          <p:nvPr/>
        </p:nvPicPr>
        <p:blipFill>
          <a:blip r:embed="rId10"/>
          <a:stretch>
            <a:fillRect/>
          </a:stretch>
        </p:blipFill>
        <p:spPr>
          <a:xfrm rot="205078">
            <a:off x="7279722" y="3452265"/>
            <a:ext cx="307930" cy="267129"/>
          </a:xfrm>
          <a:prstGeom prst="rect">
            <a:avLst/>
          </a:prstGeom>
        </p:spPr>
      </p:pic>
      <p:pic>
        <p:nvPicPr>
          <p:cNvPr id="13" name="Picture 12">
            <a:extLst>
              <a:ext uri="{FF2B5EF4-FFF2-40B4-BE49-F238E27FC236}">
                <a16:creationId xmlns:a16="http://schemas.microsoft.com/office/drawing/2014/main" id="{748E2EFD-F7F8-2FAC-8A3D-C6475CF45CE2}"/>
              </a:ext>
            </a:extLst>
          </p:cNvPr>
          <p:cNvPicPr>
            <a:picLocks noChangeAspect="1"/>
          </p:cNvPicPr>
          <p:nvPr/>
        </p:nvPicPr>
        <p:blipFill>
          <a:blip r:embed="rId11"/>
          <a:stretch>
            <a:fillRect/>
          </a:stretch>
        </p:blipFill>
        <p:spPr>
          <a:xfrm rot="593085">
            <a:off x="8072986" y="3448879"/>
            <a:ext cx="794779" cy="372208"/>
          </a:xfrm>
          <a:prstGeom prst="rect">
            <a:avLst/>
          </a:prstGeom>
        </p:spPr>
      </p:pic>
      <p:pic>
        <p:nvPicPr>
          <p:cNvPr id="14" name="Picture 13">
            <a:extLst>
              <a:ext uri="{FF2B5EF4-FFF2-40B4-BE49-F238E27FC236}">
                <a16:creationId xmlns:a16="http://schemas.microsoft.com/office/drawing/2014/main" id="{99639F7D-6451-DDD5-277E-383717FE09C7}"/>
              </a:ext>
            </a:extLst>
          </p:cNvPr>
          <p:cNvPicPr>
            <a:picLocks noChangeAspect="1"/>
          </p:cNvPicPr>
          <p:nvPr/>
        </p:nvPicPr>
        <p:blipFill>
          <a:blip r:embed="rId11"/>
          <a:stretch>
            <a:fillRect/>
          </a:stretch>
        </p:blipFill>
        <p:spPr>
          <a:xfrm rot="593085">
            <a:off x="7960471" y="3590315"/>
            <a:ext cx="794779" cy="372208"/>
          </a:xfrm>
          <a:prstGeom prst="rect">
            <a:avLst/>
          </a:prstGeom>
        </p:spPr>
      </p:pic>
      <p:pic>
        <p:nvPicPr>
          <p:cNvPr id="15" name="Picture 14">
            <a:extLst>
              <a:ext uri="{FF2B5EF4-FFF2-40B4-BE49-F238E27FC236}">
                <a16:creationId xmlns:a16="http://schemas.microsoft.com/office/drawing/2014/main" id="{D9A04243-0B94-DCA1-2093-520EC991448E}"/>
              </a:ext>
            </a:extLst>
          </p:cNvPr>
          <p:cNvPicPr>
            <a:picLocks noChangeAspect="1"/>
          </p:cNvPicPr>
          <p:nvPr/>
        </p:nvPicPr>
        <p:blipFill>
          <a:blip r:embed="rId11"/>
          <a:stretch>
            <a:fillRect/>
          </a:stretch>
        </p:blipFill>
        <p:spPr>
          <a:xfrm rot="593085">
            <a:off x="7750377" y="3720053"/>
            <a:ext cx="794779" cy="372208"/>
          </a:xfrm>
          <a:prstGeom prst="rect">
            <a:avLst/>
          </a:prstGeom>
        </p:spPr>
      </p:pic>
      <p:pic>
        <p:nvPicPr>
          <p:cNvPr id="16" name="Picture 15">
            <a:extLst>
              <a:ext uri="{FF2B5EF4-FFF2-40B4-BE49-F238E27FC236}">
                <a16:creationId xmlns:a16="http://schemas.microsoft.com/office/drawing/2014/main" id="{75E4E74C-451F-E4A4-A4E8-A94903999398}"/>
              </a:ext>
            </a:extLst>
          </p:cNvPr>
          <p:cNvPicPr>
            <a:picLocks noChangeAspect="1"/>
          </p:cNvPicPr>
          <p:nvPr/>
        </p:nvPicPr>
        <p:blipFill>
          <a:blip r:embed="rId11"/>
          <a:stretch>
            <a:fillRect/>
          </a:stretch>
        </p:blipFill>
        <p:spPr>
          <a:xfrm rot="593085">
            <a:off x="7442067" y="3722848"/>
            <a:ext cx="794779" cy="372208"/>
          </a:xfrm>
          <a:prstGeom prst="rect">
            <a:avLst/>
          </a:prstGeom>
        </p:spPr>
      </p:pic>
      <p:pic>
        <p:nvPicPr>
          <p:cNvPr id="17" name="Picture 16">
            <a:extLst>
              <a:ext uri="{FF2B5EF4-FFF2-40B4-BE49-F238E27FC236}">
                <a16:creationId xmlns:a16="http://schemas.microsoft.com/office/drawing/2014/main" id="{7CFB7C8F-7EC5-CF72-4953-5C2207F7DDF8}"/>
              </a:ext>
            </a:extLst>
          </p:cNvPr>
          <p:cNvPicPr>
            <a:picLocks noChangeAspect="1"/>
          </p:cNvPicPr>
          <p:nvPr/>
        </p:nvPicPr>
        <p:blipFill>
          <a:blip r:embed="rId10"/>
          <a:stretch>
            <a:fillRect/>
          </a:stretch>
        </p:blipFill>
        <p:spPr>
          <a:xfrm rot="205078">
            <a:off x="7140393" y="3575408"/>
            <a:ext cx="307930" cy="267129"/>
          </a:xfrm>
          <a:prstGeom prst="rect">
            <a:avLst/>
          </a:prstGeom>
        </p:spPr>
      </p:pic>
      <p:pic>
        <p:nvPicPr>
          <p:cNvPr id="18" name="Picture 4" descr="Image result for banana vector">
            <a:extLst>
              <a:ext uri="{FF2B5EF4-FFF2-40B4-BE49-F238E27FC236}">
                <a16:creationId xmlns:a16="http://schemas.microsoft.com/office/drawing/2014/main" id="{AD0F993D-9DCF-1D57-1781-1F810AC18B3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239278">
            <a:off x="6363595" y="3376097"/>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age result for banana vector">
            <a:extLst>
              <a:ext uri="{FF2B5EF4-FFF2-40B4-BE49-F238E27FC236}">
                <a16:creationId xmlns:a16="http://schemas.microsoft.com/office/drawing/2014/main" id="{A44D1A20-AF7A-DE4C-1D88-8DB0C4FB533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239278">
            <a:off x="6320218" y="3600371"/>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73FEA9AF-DFEA-AB91-0354-68B721474086}"/>
              </a:ext>
            </a:extLst>
          </p:cNvPr>
          <p:cNvPicPr>
            <a:picLocks noChangeAspect="1"/>
          </p:cNvPicPr>
          <p:nvPr/>
        </p:nvPicPr>
        <p:blipFill>
          <a:blip r:embed="rId10"/>
          <a:stretch>
            <a:fillRect/>
          </a:stretch>
        </p:blipFill>
        <p:spPr>
          <a:xfrm rot="205078">
            <a:off x="6945033" y="3809614"/>
            <a:ext cx="307930" cy="267129"/>
          </a:xfrm>
          <a:prstGeom prst="rect">
            <a:avLst/>
          </a:prstGeom>
        </p:spPr>
      </p:pic>
      <p:pic>
        <p:nvPicPr>
          <p:cNvPr id="21" name="Picture 20" descr="Image result for banana vector">
            <a:extLst>
              <a:ext uri="{FF2B5EF4-FFF2-40B4-BE49-F238E27FC236}">
                <a16:creationId xmlns:a16="http://schemas.microsoft.com/office/drawing/2014/main" id="{95C6AA5A-5B96-F630-13DC-5E791A6777F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239278">
            <a:off x="6104781" y="3856281"/>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Cinnamon Toast Crunch™ Cereal Single Serve Cup 2 oz | General Mills  Foodservice">
            <a:extLst>
              <a:ext uri="{FF2B5EF4-FFF2-40B4-BE49-F238E27FC236}">
                <a16:creationId xmlns:a16="http://schemas.microsoft.com/office/drawing/2014/main" id="{C63D07FA-44F9-C847-E3EA-8066449E5DB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9219665" y="3664591"/>
            <a:ext cx="479485" cy="481850"/>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2">
            <a:extLst>
              <a:ext uri="{FF2B5EF4-FFF2-40B4-BE49-F238E27FC236}">
                <a16:creationId xmlns:a16="http://schemas.microsoft.com/office/drawing/2014/main" id="{70069940-FAAE-884F-F07E-3CEF723F8170}"/>
              </a:ext>
            </a:extLst>
          </p:cNvPr>
          <p:cNvSpPr txBox="1">
            <a:spLocks/>
          </p:cNvSpPr>
          <p:nvPr/>
        </p:nvSpPr>
        <p:spPr>
          <a:xfrm>
            <a:off x="8470375" y="236399"/>
            <a:ext cx="3340474" cy="2527138"/>
          </a:xfrm>
          <a:prstGeom prst="rect">
            <a:avLst/>
          </a:prstGeom>
          <a:solidFill>
            <a:schemeClr val="bg1"/>
          </a:solidFill>
          <a:ln w="76200">
            <a:solidFill>
              <a:srgbClr val="002060"/>
            </a:solidFill>
          </a:ln>
        </p:spPr>
        <p:txBody>
          <a:bodyPr vert="horz" lIns="91440" tIns="45720" rIns="91440" bIns="45720" rtlCol="0">
            <a:noAutofit/>
          </a:bodyPr>
          <a:lstStyle>
            <a:lvl1pPr marL="0" indent="0" algn="l" defTabSz="457200" rtl="0" eaLnBrk="1" latinLnBrk="0" hangingPunct="1">
              <a:spcBef>
                <a:spcPct val="20000"/>
              </a:spcBef>
              <a:buFont typeface="Arial"/>
              <a:buNone/>
              <a:defRPr sz="6000" b="1" i="0" kern="1200" baseline="0">
                <a:solidFill>
                  <a:srgbClr val="000000"/>
                </a:solidFill>
                <a:latin typeface="Calibri" panose="020F0502020204030204" pitchFamily="34" charset="0"/>
                <a:ea typeface="+mn-ea"/>
                <a:cs typeface="+mn-cs"/>
              </a:defRPr>
            </a:lvl1pPr>
            <a:lvl2pPr marL="742950" indent="-285750" algn="l" defTabSz="457200" rtl="0" eaLnBrk="1" latinLnBrk="0" hangingPunct="1">
              <a:spcBef>
                <a:spcPct val="20000"/>
              </a:spcBef>
              <a:buFont typeface="Wingdings" panose="05000000000000000000" pitchFamily="2" charset="2"/>
              <a:buChar char="Ø"/>
              <a:defRPr sz="2600" kern="1200">
                <a:solidFill>
                  <a:srgbClr val="000000"/>
                </a:solidFill>
                <a:latin typeface="+mn-lt"/>
                <a:ea typeface="+mn-ea"/>
                <a:cs typeface="+mn-cs"/>
              </a:defRPr>
            </a:lvl2pPr>
            <a:lvl3pPr marL="914400" indent="0" algn="l" defTabSz="457200" rtl="0" eaLnBrk="1" latinLnBrk="0" hangingPunct="1">
              <a:spcBef>
                <a:spcPct val="20000"/>
              </a:spcBef>
              <a:buFont typeface="Arial" panose="020B0604020202020204" pitchFamily="34" charset="0"/>
              <a:buNone/>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4400" dirty="0">
                <a:solidFill>
                  <a:srgbClr val="002060"/>
                </a:solidFill>
                <a:latin typeface="Times New Roman" panose="02020603050405020304" pitchFamily="18" charset="0"/>
                <a:cs typeface="Times New Roman" panose="02020603050405020304" pitchFamily="18" charset="0"/>
              </a:rPr>
              <a:t>Cafeteria</a:t>
            </a:r>
          </a:p>
          <a:p>
            <a:pPr algn="ctr"/>
            <a:r>
              <a:rPr lang="en-US" sz="4400" dirty="0">
                <a:solidFill>
                  <a:srgbClr val="002060"/>
                </a:solidFill>
                <a:latin typeface="Times New Roman" panose="02020603050405020304" pitchFamily="18" charset="0"/>
                <a:cs typeface="Times New Roman" panose="02020603050405020304" pitchFamily="18" charset="0"/>
              </a:rPr>
              <a:t> POS </a:t>
            </a:r>
          </a:p>
          <a:p>
            <a:pPr algn="ctr"/>
            <a:r>
              <a:rPr lang="en-US" sz="4400" dirty="0">
                <a:solidFill>
                  <a:srgbClr val="002060"/>
                </a:solidFill>
                <a:latin typeface="Times New Roman" panose="02020603050405020304" pitchFamily="18" charset="0"/>
                <a:cs typeface="Times New Roman" panose="02020603050405020304" pitchFamily="18" charset="0"/>
              </a:rPr>
              <a:t>Setup</a:t>
            </a:r>
          </a:p>
        </p:txBody>
      </p:sp>
      <p:sp>
        <p:nvSpPr>
          <p:cNvPr id="25" name="Rectangle 24">
            <a:extLst>
              <a:ext uri="{FF2B5EF4-FFF2-40B4-BE49-F238E27FC236}">
                <a16:creationId xmlns:a16="http://schemas.microsoft.com/office/drawing/2014/main" id="{06221659-07C8-AA0B-17F8-FB572A4AE45D}"/>
              </a:ext>
            </a:extLst>
          </p:cNvPr>
          <p:cNvSpPr/>
          <p:nvPr/>
        </p:nvSpPr>
        <p:spPr>
          <a:xfrm rot="21424427">
            <a:off x="908450" y="2351314"/>
            <a:ext cx="676745" cy="45719"/>
          </a:xfrm>
          <a:prstGeom prst="rect">
            <a:avLst/>
          </a:prstGeom>
          <a:solidFill>
            <a:srgbClr val="76B2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97ABFB-4756-169C-84D2-85D74A50B298}"/>
              </a:ext>
            </a:extLst>
          </p:cNvPr>
          <p:cNvSpPr/>
          <p:nvPr/>
        </p:nvSpPr>
        <p:spPr>
          <a:xfrm>
            <a:off x="848032" y="516195"/>
            <a:ext cx="1437968" cy="1659193"/>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F6298FB6-0DBF-D5F2-61F7-C18441A554A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03589" y="587079"/>
            <a:ext cx="2475411" cy="57124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4C1BC5D7-A4C4-E1D8-8B00-347647586EDF}"/>
              </a:ext>
            </a:extLst>
          </p:cNvPr>
          <p:cNvGrpSpPr/>
          <p:nvPr/>
        </p:nvGrpSpPr>
        <p:grpSpPr>
          <a:xfrm rot="21285703">
            <a:off x="2587368" y="3161997"/>
            <a:ext cx="492449" cy="105716"/>
            <a:chOff x="1488734" y="3393104"/>
            <a:chExt cx="566777" cy="147362"/>
          </a:xfrm>
        </p:grpSpPr>
        <p:sp>
          <p:nvSpPr>
            <p:cNvPr id="10" name="Rectangle 9">
              <a:extLst>
                <a:ext uri="{FF2B5EF4-FFF2-40B4-BE49-F238E27FC236}">
                  <a16:creationId xmlns:a16="http://schemas.microsoft.com/office/drawing/2014/main" id="{5B645A03-C790-1A3F-544F-00640B889302}"/>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ue and orange logo&#10;&#10;Description automatically generated">
              <a:extLst>
                <a:ext uri="{FF2B5EF4-FFF2-40B4-BE49-F238E27FC236}">
                  <a16:creationId xmlns:a16="http://schemas.microsoft.com/office/drawing/2014/main" id="{E3C268FB-13B8-0910-1361-61467D5DCB7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Tree>
    <p:extLst>
      <p:ext uri="{BB962C8B-B14F-4D97-AF65-F5344CB8AC3E}">
        <p14:creationId xmlns:p14="http://schemas.microsoft.com/office/powerpoint/2010/main" val="19922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747F560B-4128-7DC1-041D-7AE6ED123042}"/>
              </a:ext>
            </a:extLst>
          </p:cNvPr>
          <p:cNvSpPr/>
          <p:nvPr/>
        </p:nvSpPr>
        <p:spPr>
          <a:xfrm>
            <a:off x="2312276" y="2659117"/>
            <a:ext cx="7935310" cy="3813079"/>
          </a:xfrm>
          <a:prstGeom prst="triangle">
            <a:avLst/>
          </a:prstGeom>
          <a:gradFill>
            <a:gsLst>
              <a:gs pos="0">
                <a:srgbClr val="002060"/>
              </a:gs>
              <a:gs pos="100000">
                <a:srgbClr val="FFC000"/>
              </a:gs>
            </a:gsLst>
          </a:gra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5897F8B-1FF2-EC30-89F0-97358D234B56}"/>
              </a:ext>
            </a:extLst>
          </p:cNvPr>
          <p:cNvSpPr/>
          <p:nvPr/>
        </p:nvSpPr>
        <p:spPr>
          <a:xfrm>
            <a:off x="0" y="357419"/>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16A9C0FC-313D-6124-7141-EBBE60E956C4}"/>
              </a:ext>
            </a:extLst>
          </p:cNvPr>
          <p:cNvSpPr txBox="1">
            <a:spLocks/>
          </p:cNvSpPr>
          <p:nvPr/>
        </p:nvSpPr>
        <p:spPr>
          <a:xfrm>
            <a:off x="0" y="256485"/>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6000" b="1" i="0" u="none" strike="noStrike" kern="1200" cap="none" spc="-50" normalizeH="0" baseline="0" noProof="0" dirty="0">
                <a:solidFill>
                  <a:srgbClr val="002060"/>
                </a:solidFill>
                <a:uLnTx/>
                <a:uFillTx/>
                <a:latin typeface="Times New Roman" panose="02020603050405020304" pitchFamily="18" charset="0"/>
                <a:cs typeface="Times New Roman" panose="02020603050405020304" pitchFamily="18" charset="0"/>
              </a:rPr>
              <a:t>How to Return Perishable Items</a:t>
            </a:r>
          </a:p>
        </p:txBody>
      </p:sp>
      <p:grpSp>
        <p:nvGrpSpPr>
          <p:cNvPr id="26" name="Group 25">
            <a:extLst>
              <a:ext uri="{FF2B5EF4-FFF2-40B4-BE49-F238E27FC236}">
                <a16:creationId xmlns:a16="http://schemas.microsoft.com/office/drawing/2014/main" id="{2A5AEA9C-4BA0-FF57-6C5C-44CC67AD1357}"/>
              </a:ext>
            </a:extLst>
          </p:cNvPr>
          <p:cNvGrpSpPr/>
          <p:nvPr/>
        </p:nvGrpSpPr>
        <p:grpSpPr>
          <a:xfrm>
            <a:off x="3740231" y="1674604"/>
            <a:ext cx="4639493" cy="1118059"/>
            <a:chOff x="8571743" y="1962281"/>
            <a:chExt cx="4639493" cy="1118059"/>
          </a:xfrm>
        </p:grpSpPr>
        <p:sp>
          <p:nvSpPr>
            <p:cNvPr id="20" name="Rectangle: Diagonal Corners Rounded 19">
              <a:extLst>
                <a:ext uri="{FF2B5EF4-FFF2-40B4-BE49-F238E27FC236}">
                  <a16:creationId xmlns:a16="http://schemas.microsoft.com/office/drawing/2014/main" id="{C3956EBC-B1C1-C336-7242-D44A8463DBA5}"/>
                </a:ext>
              </a:extLst>
            </p:cNvPr>
            <p:cNvSpPr/>
            <p:nvPr/>
          </p:nvSpPr>
          <p:spPr>
            <a:xfrm>
              <a:off x="8764190" y="2202659"/>
              <a:ext cx="4438617" cy="877681"/>
            </a:xfrm>
            <a:prstGeom prst="round2DiagRect">
              <a:avLst>
                <a:gd name="adj1" fmla="val 16667"/>
                <a:gd name="adj2" fmla="val 25901"/>
              </a:avLst>
            </a:prstGeom>
            <a:solidFill>
              <a:schemeClr val="bg1"/>
            </a:solidFill>
            <a:ln>
              <a:solidFill>
                <a:srgbClr val="17375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C4D0BC7-41DB-000A-151A-B551DA56231C}"/>
                </a:ext>
              </a:extLst>
            </p:cNvPr>
            <p:cNvSpPr txBox="1"/>
            <p:nvPr/>
          </p:nvSpPr>
          <p:spPr>
            <a:xfrm>
              <a:off x="8914317" y="2267810"/>
              <a:ext cx="4296919" cy="812530"/>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Document the temperatures on the Food Temperature Log.</a:t>
              </a:r>
            </a:p>
          </p:txBody>
        </p:sp>
        <p:sp>
          <p:nvSpPr>
            <p:cNvPr id="10" name="Oval 9">
              <a:extLst>
                <a:ext uri="{FF2B5EF4-FFF2-40B4-BE49-F238E27FC236}">
                  <a16:creationId xmlns:a16="http://schemas.microsoft.com/office/drawing/2014/main" id="{3DF18D63-D358-C44E-CFB7-7CD9E9F6BA70}"/>
                </a:ext>
              </a:extLst>
            </p:cNvPr>
            <p:cNvSpPr/>
            <p:nvPr/>
          </p:nvSpPr>
          <p:spPr>
            <a:xfrm>
              <a:off x="8571743" y="1962281"/>
              <a:ext cx="457200" cy="457200"/>
            </a:xfrm>
            <a:prstGeom prst="ellipse">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3</a:t>
              </a:r>
            </a:p>
          </p:txBody>
        </p:sp>
      </p:grpSp>
      <p:grpSp>
        <p:nvGrpSpPr>
          <p:cNvPr id="27" name="Group 26">
            <a:extLst>
              <a:ext uri="{FF2B5EF4-FFF2-40B4-BE49-F238E27FC236}">
                <a16:creationId xmlns:a16="http://schemas.microsoft.com/office/drawing/2014/main" id="{7431AA95-0FD2-5227-67B1-309D47BA9614}"/>
              </a:ext>
            </a:extLst>
          </p:cNvPr>
          <p:cNvGrpSpPr/>
          <p:nvPr/>
        </p:nvGrpSpPr>
        <p:grpSpPr>
          <a:xfrm>
            <a:off x="1215792" y="3171277"/>
            <a:ext cx="4597980" cy="1489772"/>
            <a:chOff x="4376621" y="1978808"/>
            <a:chExt cx="4597980" cy="1937810"/>
          </a:xfrm>
        </p:grpSpPr>
        <p:sp>
          <p:nvSpPr>
            <p:cNvPr id="19" name="Rectangle: Diagonal Corners Rounded 18">
              <a:extLst>
                <a:ext uri="{FF2B5EF4-FFF2-40B4-BE49-F238E27FC236}">
                  <a16:creationId xmlns:a16="http://schemas.microsoft.com/office/drawing/2014/main" id="{E9946753-F20A-1AF3-0597-9A6884D78F23}"/>
                </a:ext>
              </a:extLst>
            </p:cNvPr>
            <p:cNvSpPr/>
            <p:nvPr/>
          </p:nvSpPr>
          <p:spPr>
            <a:xfrm>
              <a:off x="4535984" y="2230490"/>
              <a:ext cx="4438617" cy="1686128"/>
            </a:xfrm>
            <a:prstGeom prst="round2DiagRect">
              <a:avLst>
                <a:gd name="adj1" fmla="val 16667"/>
                <a:gd name="adj2" fmla="val 25901"/>
              </a:avLst>
            </a:prstGeom>
            <a:solidFill>
              <a:schemeClr val="bg1"/>
            </a:solidFill>
            <a:ln>
              <a:solidFill>
                <a:srgbClr val="17375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9E7CA61-3FB9-B2C7-A100-1D86BC8C0A1A}"/>
                </a:ext>
              </a:extLst>
            </p:cNvPr>
            <p:cNvSpPr txBox="1"/>
            <p:nvPr/>
          </p:nvSpPr>
          <p:spPr>
            <a:xfrm>
              <a:off x="4596364" y="2356060"/>
              <a:ext cx="4160047" cy="1525289"/>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Check the temperature of the refrigerated BIC items within </a:t>
              </a:r>
              <a:r>
                <a:rPr kumimoji="0" lang="en-US" sz="2600" b="1" i="0" u="none" strike="noStrike" kern="1200" cap="none" spc="0" normalizeH="0" baseline="0" noProof="0" dirty="0">
                  <a:ln>
                    <a:noFill/>
                  </a:ln>
                  <a:solidFill>
                    <a:srgbClr val="000000"/>
                  </a:solidFill>
                  <a:effectLst/>
                  <a:uLnTx/>
                  <a:uFillTx/>
                  <a:latin typeface="Calibri"/>
                  <a:ea typeface="+mn-ea"/>
                  <a:cs typeface="+mn-cs"/>
                </a:rPr>
                <a:t>three </a:t>
              </a:r>
              <a:r>
                <a:rPr kumimoji="0" lang="en-US" sz="2600" b="0" i="0" u="none" strike="noStrike" kern="1200" cap="none" spc="0" normalizeH="0" baseline="0" noProof="0" dirty="0">
                  <a:ln>
                    <a:noFill/>
                  </a:ln>
                  <a:solidFill>
                    <a:srgbClr val="000000"/>
                  </a:solidFill>
                  <a:effectLst/>
                  <a:uLnTx/>
                  <a:uFillTx/>
                  <a:latin typeface="Calibri"/>
                  <a:ea typeface="+mn-ea"/>
                  <a:cs typeface="+mn-cs"/>
                </a:rPr>
                <a:t>hours of being packed.</a:t>
              </a:r>
            </a:p>
          </p:txBody>
        </p:sp>
        <p:sp>
          <p:nvSpPr>
            <p:cNvPr id="12" name="Oval 11">
              <a:extLst>
                <a:ext uri="{FF2B5EF4-FFF2-40B4-BE49-F238E27FC236}">
                  <a16:creationId xmlns:a16="http://schemas.microsoft.com/office/drawing/2014/main" id="{E9FE6EA9-98EE-148C-E673-CE06342A4303}"/>
                </a:ext>
              </a:extLst>
            </p:cNvPr>
            <p:cNvSpPr/>
            <p:nvPr/>
          </p:nvSpPr>
          <p:spPr>
            <a:xfrm>
              <a:off x="4376621" y="1978808"/>
              <a:ext cx="457200" cy="525445"/>
            </a:xfrm>
            <a:prstGeom prst="ellipse">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2</a:t>
              </a:r>
            </a:p>
          </p:txBody>
        </p:sp>
      </p:grpSp>
      <p:grpSp>
        <p:nvGrpSpPr>
          <p:cNvPr id="25" name="Group 24">
            <a:extLst>
              <a:ext uri="{FF2B5EF4-FFF2-40B4-BE49-F238E27FC236}">
                <a16:creationId xmlns:a16="http://schemas.microsoft.com/office/drawing/2014/main" id="{0EF20FF9-FF1A-1442-E136-DFC2E4E82D18}"/>
              </a:ext>
            </a:extLst>
          </p:cNvPr>
          <p:cNvGrpSpPr/>
          <p:nvPr/>
        </p:nvGrpSpPr>
        <p:grpSpPr>
          <a:xfrm>
            <a:off x="7097912" y="4974654"/>
            <a:ext cx="5012039" cy="1681453"/>
            <a:chOff x="160462" y="4483919"/>
            <a:chExt cx="5012039" cy="1900281"/>
          </a:xfrm>
        </p:grpSpPr>
        <p:sp>
          <p:nvSpPr>
            <p:cNvPr id="21" name="Rectangle: Diagonal Corners Rounded 20">
              <a:extLst>
                <a:ext uri="{FF2B5EF4-FFF2-40B4-BE49-F238E27FC236}">
                  <a16:creationId xmlns:a16="http://schemas.microsoft.com/office/drawing/2014/main" id="{47129BD4-EF20-CA25-0B57-24A3029C8664}"/>
                </a:ext>
              </a:extLst>
            </p:cNvPr>
            <p:cNvSpPr/>
            <p:nvPr/>
          </p:nvSpPr>
          <p:spPr>
            <a:xfrm>
              <a:off x="419203" y="4715935"/>
              <a:ext cx="4616821" cy="1489772"/>
            </a:xfrm>
            <a:prstGeom prst="round2DiagRect">
              <a:avLst>
                <a:gd name="adj1" fmla="val 16667"/>
                <a:gd name="adj2" fmla="val 25901"/>
              </a:avLst>
            </a:prstGeom>
            <a:solidFill>
              <a:schemeClr val="bg1"/>
            </a:solidFill>
            <a:ln>
              <a:solidFill>
                <a:srgbClr val="17375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237D09E-7C88-6F66-3E03-08DDBF814DFB}"/>
                </a:ext>
              </a:extLst>
            </p:cNvPr>
            <p:cNvSpPr/>
            <p:nvPr/>
          </p:nvSpPr>
          <p:spPr>
            <a:xfrm>
              <a:off x="160462" y="4483919"/>
              <a:ext cx="457200" cy="516701"/>
            </a:xfrm>
            <a:prstGeom prst="ellipse">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5</a:t>
              </a:r>
            </a:p>
          </p:txBody>
        </p:sp>
        <p:sp>
          <p:nvSpPr>
            <p:cNvPr id="15" name="TextBox 14">
              <a:extLst>
                <a:ext uri="{FF2B5EF4-FFF2-40B4-BE49-F238E27FC236}">
                  <a16:creationId xmlns:a16="http://schemas.microsoft.com/office/drawing/2014/main" id="{568895BF-EA4F-849A-A81E-167C7A29CFF8}"/>
                </a:ext>
              </a:extLst>
            </p:cNvPr>
            <p:cNvSpPr txBox="1"/>
            <p:nvPr/>
          </p:nvSpPr>
          <p:spPr>
            <a:xfrm>
              <a:off x="419203" y="4894428"/>
              <a:ext cx="4753298" cy="1489772"/>
            </a:xfrm>
            <a:prstGeom prst="rect">
              <a:avLst/>
            </a:prstGeom>
            <a:noFill/>
          </p:spPr>
          <p:txBody>
            <a:bodyPr wrap="square" rtlCol="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If the temperature is above 45° discard the items and adjust the </a:t>
              </a:r>
              <a:r>
                <a:rPr kumimoji="0" lang="en-US" sz="2600" b="1" i="0" u="none" strike="noStrike" kern="1200" cap="none" spc="0" normalizeH="0" baseline="0" noProof="0" dirty="0">
                  <a:ln>
                    <a:noFill/>
                  </a:ln>
                  <a:solidFill>
                    <a:srgbClr val="000000"/>
                  </a:solidFill>
                  <a:effectLst/>
                  <a:uLnTx/>
                  <a:uFillTx/>
                  <a:latin typeface="Calibri"/>
                  <a:ea typeface="+mn-ea"/>
                  <a:cs typeface="+mn-cs"/>
                </a:rPr>
                <a:t>“Production Worksheet.”</a:t>
              </a:r>
            </a:p>
          </p:txBody>
        </p:sp>
      </p:grpSp>
      <p:grpSp>
        <p:nvGrpSpPr>
          <p:cNvPr id="24" name="Group 23">
            <a:extLst>
              <a:ext uri="{FF2B5EF4-FFF2-40B4-BE49-F238E27FC236}">
                <a16:creationId xmlns:a16="http://schemas.microsoft.com/office/drawing/2014/main" id="{0A247FCF-C2AA-63F0-7085-39C85937A244}"/>
              </a:ext>
            </a:extLst>
          </p:cNvPr>
          <p:cNvGrpSpPr/>
          <p:nvPr/>
        </p:nvGrpSpPr>
        <p:grpSpPr>
          <a:xfrm>
            <a:off x="6167650" y="3171278"/>
            <a:ext cx="5523269" cy="1645438"/>
            <a:chOff x="6404875" y="4483919"/>
            <a:chExt cx="5523269" cy="1860923"/>
          </a:xfrm>
        </p:grpSpPr>
        <p:sp>
          <p:nvSpPr>
            <p:cNvPr id="23" name="Rectangle: Diagonal Corners Rounded 22">
              <a:extLst>
                <a:ext uri="{FF2B5EF4-FFF2-40B4-BE49-F238E27FC236}">
                  <a16:creationId xmlns:a16="http://schemas.microsoft.com/office/drawing/2014/main" id="{168040DA-B9BC-4908-844E-97DA09E69156}"/>
                </a:ext>
              </a:extLst>
            </p:cNvPr>
            <p:cNvSpPr/>
            <p:nvPr/>
          </p:nvSpPr>
          <p:spPr>
            <a:xfrm>
              <a:off x="6609164" y="4727086"/>
              <a:ext cx="5318979" cy="1489772"/>
            </a:xfrm>
            <a:prstGeom prst="round2DiagRect">
              <a:avLst>
                <a:gd name="adj1" fmla="val 16667"/>
                <a:gd name="adj2" fmla="val 25901"/>
              </a:avLst>
            </a:prstGeom>
            <a:solidFill>
              <a:schemeClr val="bg1"/>
            </a:solidFill>
            <a:ln>
              <a:solidFill>
                <a:srgbClr val="17375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3D25E66-8477-47DD-DF10-3C6750DC9F99}"/>
                </a:ext>
              </a:extLst>
            </p:cNvPr>
            <p:cNvSpPr/>
            <p:nvPr/>
          </p:nvSpPr>
          <p:spPr>
            <a:xfrm>
              <a:off x="6404875" y="4483919"/>
              <a:ext cx="457200" cy="457200"/>
            </a:xfrm>
            <a:prstGeom prst="ellipse">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16" name="TextBox 15">
              <a:extLst>
                <a:ext uri="{FF2B5EF4-FFF2-40B4-BE49-F238E27FC236}">
                  <a16:creationId xmlns:a16="http://schemas.microsoft.com/office/drawing/2014/main" id="{D2ECD991-EB3C-A979-AC5F-B91868BEDF37}"/>
                </a:ext>
              </a:extLst>
            </p:cNvPr>
            <p:cNvSpPr txBox="1"/>
            <p:nvPr/>
          </p:nvSpPr>
          <p:spPr>
            <a:xfrm>
              <a:off x="6779230" y="4855069"/>
              <a:ext cx="5148914" cy="1489773"/>
            </a:xfrm>
            <a:prstGeom prst="rect">
              <a:avLst/>
            </a:prstGeom>
            <a:noFill/>
          </p:spPr>
          <p:txBody>
            <a:bodyPr wrap="square" rtlCol="0">
              <a:no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If the temperature is below 45°</a:t>
              </a:r>
              <a:r>
                <a:rPr kumimoji="0" lang="en-US" sz="2600" b="0" i="0" u="none" strike="noStrike" kern="1200" cap="none" spc="0" normalizeH="0" noProof="0" dirty="0">
                  <a:ln>
                    <a:noFill/>
                  </a:ln>
                  <a:solidFill>
                    <a:srgbClr val="000000"/>
                  </a:solidFill>
                  <a:effectLst/>
                  <a:uLnTx/>
                  <a:uFillTx/>
                  <a:latin typeface="Calibri"/>
                  <a:ea typeface="+mn-ea"/>
                  <a:cs typeface="+mn-cs"/>
                </a:rPr>
                <a:t> </a:t>
              </a:r>
              <a:r>
                <a:rPr kumimoji="0" lang="en-US" sz="2600" b="0" i="0" u="none" strike="noStrike" kern="1200" cap="none" spc="0" normalizeH="0" baseline="0" noProof="0" dirty="0">
                  <a:ln>
                    <a:noFill/>
                  </a:ln>
                  <a:solidFill>
                    <a:srgbClr val="000000"/>
                  </a:solidFill>
                  <a:effectLst/>
                  <a:uLnTx/>
                  <a:uFillTx/>
                  <a:latin typeface="Calibri"/>
                  <a:ea typeface="+mn-ea"/>
                  <a:cs typeface="+mn-cs"/>
                </a:rPr>
                <a:t>serve items for same-day lunch/supper or next-day breakfast</a:t>
              </a:r>
              <a:r>
                <a:rPr kumimoji="0" lang="en-US" sz="2600" b="0" i="0" u="none" strike="noStrike" kern="1200" cap="none" spc="0" normalizeH="0" noProof="0" dirty="0">
                  <a:ln>
                    <a:noFill/>
                  </a:ln>
                  <a:solidFill>
                    <a:srgbClr val="000000"/>
                  </a:solidFill>
                  <a:effectLst/>
                  <a:uLnTx/>
                  <a:uFillTx/>
                  <a:latin typeface="Calibri"/>
                  <a:ea typeface="+mn-ea"/>
                  <a:cs typeface="+mn-cs"/>
                </a:rPr>
                <a:t> </a:t>
              </a:r>
              <a:r>
                <a:rPr kumimoji="0" lang="en-US" sz="2600" b="0" i="0" u="none" strike="noStrike" kern="1200" cap="none" spc="0" normalizeH="0" baseline="0" noProof="0" dirty="0">
                  <a:ln>
                    <a:noFill/>
                  </a:ln>
                  <a:solidFill>
                    <a:srgbClr val="000000"/>
                  </a:solidFill>
                  <a:effectLst/>
                  <a:uLnTx/>
                  <a:uFillTx/>
                  <a:latin typeface="Calibri"/>
                  <a:ea typeface="+mn-ea"/>
                  <a:cs typeface="+mn-cs"/>
                </a:rPr>
                <a:t>service. </a:t>
              </a:r>
            </a:p>
          </p:txBody>
        </p:sp>
      </p:grpSp>
      <p:grpSp>
        <p:nvGrpSpPr>
          <p:cNvPr id="28" name="Group 27">
            <a:extLst>
              <a:ext uri="{FF2B5EF4-FFF2-40B4-BE49-F238E27FC236}">
                <a16:creationId xmlns:a16="http://schemas.microsoft.com/office/drawing/2014/main" id="{21A53C42-8880-1DD9-577D-232F8E1CE314}"/>
              </a:ext>
            </a:extLst>
          </p:cNvPr>
          <p:cNvGrpSpPr/>
          <p:nvPr/>
        </p:nvGrpSpPr>
        <p:grpSpPr>
          <a:xfrm>
            <a:off x="171792" y="4920063"/>
            <a:ext cx="4875562" cy="1578106"/>
            <a:chOff x="160462" y="1978680"/>
            <a:chExt cx="4875562" cy="1681453"/>
          </a:xfrm>
        </p:grpSpPr>
        <p:grpSp>
          <p:nvGrpSpPr>
            <p:cNvPr id="22" name="Group 21">
              <a:extLst>
                <a:ext uri="{FF2B5EF4-FFF2-40B4-BE49-F238E27FC236}">
                  <a16:creationId xmlns:a16="http://schemas.microsoft.com/office/drawing/2014/main" id="{65529B4E-403D-1F38-CA5B-978EEA1B4331}"/>
                </a:ext>
              </a:extLst>
            </p:cNvPr>
            <p:cNvGrpSpPr/>
            <p:nvPr/>
          </p:nvGrpSpPr>
          <p:grpSpPr>
            <a:xfrm>
              <a:off x="160462" y="1978680"/>
              <a:ext cx="4795846" cy="1681453"/>
              <a:chOff x="160462" y="1978680"/>
              <a:chExt cx="4795846" cy="1681453"/>
            </a:xfrm>
          </p:grpSpPr>
          <p:sp>
            <p:nvSpPr>
              <p:cNvPr id="18" name="Rectangle: Diagonal Corners Rounded 17">
                <a:extLst>
                  <a:ext uri="{FF2B5EF4-FFF2-40B4-BE49-F238E27FC236}">
                    <a16:creationId xmlns:a16="http://schemas.microsoft.com/office/drawing/2014/main" id="{9AF84624-A694-7049-7A28-277AFD63228E}"/>
                  </a:ext>
                </a:extLst>
              </p:cNvPr>
              <p:cNvSpPr/>
              <p:nvPr/>
            </p:nvSpPr>
            <p:spPr>
              <a:xfrm>
                <a:off x="339487" y="2230490"/>
                <a:ext cx="4616821" cy="1429643"/>
              </a:xfrm>
              <a:prstGeom prst="round2DiagRect">
                <a:avLst>
                  <a:gd name="adj1" fmla="val 16667"/>
                  <a:gd name="adj2" fmla="val 25901"/>
                </a:avLst>
              </a:prstGeom>
              <a:solidFill>
                <a:schemeClr val="bg1"/>
              </a:solidFill>
              <a:ln>
                <a:solidFill>
                  <a:srgbClr val="17375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60F006E9-0A5E-F688-E2FB-9509FA4A4864}"/>
                  </a:ext>
                </a:extLst>
              </p:cNvPr>
              <p:cNvSpPr/>
              <p:nvPr/>
            </p:nvSpPr>
            <p:spPr>
              <a:xfrm>
                <a:off x="160462" y="1978680"/>
                <a:ext cx="457200" cy="457200"/>
              </a:xfrm>
              <a:prstGeom prst="ellipse">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1</a:t>
                </a:r>
              </a:p>
            </p:txBody>
          </p:sp>
        </p:grpSp>
        <p:sp>
          <p:nvSpPr>
            <p:cNvPr id="6" name="TextBox 5">
              <a:extLst>
                <a:ext uri="{FF2B5EF4-FFF2-40B4-BE49-F238E27FC236}">
                  <a16:creationId xmlns:a16="http://schemas.microsoft.com/office/drawing/2014/main" id="{059BFB12-519A-3D2E-EC1A-0AC460C36CA9}"/>
                </a:ext>
              </a:extLst>
            </p:cNvPr>
            <p:cNvSpPr txBox="1"/>
            <p:nvPr/>
          </p:nvSpPr>
          <p:spPr>
            <a:xfrm>
              <a:off x="419203" y="2356060"/>
              <a:ext cx="4616821" cy="1249422"/>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libri"/>
                  <a:ea typeface="+mn-ea"/>
                  <a:cs typeface="+mn-cs"/>
                </a:rPr>
                <a:t>Immediately place milk, juice, and yogurt that will be reused for service in a refrigeration unit. </a:t>
              </a:r>
            </a:p>
          </p:txBody>
        </p:sp>
      </p:grpSp>
    </p:spTree>
    <p:custDataLst>
      <p:tags r:id="rId1"/>
    </p:custDataLst>
    <p:extLst>
      <p:ext uri="{BB962C8B-B14F-4D97-AF65-F5344CB8AC3E}">
        <p14:creationId xmlns:p14="http://schemas.microsoft.com/office/powerpoint/2010/main" val="390343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2102222-D235-F5BB-DC67-A9E8938BE31B}"/>
              </a:ext>
            </a:extLst>
          </p:cNvPr>
          <p:cNvSpPr>
            <a:spLocks/>
          </p:cNvSpPr>
          <p:nvPr/>
        </p:nvSpPr>
        <p:spPr>
          <a:xfrm>
            <a:off x="147146" y="1431832"/>
            <a:ext cx="11734098" cy="5116378"/>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59D0E5-E4CC-C170-F7DF-7E6ED11685F5}"/>
              </a:ext>
            </a:extLst>
          </p:cNvPr>
          <p:cNvSpPr/>
          <p:nvPr/>
        </p:nvSpPr>
        <p:spPr>
          <a:xfrm>
            <a:off x="0" y="180524"/>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17"/>
          <p:cNvSpPr txBox="1">
            <a:spLocks/>
          </p:cNvSpPr>
          <p:nvPr/>
        </p:nvSpPr>
        <p:spPr bwMode="auto">
          <a:xfrm>
            <a:off x="1102042" y="3429000"/>
            <a:ext cx="4859633" cy="1185530"/>
          </a:xfrm>
          <a:prstGeom prst="rect">
            <a:avLst/>
          </a:prstGeom>
          <a:solidFill>
            <a:srgbClr val="FFC000"/>
          </a:solidFill>
          <a:ln w="9525">
            <a:solidFill>
              <a:schemeClr val="bg1"/>
            </a:solidFill>
            <a:miter lim="800000"/>
            <a:headEnd/>
            <a:tailEnd/>
          </a:ln>
        </p:spPr>
        <p:txBody>
          <a:bodyPr vert="horz" wrap="square" lIns="45720" tIns="45720" rIns="45720" bIns="45720" numCol="1" anchor="ctr" anchorCtr="0" compatLnSpc="1">
            <a:prstTxWarp prst="textNoShape">
              <a:avLst/>
            </a:prstTxWarp>
          </a:bodyPr>
          <a:lstStyle>
            <a:defPPr>
              <a:defRPr>
                <a:solidFill>
                  <a:schemeClr val="tx1"/>
                </a:solidFill>
                <a:latin typeface="+mn-lt"/>
                <a:ea typeface="+mn-ea"/>
                <a:cs typeface="+mn-cs"/>
              </a:defRPr>
            </a:defPPr>
            <a:lvl1pPr marL="457200" indent="-273050" algn="l" rtl="0" eaLnBrk="0" fontAlgn="base" hangingPunct="0">
              <a:spcBef>
                <a:spcPct val="20000"/>
              </a:spcBef>
              <a:spcAft>
                <a:spcPct val="0"/>
              </a:spcAft>
              <a:buClr>
                <a:schemeClr val="accent1"/>
              </a:buClr>
              <a:buSzPct val="80000"/>
              <a:buFont typeface="Wingdings 2" pitchFamily="18" charset="2"/>
              <a:buChar char=""/>
              <a:defRPr sz="2400">
                <a:solidFill>
                  <a:schemeClr val="tx1"/>
                </a:solidFill>
                <a:latin typeface="+mn-lt"/>
                <a:ea typeface="+mn-lt"/>
                <a:cs typeface="+mn-lt"/>
              </a:defRPr>
            </a:lvl1pPr>
            <a:lvl2pPr marL="758825" indent="-228600" algn="l" rtl="0" eaLnBrk="0" fontAlgn="base" hangingPunct="0">
              <a:spcBef>
                <a:spcPct val="20000"/>
              </a:spcBef>
              <a:spcAft>
                <a:spcPct val="0"/>
              </a:spcAft>
              <a:buClr>
                <a:schemeClr val="accent2"/>
              </a:buClr>
              <a:buFont typeface="Wingdings 2" pitchFamily="18" charset="2"/>
              <a:buChar char=""/>
              <a:defRPr sz="2000">
                <a:solidFill>
                  <a:schemeClr val="tx1"/>
                </a:solidFill>
                <a:latin typeface="+mn-lt"/>
                <a:ea typeface="+mn-lt"/>
                <a:cs typeface="+mn-lt"/>
              </a:defRPr>
            </a:lvl2pPr>
            <a:lvl3pPr marL="1031875" indent="-228600" algn="l" rtl="0" eaLnBrk="0" fontAlgn="base" hangingPunct="0">
              <a:spcBef>
                <a:spcPct val="20000"/>
              </a:spcBef>
              <a:spcAft>
                <a:spcPct val="0"/>
              </a:spcAft>
              <a:buClr>
                <a:srgbClr val="C43D1F"/>
              </a:buClr>
              <a:buFont typeface="Wingdings 2" pitchFamily="18" charset="2"/>
              <a:buChar char=""/>
              <a:defRPr sz="1800">
                <a:solidFill>
                  <a:schemeClr val="tx1"/>
                </a:solidFill>
                <a:latin typeface="+mn-lt"/>
                <a:ea typeface="+mn-lt"/>
                <a:cs typeface="+mn-lt"/>
              </a:defRPr>
            </a:lvl3pPr>
            <a:lvl4pPr marL="1296988" indent="-228600" algn="l" rtl="0" eaLnBrk="0" fontAlgn="base" hangingPunct="0">
              <a:spcBef>
                <a:spcPct val="20000"/>
              </a:spcBef>
              <a:spcAft>
                <a:spcPct val="0"/>
              </a:spcAft>
              <a:buClr>
                <a:srgbClr val="B42469"/>
              </a:buClr>
              <a:buFont typeface="Wingdings 2" pitchFamily="18" charset="2"/>
              <a:buChar char=""/>
              <a:defRPr sz="1600">
                <a:solidFill>
                  <a:schemeClr val="tx1"/>
                </a:solidFill>
                <a:latin typeface="+mn-lt"/>
                <a:ea typeface="+mn-lt"/>
                <a:cs typeface="+mn-lt"/>
              </a:defRPr>
            </a:lvl4pPr>
            <a:lvl5pPr marL="1554163" indent="-228600" algn="l" rtl="0" eaLnBrk="0" fontAlgn="base" hangingPunct="0">
              <a:spcBef>
                <a:spcPct val="20000"/>
              </a:spcBef>
              <a:spcAft>
                <a:spcPct val="0"/>
              </a:spcAft>
              <a:buClr>
                <a:srgbClr val="7B309B"/>
              </a:buClr>
              <a:buFont typeface="Wingdings 2" pitchFamily="18" charset="2"/>
              <a:buChar char=""/>
              <a:defRPr sz="1600">
                <a:solidFill>
                  <a:schemeClr val="tx1"/>
                </a:solidFill>
                <a:latin typeface="+mn-lt"/>
                <a:ea typeface="+mn-lt"/>
                <a:cs typeface="+mn-lt"/>
              </a:defRPr>
            </a:lvl5pPr>
            <a:lvl6pPr marL="1810512" indent="-228600" algn="l" eaLnBrk="1" hangingPunct="1">
              <a:buClr>
                <a:schemeClr val="accent6"/>
              </a:buClr>
              <a:buFont typeface="Wingdings 2" pitchFamily="18" charset="2"/>
              <a:buChar char=""/>
              <a:defRPr lang="en-US" sz="1800" baseline="0">
                <a:latin typeface="+mn-lt"/>
              </a:defRPr>
            </a:lvl6pPr>
            <a:lvl7pPr marL="2075688" indent="-228600" algn="l" eaLnBrk="1" hangingPunct="1">
              <a:buClr>
                <a:schemeClr val="tx2"/>
              </a:buClr>
              <a:buFont typeface="Wingdings 2" pitchFamily="18" charset="2"/>
              <a:buChar char=""/>
              <a:defRPr lang="en-US" sz="1800" baseline="0">
                <a:latin typeface="+mn-lt"/>
              </a:defRPr>
            </a:lvl7pPr>
            <a:lvl8pPr marL="2340864" indent="-228600" algn="l" eaLnBrk="1" hangingPunct="1">
              <a:buClr>
                <a:schemeClr val="accent2"/>
              </a:buClr>
              <a:buFont typeface="Wingdings 2" pitchFamily="18" charset="2"/>
              <a:buChar char=""/>
              <a:defRPr sz="1800" baseline="0">
                <a:latin typeface="+mn-lt"/>
              </a:defRPr>
            </a:lvl8pPr>
            <a:lvl9pPr marL="2596896" indent="-228600" algn="l" eaLnBrk="1" hangingPunct="1">
              <a:buClr>
                <a:schemeClr val="accent1"/>
              </a:buClr>
              <a:buFont typeface="Wingdings 2" pitchFamily="18" charset="2"/>
              <a:buChar char=""/>
              <a:defRPr sz="1800" baseline="0">
                <a:latin typeface="+mn-lt"/>
              </a:defRPr>
            </a:lvl9pPr>
          </a:lstStyle>
          <a:p>
            <a:pPr marL="184150" marR="0" lvl="0" indent="0" algn="ctr" defTabSz="914400" rtl="0" eaLnBrk="0" fontAlgn="base" latinLnBrk="0" hangingPunct="0">
              <a:lnSpc>
                <a:spcPct val="100000"/>
              </a:lnSpc>
              <a:spcBef>
                <a:spcPct val="20000"/>
              </a:spcBef>
              <a:spcAft>
                <a:spcPct val="0"/>
              </a:spcAft>
              <a:buClrTx/>
              <a:buSzPct val="80000"/>
              <a:buFont typeface="Wingdings 2" pitchFamily="18" charset="2"/>
              <a:buNone/>
              <a:tabLst/>
              <a:defRPr/>
            </a:pPr>
            <a:r>
              <a:rPr kumimoji="0" lang="en-US" sz="2400" b="0" i="0" u="none" strike="noStrike" kern="0" cap="none" spc="0" normalizeH="0" baseline="0" noProof="0" dirty="0">
                <a:ln>
                  <a:noFill/>
                </a:ln>
                <a:solidFill>
                  <a:srgbClr val="002060"/>
                </a:solidFill>
                <a:effectLst/>
                <a:uLnTx/>
                <a:uFillTx/>
                <a:latin typeface="Calibri"/>
                <a:ea typeface="Verdana"/>
                <a:cs typeface="Verdana"/>
              </a:rPr>
              <a:t>Use the </a:t>
            </a:r>
            <a:r>
              <a:rPr kumimoji="0" lang="en-US" sz="2400" b="1" i="0" u="none" strike="noStrike" kern="0" cap="none" spc="0" normalizeH="0" baseline="0" noProof="0" dirty="0">
                <a:ln>
                  <a:noFill/>
                </a:ln>
                <a:solidFill>
                  <a:srgbClr val="002060"/>
                </a:solidFill>
                <a:effectLst/>
                <a:uLnTx/>
                <a:uFillTx/>
                <a:latin typeface="Calibri"/>
                <a:ea typeface="Verdana"/>
                <a:cs typeface="Verdana"/>
              </a:rPr>
              <a:t>“</a:t>
            </a:r>
            <a:r>
              <a:rPr kumimoji="0" lang="en-US" sz="2400" b="1" i="1" u="none" strike="noStrike" kern="0" cap="none" spc="0" normalizeH="0" baseline="0" noProof="0" dirty="0">
                <a:ln>
                  <a:noFill/>
                </a:ln>
                <a:solidFill>
                  <a:srgbClr val="002060"/>
                </a:solidFill>
                <a:effectLst/>
                <a:uLnTx/>
                <a:uFillTx/>
                <a:latin typeface="Calibri"/>
                <a:ea typeface="Verdana"/>
                <a:cs typeface="Verdana"/>
              </a:rPr>
              <a:t>Faculty A la Carte Sales and Inventory”</a:t>
            </a:r>
            <a:r>
              <a:rPr kumimoji="0" lang="en-US" sz="2400" b="0" i="0" u="none" strike="noStrike" kern="0" cap="none" spc="0" normalizeH="0" baseline="0" noProof="0" dirty="0">
                <a:ln>
                  <a:noFill/>
                </a:ln>
                <a:solidFill>
                  <a:srgbClr val="002060"/>
                </a:solidFill>
                <a:effectLst/>
                <a:uLnTx/>
                <a:uFillTx/>
                <a:latin typeface="Calibri"/>
                <a:ea typeface="Verdana"/>
                <a:cs typeface="Verdana"/>
              </a:rPr>
              <a:t> form to record BIC Adult and LAUSD paid staff meals.</a:t>
            </a:r>
          </a:p>
        </p:txBody>
      </p:sp>
      <p:sp>
        <p:nvSpPr>
          <p:cNvPr id="6" name="TextBox 13"/>
          <p:cNvSpPr txBox="1">
            <a:spLocks noChangeArrowheads="1"/>
          </p:cNvSpPr>
          <p:nvPr/>
        </p:nvSpPr>
        <p:spPr bwMode="auto">
          <a:xfrm>
            <a:off x="621980" y="1616112"/>
            <a:ext cx="6245914" cy="1631216"/>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Arial" charset="0"/>
              </a:rPr>
              <a:t>Beginning inventory is a combination of:</a:t>
            </a:r>
          </a:p>
          <a:p>
            <a:pPr marL="800100" marR="0" lvl="1" indent="-342900" algn="l" defTabSz="914400" rtl="0" eaLnBrk="1" fontAlgn="base" latinLnBrk="0" hangingPunct="1">
              <a:lnSpc>
                <a:spcPct val="100000"/>
              </a:lnSpc>
              <a:spcBef>
                <a:spcPct val="0"/>
              </a:spcBef>
              <a:spcAft>
                <a:spcPct val="0"/>
              </a:spcAft>
              <a:buClr>
                <a:srgbClr val="FFC000"/>
              </a:buClr>
              <a:buSzTx/>
              <a:buFont typeface="Wingdings" panose="05000000000000000000" pitchFamily="2" charset="2"/>
              <a:buChar char="v"/>
              <a:tabLst>
                <a:tab pos="741363" algn="l"/>
              </a:tabLst>
              <a:defRPr/>
            </a:pPr>
            <a:r>
              <a:rPr kumimoji="0" lang="en-US" sz="2400" b="0" i="0" u="none" strike="noStrike" kern="1200" cap="none" spc="0" normalizeH="0" baseline="0" noProof="0" dirty="0">
                <a:ln>
                  <a:noFill/>
                </a:ln>
                <a:solidFill>
                  <a:schemeClr val="bg1"/>
                </a:solidFill>
                <a:effectLst/>
                <a:uLnTx/>
                <a:uFillTx/>
                <a:latin typeface="Calibri"/>
                <a:ea typeface="+mn-ea"/>
                <a:cs typeface="Arial" charset="0"/>
              </a:rPr>
              <a:t>Faculty Sales		</a:t>
            </a:r>
          </a:p>
          <a:p>
            <a:pPr marL="800100" marR="0" lvl="1" indent="-342900" algn="l" defTabSz="914400" rtl="0" eaLnBrk="1" fontAlgn="base" latinLnBrk="0" hangingPunct="1">
              <a:lnSpc>
                <a:spcPct val="100000"/>
              </a:lnSpc>
              <a:spcBef>
                <a:spcPct val="0"/>
              </a:spcBef>
              <a:spcAft>
                <a:spcPct val="0"/>
              </a:spcAft>
              <a:buClr>
                <a:srgbClr val="FFC000"/>
              </a:buClr>
              <a:buSzTx/>
              <a:buFont typeface="Wingdings" panose="05000000000000000000" pitchFamily="2" charset="2"/>
              <a:buChar char="v"/>
              <a:tabLst>
                <a:tab pos="741363" algn="l"/>
              </a:tabLst>
              <a:defRPr/>
            </a:pPr>
            <a:r>
              <a:rPr kumimoji="0" lang="en-US" sz="2400" b="0" i="0" u="none" strike="noStrike" kern="1200" cap="none" spc="0" normalizeH="0" baseline="0" noProof="0" dirty="0">
                <a:ln>
                  <a:noFill/>
                </a:ln>
                <a:solidFill>
                  <a:schemeClr val="bg1"/>
                </a:solidFill>
                <a:effectLst/>
                <a:uLnTx/>
                <a:uFillTx/>
                <a:latin typeface="Calibri"/>
                <a:ea typeface="+mn-ea"/>
                <a:cs typeface="Arial" charset="0"/>
              </a:rPr>
              <a:t>Employee Meal Allowance</a:t>
            </a:r>
          </a:p>
          <a:p>
            <a:pPr marL="800100" marR="0" lvl="1" indent="-342900" algn="l" defTabSz="914400" rtl="0" eaLnBrk="1" fontAlgn="base" latinLnBrk="0" hangingPunct="1">
              <a:lnSpc>
                <a:spcPct val="100000"/>
              </a:lnSpc>
              <a:spcBef>
                <a:spcPct val="0"/>
              </a:spcBef>
              <a:spcAft>
                <a:spcPct val="0"/>
              </a:spcAft>
              <a:buClr>
                <a:srgbClr val="FFC000"/>
              </a:buClr>
              <a:buSzTx/>
              <a:buFont typeface="Wingdings" panose="05000000000000000000" pitchFamily="2" charset="2"/>
              <a:buChar char="v"/>
              <a:tabLst>
                <a:tab pos="741363" algn="l"/>
              </a:tabLst>
              <a:defRPr/>
            </a:pPr>
            <a:r>
              <a:rPr kumimoji="0" lang="en-US" sz="2400" b="0" i="0" u="none" strike="noStrike" kern="1200" cap="none" spc="0" normalizeH="0" baseline="0" noProof="0" dirty="0">
                <a:ln>
                  <a:noFill/>
                </a:ln>
                <a:solidFill>
                  <a:schemeClr val="bg1"/>
                </a:solidFill>
                <a:effectLst/>
                <a:uLnTx/>
                <a:uFillTx/>
                <a:latin typeface="Calibri"/>
                <a:ea typeface="+mn-ea"/>
                <a:cs typeface="Arial" charset="0"/>
              </a:rPr>
              <a:t>BIC Adults </a:t>
            </a:r>
          </a:p>
        </p:txBody>
      </p:sp>
      <p:sp>
        <p:nvSpPr>
          <p:cNvPr id="10" name="Content Placeholder 17"/>
          <p:cNvSpPr txBox="1">
            <a:spLocks/>
          </p:cNvSpPr>
          <p:nvPr/>
        </p:nvSpPr>
        <p:spPr bwMode="auto">
          <a:xfrm>
            <a:off x="1102042" y="4710887"/>
            <a:ext cx="4842968" cy="1645920"/>
          </a:xfrm>
          <a:prstGeom prst="rect">
            <a:avLst/>
          </a:prstGeom>
          <a:solidFill>
            <a:srgbClr val="FFC000"/>
          </a:solidFill>
          <a:ln w="9525">
            <a:solidFill>
              <a:schemeClr val="bg1"/>
            </a:solidFill>
            <a:miter lim="800000"/>
            <a:headEnd/>
            <a:tailEnd/>
          </a:ln>
        </p:spPr>
        <p:txBody>
          <a:bodyPr vert="horz" wrap="square" lIns="45720" tIns="45720" rIns="45720" bIns="45720" numCol="1" anchor="ctr" anchorCtr="0" compatLnSpc="1">
            <a:prstTxWarp prst="textNoShape">
              <a:avLst/>
            </a:prstTxWarp>
          </a:bodyPr>
          <a:lstStyle>
            <a:defPPr>
              <a:defRPr>
                <a:solidFill>
                  <a:schemeClr val="tx1"/>
                </a:solidFill>
                <a:latin typeface="+mn-lt"/>
                <a:ea typeface="+mn-ea"/>
                <a:cs typeface="+mn-cs"/>
              </a:defRPr>
            </a:defPPr>
            <a:lvl1pPr marL="457200" indent="-273050" algn="l" rtl="0" eaLnBrk="0" fontAlgn="base" hangingPunct="0">
              <a:spcBef>
                <a:spcPct val="20000"/>
              </a:spcBef>
              <a:spcAft>
                <a:spcPct val="0"/>
              </a:spcAft>
              <a:buClr>
                <a:schemeClr val="accent1"/>
              </a:buClr>
              <a:buSzPct val="80000"/>
              <a:buFont typeface="Wingdings 2" pitchFamily="18" charset="2"/>
              <a:buChar char=""/>
              <a:defRPr sz="2400">
                <a:solidFill>
                  <a:schemeClr val="tx1"/>
                </a:solidFill>
                <a:latin typeface="+mn-lt"/>
                <a:ea typeface="+mn-lt"/>
                <a:cs typeface="+mn-lt"/>
              </a:defRPr>
            </a:lvl1pPr>
            <a:lvl2pPr marL="758825" indent="-228600" algn="l" rtl="0" eaLnBrk="0" fontAlgn="base" hangingPunct="0">
              <a:spcBef>
                <a:spcPct val="20000"/>
              </a:spcBef>
              <a:spcAft>
                <a:spcPct val="0"/>
              </a:spcAft>
              <a:buClr>
                <a:schemeClr val="accent2"/>
              </a:buClr>
              <a:buFont typeface="Wingdings 2" pitchFamily="18" charset="2"/>
              <a:buChar char=""/>
              <a:defRPr sz="2000">
                <a:solidFill>
                  <a:schemeClr val="tx1"/>
                </a:solidFill>
                <a:latin typeface="+mn-lt"/>
                <a:ea typeface="+mn-lt"/>
                <a:cs typeface="+mn-lt"/>
              </a:defRPr>
            </a:lvl2pPr>
            <a:lvl3pPr marL="1031875" indent="-228600" algn="l" rtl="0" eaLnBrk="0" fontAlgn="base" hangingPunct="0">
              <a:spcBef>
                <a:spcPct val="20000"/>
              </a:spcBef>
              <a:spcAft>
                <a:spcPct val="0"/>
              </a:spcAft>
              <a:buClr>
                <a:srgbClr val="C43D1F"/>
              </a:buClr>
              <a:buFont typeface="Wingdings 2" pitchFamily="18" charset="2"/>
              <a:buChar char=""/>
              <a:defRPr sz="1800">
                <a:solidFill>
                  <a:schemeClr val="tx1"/>
                </a:solidFill>
                <a:latin typeface="+mn-lt"/>
                <a:ea typeface="+mn-lt"/>
                <a:cs typeface="+mn-lt"/>
              </a:defRPr>
            </a:lvl3pPr>
            <a:lvl4pPr marL="1296988" indent="-228600" algn="l" rtl="0" eaLnBrk="0" fontAlgn="base" hangingPunct="0">
              <a:spcBef>
                <a:spcPct val="20000"/>
              </a:spcBef>
              <a:spcAft>
                <a:spcPct val="0"/>
              </a:spcAft>
              <a:buClr>
                <a:srgbClr val="B42469"/>
              </a:buClr>
              <a:buFont typeface="Wingdings 2" pitchFamily="18" charset="2"/>
              <a:buChar char=""/>
              <a:defRPr sz="1600">
                <a:solidFill>
                  <a:schemeClr val="tx1"/>
                </a:solidFill>
                <a:latin typeface="+mn-lt"/>
                <a:ea typeface="+mn-lt"/>
                <a:cs typeface="+mn-lt"/>
              </a:defRPr>
            </a:lvl4pPr>
            <a:lvl5pPr marL="1554163" indent="-228600" algn="l" rtl="0" eaLnBrk="0" fontAlgn="base" hangingPunct="0">
              <a:spcBef>
                <a:spcPct val="20000"/>
              </a:spcBef>
              <a:spcAft>
                <a:spcPct val="0"/>
              </a:spcAft>
              <a:buClr>
                <a:srgbClr val="7B309B"/>
              </a:buClr>
              <a:buFont typeface="Wingdings 2" pitchFamily="18" charset="2"/>
              <a:buChar char=""/>
              <a:defRPr sz="1600">
                <a:solidFill>
                  <a:schemeClr val="tx1"/>
                </a:solidFill>
                <a:latin typeface="+mn-lt"/>
                <a:ea typeface="+mn-lt"/>
                <a:cs typeface="+mn-lt"/>
              </a:defRPr>
            </a:lvl5pPr>
            <a:lvl6pPr marL="1810512" indent="-228600" algn="l" eaLnBrk="1" hangingPunct="1">
              <a:buClr>
                <a:schemeClr val="accent6"/>
              </a:buClr>
              <a:buFont typeface="Wingdings 2" pitchFamily="18" charset="2"/>
              <a:buChar char=""/>
              <a:defRPr lang="en-US" sz="1800" baseline="0">
                <a:latin typeface="+mn-lt"/>
              </a:defRPr>
            </a:lvl6pPr>
            <a:lvl7pPr marL="2075688" indent="-228600" algn="l" eaLnBrk="1" hangingPunct="1">
              <a:buClr>
                <a:schemeClr val="tx2"/>
              </a:buClr>
              <a:buFont typeface="Wingdings 2" pitchFamily="18" charset="2"/>
              <a:buChar char=""/>
              <a:defRPr lang="en-US" sz="1800" baseline="0">
                <a:latin typeface="+mn-lt"/>
              </a:defRPr>
            </a:lvl7pPr>
            <a:lvl8pPr marL="2340864" indent="-228600" algn="l" eaLnBrk="1" hangingPunct="1">
              <a:buClr>
                <a:schemeClr val="accent2"/>
              </a:buClr>
              <a:buFont typeface="Wingdings 2" pitchFamily="18" charset="2"/>
              <a:buChar char=""/>
              <a:defRPr sz="1800" baseline="0">
                <a:latin typeface="+mn-lt"/>
              </a:defRPr>
            </a:lvl8pPr>
            <a:lvl9pPr marL="2596896" indent="-228600" algn="l" eaLnBrk="1" hangingPunct="1">
              <a:buClr>
                <a:schemeClr val="accent1"/>
              </a:buClr>
              <a:buFont typeface="Wingdings 2" pitchFamily="18" charset="2"/>
              <a:buChar char=""/>
              <a:defRPr sz="1800" baseline="0">
                <a:latin typeface="+mn-lt"/>
              </a:defRPr>
            </a:lvl9pPr>
          </a:lstStyle>
          <a:p>
            <a:pPr marL="184150" marR="0" lvl="0" indent="0" algn="ctr" defTabSz="914400" rtl="0" eaLnBrk="0" fontAlgn="base" latinLnBrk="0" hangingPunct="0">
              <a:lnSpc>
                <a:spcPct val="100000"/>
              </a:lnSpc>
              <a:spcBef>
                <a:spcPct val="20000"/>
              </a:spcBef>
              <a:spcAft>
                <a:spcPct val="0"/>
              </a:spcAft>
              <a:buClrTx/>
              <a:buSzPct val="80000"/>
              <a:buFont typeface="Wingdings 2" pitchFamily="18" charset="2"/>
              <a:buNone/>
              <a:tabLst/>
              <a:defRPr/>
            </a:pPr>
            <a:r>
              <a:rPr kumimoji="0" lang="en-US" sz="2400" b="0" i="0" u="none" strike="noStrike" kern="0" cap="none" spc="0" normalizeH="0" baseline="0" noProof="0" dirty="0">
                <a:ln>
                  <a:noFill/>
                </a:ln>
                <a:solidFill>
                  <a:srgbClr val="002060"/>
                </a:solidFill>
                <a:effectLst/>
                <a:uLnTx/>
                <a:uFillTx/>
                <a:latin typeface="Calibri"/>
                <a:ea typeface="Verdana"/>
                <a:cs typeface="Verdana"/>
              </a:rPr>
              <a:t>Record the total number of breakfast items prepared and sent to the classrooms in Column 1 </a:t>
            </a:r>
            <a:r>
              <a:rPr kumimoji="0" lang="en-US" sz="2400" b="1" i="0" u="none" strike="noStrike" kern="0" cap="none" spc="0" normalizeH="0" baseline="0" noProof="0" dirty="0">
                <a:ln>
                  <a:noFill/>
                </a:ln>
                <a:solidFill>
                  <a:srgbClr val="002060"/>
                </a:solidFill>
                <a:effectLst/>
                <a:uLnTx/>
                <a:uFillTx/>
                <a:latin typeface="Calibri"/>
                <a:ea typeface="Verdana"/>
                <a:cs typeface="Verdana"/>
              </a:rPr>
              <a:t>“Beginning Inventory”</a:t>
            </a:r>
            <a:r>
              <a:rPr kumimoji="0" lang="en-US" sz="2400" i="0" u="none" strike="noStrike" kern="0" cap="none" spc="0" normalizeH="0" baseline="0" noProof="0" dirty="0">
                <a:ln>
                  <a:noFill/>
                </a:ln>
                <a:solidFill>
                  <a:srgbClr val="002060"/>
                </a:solidFill>
                <a:effectLst/>
                <a:uLnTx/>
                <a:uFillTx/>
                <a:latin typeface="Calibri"/>
                <a:ea typeface="Verdana"/>
                <a:cs typeface="Verdana"/>
              </a:rPr>
              <a:t>.</a:t>
            </a:r>
          </a:p>
        </p:txBody>
      </p:sp>
      <p:pic>
        <p:nvPicPr>
          <p:cNvPr id="9" name="Picture 8">
            <a:extLst>
              <a:ext uri="{FF2B5EF4-FFF2-40B4-BE49-F238E27FC236}">
                <a16:creationId xmlns:a16="http://schemas.microsoft.com/office/drawing/2014/main" id="{46FA7A3D-7FAD-B3FF-4BCC-E1A98307DB63}"/>
              </a:ext>
            </a:extLst>
          </p:cNvPr>
          <p:cNvPicPr>
            <a:picLocks noChangeAspect="1"/>
          </p:cNvPicPr>
          <p:nvPr/>
        </p:nvPicPr>
        <p:blipFill>
          <a:blip r:embed="rId3"/>
          <a:stretch>
            <a:fillRect/>
          </a:stretch>
        </p:blipFill>
        <p:spPr>
          <a:xfrm>
            <a:off x="6544560" y="2431720"/>
            <a:ext cx="5025460" cy="3331162"/>
          </a:xfrm>
          <a:prstGeom prst="rect">
            <a:avLst/>
          </a:prstGeom>
        </p:spPr>
      </p:pic>
      <p:sp>
        <p:nvSpPr>
          <p:cNvPr id="13" name="TextBox 12">
            <a:extLst>
              <a:ext uri="{FF2B5EF4-FFF2-40B4-BE49-F238E27FC236}">
                <a16:creationId xmlns:a16="http://schemas.microsoft.com/office/drawing/2014/main" id="{3783437D-5DF8-3311-6F8B-92AD74154B57}"/>
              </a:ext>
            </a:extLst>
          </p:cNvPr>
          <p:cNvSpPr txBox="1">
            <a:spLocks noChangeArrowheads="1"/>
          </p:cNvSpPr>
          <p:nvPr/>
        </p:nvSpPr>
        <p:spPr bwMode="auto">
          <a:xfrm>
            <a:off x="6782320" y="5241888"/>
            <a:ext cx="3669582" cy="338554"/>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Cereal                  38        </a:t>
            </a:r>
          </a:p>
        </p:txBody>
      </p:sp>
      <p:sp>
        <p:nvSpPr>
          <p:cNvPr id="11" name="Title 1">
            <a:extLst>
              <a:ext uri="{FF2B5EF4-FFF2-40B4-BE49-F238E27FC236}">
                <a16:creationId xmlns:a16="http://schemas.microsoft.com/office/drawing/2014/main" id="{FBB841E3-CEC3-27AE-ECA2-CCA0DFFB234A}"/>
              </a:ext>
            </a:extLst>
          </p:cNvPr>
          <p:cNvSpPr txBox="1">
            <a:spLocks/>
          </p:cNvSpPr>
          <p:nvPr/>
        </p:nvSpPr>
        <p:spPr>
          <a:xfrm>
            <a:off x="-1" y="286533"/>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5400" b="1" dirty="0">
                <a:solidFill>
                  <a:srgbClr val="002060"/>
                </a:solidFill>
                <a:latin typeface="Times New Roman" panose="02020603050405020304" pitchFamily="18" charset="0"/>
                <a:cs typeface="Times New Roman" panose="02020603050405020304" pitchFamily="18" charset="0"/>
              </a:rPr>
              <a:t>A La Carte Sales and Inventory Form</a:t>
            </a:r>
          </a:p>
        </p:txBody>
      </p:sp>
    </p:spTree>
    <p:extLst>
      <p:ext uri="{BB962C8B-B14F-4D97-AF65-F5344CB8AC3E}">
        <p14:creationId xmlns:p14="http://schemas.microsoft.com/office/powerpoint/2010/main" val="4736797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2308F6-1E02-068E-1A21-687AE18F5D77}"/>
              </a:ext>
            </a:extLst>
          </p:cNvPr>
          <p:cNvSpPr>
            <a:spLocks/>
          </p:cNvSpPr>
          <p:nvPr/>
        </p:nvSpPr>
        <p:spPr>
          <a:xfrm>
            <a:off x="614725" y="1429501"/>
            <a:ext cx="10825654" cy="5249096"/>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A4607DC-1D8A-0EAA-E674-2F556363A055}"/>
              </a:ext>
            </a:extLst>
          </p:cNvPr>
          <p:cNvSpPr/>
          <p:nvPr/>
        </p:nvSpPr>
        <p:spPr>
          <a:xfrm>
            <a:off x="0" y="180524"/>
            <a:ext cx="12191999" cy="11430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nvGrpSpPr>
          <p:cNvPr id="4" name="Group 19"/>
          <p:cNvGrpSpPr>
            <a:grpSpLocks/>
          </p:cNvGrpSpPr>
          <p:nvPr/>
        </p:nvGrpSpPr>
        <p:grpSpPr bwMode="auto">
          <a:xfrm>
            <a:off x="3976071" y="4743286"/>
            <a:ext cx="4234733" cy="1943327"/>
            <a:chOff x="338143" y="4714602"/>
            <a:chExt cx="4233857" cy="1427374"/>
          </a:xfrm>
        </p:grpSpPr>
        <p:pic>
          <p:nvPicPr>
            <p:cNvPr id="5" name="Picture 4"/>
            <p:cNvPicPr>
              <a:picLocks noChangeAspect="1" noChangeArrowheads="1"/>
            </p:cNvPicPr>
            <p:nvPr/>
          </p:nvPicPr>
          <p:blipFill rotWithShape="1">
            <a:blip r:embed="rId4"/>
            <a:srcRect l="5334" t="50823" r="21928" b="16595"/>
            <a:stretch/>
          </p:blipFill>
          <p:spPr bwMode="auto">
            <a:xfrm>
              <a:off x="338143" y="4714602"/>
              <a:ext cx="4233857" cy="1422387"/>
            </a:xfrm>
            <a:prstGeom prst="rect">
              <a:avLst/>
            </a:prstGeom>
            <a:noFill/>
            <a:ln w="9525">
              <a:solidFill>
                <a:srgbClr val="000000"/>
              </a:solidFill>
              <a:miter lim="800000"/>
              <a:headEnd/>
              <a:tailEnd/>
            </a:ln>
          </p:spPr>
        </p:pic>
        <p:sp>
          <p:nvSpPr>
            <p:cNvPr id="6" name="TextBox 11"/>
            <p:cNvSpPr txBox="1">
              <a:spLocks noChangeArrowheads="1"/>
            </p:cNvSpPr>
            <p:nvPr/>
          </p:nvSpPr>
          <p:spPr bwMode="auto">
            <a:xfrm>
              <a:off x="352339" y="5565518"/>
              <a:ext cx="4193627" cy="576458"/>
            </a:xfrm>
            <a:prstGeom prst="rect">
              <a:avLst/>
            </a:prstGeom>
            <a:noFill/>
            <a:ln w="28575">
              <a:solidFill>
                <a:srgbClr val="C00000"/>
              </a:solid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charset="0"/>
                  <a:ea typeface="+mn-ea"/>
                  <a:cs typeface="Arial" charset="0"/>
                </a:rPr>
                <a:t>COMMENTS: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Arial" charset="0"/>
                </a:rPr>
                <a:t>30 waffles, milk, cereal &amp; apples were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Arial" charset="0"/>
                </a:rPr>
                <a:t>used for Adult BIC Meals.</a:t>
              </a:r>
            </a:p>
          </p:txBody>
        </p:sp>
      </p:grpSp>
      <p:pic>
        <p:nvPicPr>
          <p:cNvPr id="12" name="Picture 3"/>
          <p:cNvPicPr>
            <a:picLocks noChangeAspect="1" noChangeArrowheads="1"/>
          </p:cNvPicPr>
          <p:nvPr/>
        </p:nvPicPr>
        <p:blipFill>
          <a:blip r:embed="rId5"/>
          <a:srcRect l="3513" t="21268" r="29427" b="26241"/>
          <a:stretch>
            <a:fillRect/>
          </a:stretch>
        </p:blipFill>
        <p:spPr bwMode="auto">
          <a:xfrm>
            <a:off x="3976071" y="1799239"/>
            <a:ext cx="4234733" cy="2645137"/>
          </a:xfrm>
          <a:prstGeom prst="rect">
            <a:avLst/>
          </a:prstGeom>
          <a:noFill/>
          <a:ln w="9525">
            <a:solidFill>
              <a:srgbClr val="000000"/>
            </a:solidFill>
            <a:miter lim="800000"/>
            <a:headEnd/>
            <a:tailEnd/>
          </a:ln>
        </p:spPr>
      </p:pic>
      <p:sp>
        <p:nvSpPr>
          <p:cNvPr id="13" name="TextBox 12"/>
          <p:cNvSpPr txBox="1">
            <a:spLocks noChangeArrowheads="1"/>
          </p:cNvSpPr>
          <p:nvPr/>
        </p:nvSpPr>
        <p:spPr bwMode="auto">
          <a:xfrm>
            <a:off x="4108006" y="3296499"/>
            <a:ext cx="3669582" cy="1077218"/>
          </a:xfrm>
          <a:prstGeom prst="rect">
            <a:avLst/>
          </a:prstGeom>
          <a:noFill/>
          <a:ln w="28575">
            <a:solidFill>
              <a:srgbClr val="C00000"/>
            </a:solid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charset="0"/>
                <a:ea typeface="+mn-ea"/>
                <a:cs typeface="Arial" charset="0"/>
              </a:rPr>
              <a:t>Waffle 	         38	          </a:t>
            </a:r>
            <a:r>
              <a:rPr kumimoji="0" lang="en-US" sz="1600" b="1" i="0" u="none" strike="noStrike" kern="0" cap="none" spc="0" normalizeH="0" baseline="0" noProof="0" dirty="0">
                <a:ln>
                  <a:noFill/>
                </a:ln>
                <a:solidFill>
                  <a:srgbClr val="C00000"/>
                </a:solidFill>
                <a:effectLst/>
                <a:uLnTx/>
                <a:uFillTx/>
                <a:latin typeface="Arial" charset="0"/>
                <a:ea typeface="+mn-ea"/>
                <a:cs typeface="Arial" charset="0"/>
              </a:rPr>
              <a:t>30  </a:t>
            </a:r>
            <a:r>
              <a:rPr kumimoji="0" lang="en-US" sz="1600" b="0" i="0" u="none" strike="noStrike" kern="0" cap="none" spc="0" normalizeH="0" baseline="0" noProof="0" dirty="0">
                <a:ln>
                  <a:noFill/>
                </a:ln>
                <a:solidFill>
                  <a:prstClr val="black"/>
                </a:solidFill>
                <a:effectLst/>
                <a:uLnTx/>
                <a:uFillTx/>
                <a:latin typeface="Arial" charset="0"/>
                <a:ea typeface="+mn-ea"/>
                <a:cs typeface="Arial" charset="0"/>
              </a:rPr>
              <a:t>        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charset="0"/>
                <a:ea typeface="+mn-ea"/>
                <a:cs typeface="Arial" charset="0"/>
              </a:rPr>
              <a:t>Apple, whole     38	          </a:t>
            </a:r>
            <a:r>
              <a:rPr kumimoji="0" lang="en-US" sz="1600" b="1" i="0" u="none" strike="noStrike" kern="0" cap="none" spc="0" normalizeH="0" baseline="0" noProof="0" dirty="0">
                <a:ln>
                  <a:noFill/>
                </a:ln>
                <a:solidFill>
                  <a:srgbClr val="C00000"/>
                </a:solidFill>
                <a:effectLst/>
                <a:uLnTx/>
                <a:uFillTx/>
                <a:latin typeface="Arial" charset="0"/>
                <a:ea typeface="+mn-ea"/>
                <a:cs typeface="Arial" charset="0"/>
              </a:rPr>
              <a:t>30          </a:t>
            </a:r>
            <a:r>
              <a:rPr kumimoji="0" lang="en-US" sz="1600" b="0" i="0" u="none" strike="noStrike" kern="0" cap="none" spc="0" normalizeH="0" baseline="0" noProof="0" dirty="0">
                <a:ln>
                  <a:noFill/>
                </a:ln>
                <a:solidFill>
                  <a:prstClr val="black"/>
                </a:solidFill>
                <a:effectLst/>
                <a:uLnTx/>
                <a:uFillTx/>
                <a:latin typeface="Arial" charset="0"/>
                <a:ea typeface="+mn-ea"/>
                <a:cs typeface="Arial" charset="0"/>
              </a:rPr>
              <a:t>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charset="0"/>
                <a:ea typeface="+mn-ea"/>
                <a:cs typeface="Arial" charset="0"/>
              </a:rPr>
              <a:t>Milk 	         38             </a:t>
            </a:r>
            <a:r>
              <a:rPr kumimoji="0" lang="en-US" sz="1600" b="1" i="0" u="none" strike="noStrike" kern="0" cap="none" spc="0" normalizeH="0" baseline="0" noProof="0" dirty="0">
                <a:ln>
                  <a:noFill/>
                </a:ln>
                <a:solidFill>
                  <a:srgbClr val="C00000"/>
                </a:solidFill>
                <a:effectLst/>
                <a:uLnTx/>
                <a:uFillTx/>
                <a:latin typeface="Arial" charset="0"/>
                <a:ea typeface="+mn-ea"/>
                <a:cs typeface="Arial" charset="0"/>
              </a:rPr>
              <a:t>30</a:t>
            </a:r>
            <a:r>
              <a:rPr kumimoji="0" lang="en-US" sz="1600" b="0" i="0" u="none" strike="noStrike" kern="0" cap="none" spc="0" normalizeH="0" baseline="0" noProof="0" dirty="0">
                <a:ln>
                  <a:noFill/>
                </a:ln>
                <a:solidFill>
                  <a:prstClr val="black"/>
                </a:solidFill>
                <a:effectLst/>
                <a:uLnTx/>
                <a:uFillTx/>
                <a:latin typeface="Arial" charset="0"/>
                <a:ea typeface="+mn-ea"/>
                <a:cs typeface="Arial" charset="0"/>
              </a:rPr>
              <a:t>          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charset="0"/>
                <a:ea typeface="+mn-ea"/>
                <a:cs typeface="Arial" charset="0"/>
              </a:rPr>
              <a:t>Cereal               38             </a:t>
            </a:r>
            <a:r>
              <a:rPr kumimoji="0" lang="en-US" sz="1600" b="1" i="0" u="none" strike="noStrike" kern="0" cap="none" spc="0" normalizeH="0" baseline="0" noProof="0" dirty="0">
                <a:ln>
                  <a:noFill/>
                </a:ln>
                <a:solidFill>
                  <a:srgbClr val="C00000"/>
                </a:solidFill>
                <a:effectLst/>
                <a:uLnTx/>
                <a:uFillTx/>
                <a:latin typeface="Arial" charset="0"/>
                <a:ea typeface="+mn-ea"/>
                <a:cs typeface="Arial" charset="0"/>
              </a:rPr>
              <a:t>30</a:t>
            </a:r>
            <a:r>
              <a:rPr kumimoji="0" lang="en-US" sz="1600" b="1" i="0" u="none" strike="noStrike" kern="0" cap="none" spc="0" normalizeH="0" baseline="0" noProof="0" dirty="0">
                <a:ln>
                  <a:noFill/>
                </a:ln>
                <a:solidFill>
                  <a:prstClr val="black"/>
                </a:solidFill>
                <a:effectLst/>
                <a:uLnTx/>
                <a:uFillTx/>
                <a:latin typeface="Arial" charset="0"/>
                <a:ea typeface="+mn-ea"/>
                <a:cs typeface="Arial" charset="0"/>
              </a:rPr>
              <a:t>  </a:t>
            </a:r>
            <a:r>
              <a:rPr kumimoji="0" lang="en-US" sz="1600" b="0" i="0" u="none" strike="noStrike" kern="0" cap="none" spc="0" normalizeH="0" baseline="0" noProof="0" dirty="0">
                <a:ln>
                  <a:noFill/>
                </a:ln>
                <a:solidFill>
                  <a:prstClr val="black"/>
                </a:solidFill>
                <a:effectLst/>
                <a:uLnTx/>
                <a:uFillTx/>
                <a:latin typeface="Arial" charset="0"/>
                <a:ea typeface="+mn-ea"/>
                <a:cs typeface="Arial" charset="0"/>
              </a:rPr>
              <a:t>        8</a:t>
            </a:r>
          </a:p>
        </p:txBody>
      </p:sp>
      <p:cxnSp>
        <p:nvCxnSpPr>
          <p:cNvPr id="19" name="Straight Arrow Connector 18"/>
          <p:cNvCxnSpPr>
            <a:cxnSpLocks/>
          </p:cNvCxnSpPr>
          <p:nvPr/>
        </p:nvCxnSpPr>
        <p:spPr>
          <a:xfrm flipH="1" flipV="1">
            <a:off x="7623544" y="3671736"/>
            <a:ext cx="1570755" cy="1203659"/>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cxnSpLocks/>
          </p:cNvCxnSpPr>
          <p:nvPr/>
        </p:nvCxnSpPr>
        <p:spPr>
          <a:xfrm>
            <a:off x="3669341" y="5082729"/>
            <a:ext cx="1724024" cy="102917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a:xfrm>
            <a:off x="134971" y="3440121"/>
            <a:ext cx="3627477" cy="1604456"/>
          </a:xfrm>
          <a:prstGeom prst="rect">
            <a:avLst/>
          </a:prstGeom>
          <a:solidFill>
            <a:srgbClr val="FFC000"/>
          </a:solidFill>
          <a:ln>
            <a:solidFill>
              <a:schemeClr val="bg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4150" marR="0" lvl="0" indent="0" algn="ctr" defTabSz="914400" rtl="0" eaLnBrk="0" fontAlgn="base" latinLnBrk="0" hangingPunct="0">
              <a:lnSpc>
                <a:spcPct val="100000"/>
              </a:lnSpc>
              <a:spcBef>
                <a:spcPct val="20000"/>
              </a:spcBef>
              <a:spcAft>
                <a:spcPct val="0"/>
              </a:spcAft>
              <a:buClrTx/>
              <a:buSzPct val="80000"/>
              <a:buFont typeface="Arial"/>
              <a:buNone/>
              <a:tabLst/>
              <a:defRPr/>
            </a:pPr>
            <a:r>
              <a:rPr kumimoji="0" lang="en-US" sz="2400" b="0" i="0" u="none" strike="noStrike" kern="0" cap="none" spc="0" normalizeH="0" baseline="0" noProof="0" dirty="0">
                <a:ln>
                  <a:noFill/>
                </a:ln>
                <a:solidFill>
                  <a:srgbClr val="002060"/>
                </a:solidFill>
                <a:effectLst/>
                <a:uLnTx/>
                <a:uFillTx/>
                <a:latin typeface="Calibri"/>
                <a:ea typeface="Verdana"/>
                <a:cs typeface="Verdana"/>
              </a:rPr>
              <a:t>Document the total number of adult BIC  meals used in the </a:t>
            </a:r>
            <a:r>
              <a:rPr kumimoji="0" lang="en-US" sz="2400" b="1" i="0" u="none" strike="noStrike" kern="0" cap="none" spc="0" normalizeH="0" baseline="0" noProof="0" dirty="0">
                <a:ln>
                  <a:noFill/>
                </a:ln>
                <a:solidFill>
                  <a:srgbClr val="002060"/>
                </a:solidFill>
                <a:effectLst/>
                <a:uLnTx/>
                <a:uFillTx/>
                <a:latin typeface="Calibri"/>
                <a:ea typeface="Verdana"/>
                <a:cs typeface="Verdana"/>
              </a:rPr>
              <a:t>“Comment”</a:t>
            </a:r>
            <a:r>
              <a:rPr kumimoji="0" lang="en-US" sz="2400" b="0" i="0" u="none" strike="noStrike" kern="0" cap="none" spc="0" normalizeH="0" baseline="0" noProof="0" dirty="0">
                <a:ln>
                  <a:noFill/>
                </a:ln>
                <a:solidFill>
                  <a:srgbClr val="002060"/>
                </a:solidFill>
                <a:effectLst/>
                <a:uLnTx/>
                <a:uFillTx/>
                <a:latin typeface="Calibri"/>
                <a:ea typeface="Verdana"/>
                <a:cs typeface="Verdana"/>
              </a:rPr>
              <a:t> section.</a:t>
            </a:r>
            <a:endParaRPr kumimoji="0" lang="en-US" sz="600" b="0" i="0" u="none" strike="noStrike" kern="0" cap="none" spc="0" normalizeH="0" baseline="0" noProof="0" dirty="0">
              <a:ln>
                <a:noFill/>
              </a:ln>
              <a:solidFill>
                <a:srgbClr val="002060"/>
              </a:solidFill>
              <a:effectLst/>
              <a:uLnTx/>
              <a:uFillTx/>
              <a:latin typeface="Calibri"/>
              <a:ea typeface="Verdana"/>
              <a:cs typeface="Verdana"/>
            </a:endParaRPr>
          </a:p>
        </p:txBody>
      </p:sp>
      <p:sp>
        <p:nvSpPr>
          <p:cNvPr id="10" name="Content Placeholder 2"/>
          <p:cNvSpPr txBox="1">
            <a:spLocks/>
          </p:cNvSpPr>
          <p:nvPr/>
        </p:nvSpPr>
        <p:spPr>
          <a:xfrm>
            <a:off x="7826178" y="4917154"/>
            <a:ext cx="3494672" cy="1954570"/>
          </a:xfrm>
          <a:prstGeom prst="rect">
            <a:avLst/>
          </a:prstGeom>
          <a:solidFill>
            <a:srgbClr val="FFC000"/>
          </a:solidFill>
          <a:ln>
            <a:solidFill>
              <a:schemeClr val="bg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4150" marR="0" lvl="0" indent="0" algn="ctr" defTabSz="914400" rtl="0" eaLnBrk="0" fontAlgn="base" latinLnBrk="0" hangingPunct="0">
              <a:lnSpc>
                <a:spcPct val="100000"/>
              </a:lnSpc>
              <a:spcBef>
                <a:spcPct val="20000"/>
              </a:spcBef>
              <a:spcAft>
                <a:spcPct val="0"/>
              </a:spcAft>
              <a:buClrTx/>
              <a:buSzPct val="80000"/>
              <a:buFont typeface="Arial"/>
              <a:buNone/>
              <a:tabLst/>
              <a:defRPr/>
            </a:pPr>
            <a:r>
              <a:rPr kumimoji="0" lang="en-US" sz="2400" b="0" i="0" u="none" strike="noStrike" kern="0" cap="none" spc="0" normalizeH="0" baseline="0" noProof="0" dirty="0">
                <a:ln>
                  <a:noFill/>
                </a:ln>
                <a:solidFill>
                  <a:srgbClr val="002060"/>
                </a:solidFill>
                <a:effectLst/>
                <a:uLnTx/>
                <a:uFillTx/>
                <a:latin typeface="Calibri"/>
                <a:ea typeface="Verdana"/>
                <a:cs typeface="Verdana"/>
              </a:rPr>
              <a:t>Enter the </a:t>
            </a:r>
            <a:r>
              <a:rPr kumimoji="0" lang="en-US" sz="2400" i="0" u="none" strike="noStrike" kern="0" cap="none" spc="0" normalizeH="0" baseline="0" noProof="0" dirty="0">
                <a:ln>
                  <a:noFill/>
                </a:ln>
                <a:solidFill>
                  <a:srgbClr val="002060"/>
                </a:solidFill>
                <a:effectLst/>
                <a:uLnTx/>
                <a:uFillTx/>
                <a:latin typeface="Calibri"/>
                <a:ea typeface="Verdana"/>
                <a:cs typeface="Verdana"/>
              </a:rPr>
              <a:t>new</a:t>
            </a:r>
            <a:r>
              <a:rPr kumimoji="0" lang="en-US" sz="2400" b="1" i="0" u="none" strike="noStrike" kern="0" cap="none" spc="0" normalizeH="0" baseline="0" noProof="0" dirty="0">
                <a:ln>
                  <a:noFill/>
                </a:ln>
                <a:solidFill>
                  <a:srgbClr val="002060"/>
                </a:solidFill>
                <a:effectLst/>
                <a:uLnTx/>
                <a:uFillTx/>
                <a:latin typeface="Calibri"/>
                <a:ea typeface="Verdana"/>
                <a:cs typeface="Verdana"/>
              </a:rPr>
              <a:t> “Adjusted Beginning Inventory”</a:t>
            </a:r>
            <a:r>
              <a:rPr kumimoji="0" lang="en-US" sz="2400" b="0" i="0" u="none" strike="noStrike" kern="0" cap="none" spc="0" normalizeH="0" baseline="0" noProof="0" dirty="0">
                <a:ln>
                  <a:noFill/>
                </a:ln>
                <a:solidFill>
                  <a:srgbClr val="002060"/>
                </a:solidFill>
                <a:effectLst/>
                <a:uLnTx/>
                <a:uFillTx/>
                <a:latin typeface="Calibri"/>
                <a:ea typeface="Verdana"/>
                <a:cs typeface="Verdana"/>
              </a:rPr>
              <a:t> in Column 4 to reflect the number of items available to be sold.</a:t>
            </a:r>
          </a:p>
          <a:p>
            <a:pPr marL="698500" marR="0" lvl="0" indent="-514350" algn="l" defTabSz="914400" rtl="0" eaLnBrk="0" fontAlgn="base" latinLnBrk="0" hangingPunct="0">
              <a:lnSpc>
                <a:spcPct val="100000"/>
              </a:lnSpc>
              <a:spcBef>
                <a:spcPct val="20000"/>
              </a:spcBef>
              <a:spcAft>
                <a:spcPct val="0"/>
              </a:spcAft>
              <a:buClrTx/>
              <a:buSzPct val="80000"/>
              <a:buFont typeface="+mj-lt"/>
              <a:buAutoNum type="arabicPeriod" startAt="3"/>
              <a:tabLst/>
              <a:defRPr/>
            </a:pPr>
            <a:endParaRPr kumimoji="0" lang="en-US" sz="400" b="0" i="0" u="none" strike="noStrike" kern="0" cap="none" spc="0" normalizeH="0" baseline="0" noProof="0" dirty="0">
              <a:ln>
                <a:noFill/>
              </a:ln>
              <a:solidFill>
                <a:srgbClr val="002060"/>
              </a:solidFill>
              <a:effectLst/>
              <a:uLnTx/>
              <a:uFillTx/>
              <a:latin typeface="Calibri"/>
              <a:ea typeface="Verdana"/>
              <a:cs typeface="Verdana"/>
            </a:endParaRPr>
          </a:p>
        </p:txBody>
      </p:sp>
      <p:grpSp>
        <p:nvGrpSpPr>
          <p:cNvPr id="45" name="Group 44">
            <a:extLst>
              <a:ext uri="{FF2B5EF4-FFF2-40B4-BE49-F238E27FC236}">
                <a16:creationId xmlns:a16="http://schemas.microsoft.com/office/drawing/2014/main" id="{84466382-E586-7841-D9E6-1AAE5F39BE47}"/>
              </a:ext>
            </a:extLst>
          </p:cNvPr>
          <p:cNvGrpSpPr/>
          <p:nvPr/>
        </p:nvGrpSpPr>
        <p:grpSpPr>
          <a:xfrm>
            <a:off x="330864" y="2528071"/>
            <a:ext cx="5240596" cy="2332997"/>
            <a:chOff x="330864" y="2528071"/>
            <a:chExt cx="5240596" cy="2332997"/>
          </a:xfrm>
          <a:solidFill>
            <a:srgbClr val="2F528F"/>
          </a:solidFill>
        </p:grpSpPr>
        <p:cxnSp>
          <p:nvCxnSpPr>
            <p:cNvPr id="34" name="Straight Arrow Connector 33">
              <a:extLst>
                <a:ext uri="{FF2B5EF4-FFF2-40B4-BE49-F238E27FC236}">
                  <a16:creationId xmlns:a16="http://schemas.microsoft.com/office/drawing/2014/main" id="{A5C285D7-91BC-FB11-6CFC-F13ED36DDFE9}"/>
                </a:ext>
              </a:extLst>
            </p:cNvPr>
            <p:cNvCxnSpPr>
              <a:cxnSpLocks/>
              <a:stCxn id="9" idx="3"/>
            </p:cNvCxnSpPr>
            <p:nvPr/>
          </p:nvCxnSpPr>
          <p:spPr>
            <a:xfrm flipV="1">
              <a:off x="3678865" y="2711302"/>
              <a:ext cx="1892595" cy="983268"/>
            </a:xfrm>
            <a:prstGeom prst="straightConnector1">
              <a:avLst/>
            </a:prstGeom>
            <a:grpFill/>
            <a:ln w="38100">
              <a:tailEnd type="triangle"/>
            </a:ln>
          </p:spPr>
          <p:style>
            <a:lnRef idx="2">
              <a:schemeClr val="accent1"/>
            </a:lnRef>
            <a:fillRef idx="0">
              <a:schemeClr val="accent1"/>
            </a:fillRef>
            <a:effectRef idx="1">
              <a:schemeClr val="accent1"/>
            </a:effectRef>
            <a:fontRef idx="minor">
              <a:schemeClr val="tx1"/>
            </a:fontRef>
          </p:style>
        </p:cxnSp>
        <p:sp>
          <p:nvSpPr>
            <p:cNvPr id="9" name="Content Placeholder 2"/>
            <p:cNvSpPr txBox="1">
              <a:spLocks/>
            </p:cNvSpPr>
            <p:nvPr/>
          </p:nvSpPr>
          <p:spPr>
            <a:xfrm>
              <a:off x="330864" y="2528071"/>
              <a:ext cx="3348001" cy="2332997"/>
            </a:xfrm>
            <a:prstGeom prst="rect">
              <a:avLst/>
            </a:prstGeom>
            <a:solidFill>
              <a:srgbClr val="FFC000"/>
            </a:solidFill>
            <a:ln>
              <a:solidFill>
                <a:schemeClr val="bg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4150" marR="0" lvl="0" indent="0" algn="ctr" defTabSz="914400" rtl="0" eaLnBrk="0" fontAlgn="base" latinLnBrk="0" hangingPunct="0">
                <a:lnSpc>
                  <a:spcPct val="100000"/>
                </a:lnSpc>
                <a:spcBef>
                  <a:spcPct val="20000"/>
                </a:spcBef>
                <a:spcAft>
                  <a:spcPct val="0"/>
                </a:spcAft>
                <a:buClrTx/>
                <a:buSzPct val="80000"/>
                <a:buFont typeface="Arial"/>
                <a:buNone/>
                <a:tabLst/>
                <a:defRPr/>
              </a:pPr>
              <a:r>
                <a:rPr kumimoji="0" lang="en-US" sz="2400" b="0" i="0" u="none" strike="noStrike" kern="0" cap="none" spc="0" normalizeH="0" baseline="0" noProof="0" dirty="0">
                  <a:ln>
                    <a:noFill/>
                  </a:ln>
                  <a:solidFill>
                    <a:srgbClr val="002060"/>
                  </a:solidFill>
                  <a:effectLst/>
                  <a:uLnTx/>
                  <a:uFillTx/>
                  <a:latin typeface="Calibri"/>
                  <a:ea typeface="Verdana"/>
                  <a:cs typeface="Verdana"/>
                </a:rPr>
                <a:t>Total adult BIC meals sent to classrooms, plus meals available for the faculty line and FSD staff in Column 1 “</a:t>
              </a:r>
              <a:r>
                <a:rPr kumimoji="0" lang="en-US" sz="2400" b="1" i="0" u="none" strike="noStrike" kern="0" cap="none" spc="0" normalizeH="0" baseline="0" noProof="0" dirty="0">
                  <a:ln>
                    <a:noFill/>
                  </a:ln>
                  <a:solidFill>
                    <a:srgbClr val="002060"/>
                  </a:solidFill>
                  <a:effectLst/>
                  <a:uLnTx/>
                  <a:uFillTx/>
                  <a:latin typeface="Calibri"/>
                  <a:ea typeface="Verdana"/>
                  <a:cs typeface="Verdana"/>
                </a:rPr>
                <a:t>Beginning Inventory”</a:t>
              </a:r>
              <a:r>
                <a:rPr kumimoji="0" lang="en-US" sz="2400" b="0" i="0" u="none" strike="noStrike" kern="0" cap="none" spc="0" normalizeH="0" baseline="0" noProof="0" dirty="0">
                  <a:ln>
                    <a:noFill/>
                  </a:ln>
                  <a:solidFill>
                    <a:srgbClr val="002060"/>
                  </a:solidFill>
                  <a:effectLst/>
                  <a:uLnTx/>
                  <a:uFillTx/>
                  <a:latin typeface="Calibri"/>
                  <a:ea typeface="Verdana"/>
                  <a:cs typeface="Verdana"/>
                </a:rPr>
                <a:t>.</a:t>
              </a:r>
            </a:p>
          </p:txBody>
        </p:sp>
      </p:grpSp>
      <p:grpSp>
        <p:nvGrpSpPr>
          <p:cNvPr id="54" name="Group 53">
            <a:extLst>
              <a:ext uri="{FF2B5EF4-FFF2-40B4-BE49-F238E27FC236}">
                <a16:creationId xmlns:a16="http://schemas.microsoft.com/office/drawing/2014/main" id="{45C1FB9F-8EC7-C938-BA55-F53DB68D13C3}"/>
              </a:ext>
            </a:extLst>
          </p:cNvPr>
          <p:cNvGrpSpPr/>
          <p:nvPr/>
        </p:nvGrpSpPr>
        <p:grpSpPr>
          <a:xfrm>
            <a:off x="6866021" y="2179413"/>
            <a:ext cx="4858219" cy="1954570"/>
            <a:chOff x="6709997" y="3008029"/>
            <a:chExt cx="4858219" cy="1954570"/>
          </a:xfrm>
        </p:grpSpPr>
        <p:cxnSp>
          <p:nvCxnSpPr>
            <p:cNvPr id="8" name="Straight Arrow Connector 7"/>
            <p:cNvCxnSpPr>
              <a:cxnSpLocks/>
            </p:cNvCxnSpPr>
            <p:nvPr/>
          </p:nvCxnSpPr>
          <p:spPr>
            <a:xfrm flipH="1">
              <a:off x="6709997" y="3030051"/>
              <a:ext cx="1913008" cy="54998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53" name="Rectangle 52">
              <a:extLst>
                <a:ext uri="{FF2B5EF4-FFF2-40B4-BE49-F238E27FC236}">
                  <a16:creationId xmlns:a16="http://schemas.microsoft.com/office/drawing/2014/main" id="{A2B43C91-92EC-E7C1-D107-10FFBE65707E}"/>
                </a:ext>
              </a:extLst>
            </p:cNvPr>
            <p:cNvSpPr/>
            <p:nvPr/>
          </p:nvSpPr>
          <p:spPr>
            <a:xfrm>
              <a:off x="8498465" y="3008029"/>
              <a:ext cx="3069751" cy="1954570"/>
            </a:xfrm>
            <a:prstGeom prst="rect">
              <a:avLst/>
            </a:prstGeom>
            <a:solidFill>
              <a:srgbClr val="FFC0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169863"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Subtract the number of adult BIC meals taken in Column 3 </a:t>
              </a:r>
              <a:r>
                <a:rPr kumimoji="0" lang="en-US" sz="2400" b="1" i="0" u="none" strike="noStrike" kern="1200" cap="none" spc="0" normalizeH="0" baseline="0" noProof="0" dirty="0">
                  <a:ln>
                    <a:noFill/>
                  </a:ln>
                  <a:solidFill>
                    <a:srgbClr val="002060"/>
                  </a:solidFill>
                  <a:effectLst/>
                  <a:uLnTx/>
                  <a:uFillTx/>
                  <a:latin typeface="Calibri"/>
                  <a:ea typeface="+mn-ea"/>
                  <a:cs typeface="+mn-cs"/>
                </a:rPr>
                <a:t>“Items Deducted”</a:t>
              </a:r>
              <a:r>
                <a:rPr kumimoji="0" lang="en-US" sz="2400" i="0" u="none" strike="noStrike" kern="1200" cap="none" spc="0" normalizeH="0" baseline="0" noProof="0" dirty="0">
                  <a:ln>
                    <a:noFill/>
                  </a:ln>
                  <a:solidFill>
                    <a:srgbClr val="002060"/>
                  </a:solidFill>
                  <a:effectLst/>
                  <a:uLnTx/>
                  <a:uFillTx/>
                  <a:latin typeface="Calibri"/>
                  <a:ea typeface="+mn-ea"/>
                  <a:cs typeface="+mn-cs"/>
                </a:rPr>
                <a:t>.</a:t>
              </a:r>
            </a:p>
          </p:txBody>
        </p:sp>
      </p:grpSp>
      <p:sp>
        <p:nvSpPr>
          <p:cNvPr id="2" name="Title 1">
            <a:extLst>
              <a:ext uri="{FF2B5EF4-FFF2-40B4-BE49-F238E27FC236}">
                <a16:creationId xmlns:a16="http://schemas.microsoft.com/office/drawing/2014/main" id="{AE30F2B7-3510-2A64-429D-138763056415}"/>
              </a:ext>
            </a:extLst>
          </p:cNvPr>
          <p:cNvSpPr txBox="1">
            <a:spLocks/>
          </p:cNvSpPr>
          <p:nvPr/>
        </p:nvSpPr>
        <p:spPr>
          <a:xfrm>
            <a:off x="-8483" y="320642"/>
            <a:ext cx="12192000" cy="788857"/>
          </a:xfrm>
          <a:prstGeom prst="rect">
            <a:avLst/>
          </a:prstGeom>
          <a:effectLst/>
        </p:spPr>
        <p:txBody>
          <a:bodyPr>
            <a:noAutofit/>
          </a:bodyPr>
          <a:lstStyle>
            <a:lvl1pPr algn="ctr" defTabSz="457200" rtl="0" eaLnBrk="1" latinLnBrk="0" hangingPunct="1">
              <a:spcBef>
                <a:spcPct val="0"/>
              </a:spcBef>
              <a:buNone/>
              <a:defRPr sz="4400" kern="1200">
                <a:solidFill>
                  <a:srgbClr val="000000"/>
                </a:solidFill>
                <a:latin typeface="+mj-lt"/>
                <a:ea typeface="+mj-ea"/>
                <a:cs typeface="+mj-cs"/>
              </a:defRPr>
            </a:lvl1pPr>
          </a:lstStyle>
          <a:p>
            <a:r>
              <a:rPr lang="en-US" sz="4800" b="1" dirty="0">
                <a:solidFill>
                  <a:srgbClr val="002060"/>
                </a:solidFill>
                <a:latin typeface="Times New Roman" panose="02020603050405020304" pitchFamily="18" charset="0"/>
                <a:cs typeface="Times New Roman" panose="02020603050405020304" pitchFamily="18" charset="0"/>
              </a:rPr>
              <a:t>How to Complete </a:t>
            </a:r>
            <a:r>
              <a:rPr lang="en-US" sz="4800" b="1" i="1" dirty="0">
                <a:solidFill>
                  <a:srgbClr val="002060"/>
                </a:solidFill>
                <a:latin typeface="Times New Roman" panose="02020603050405020304" pitchFamily="18" charset="0"/>
                <a:cs typeface="Times New Roman" panose="02020603050405020304" pitchFamily="18" charset="0"/>
              </a:rPr>
              <a:t>A La Carte Sales Form </a:t>
            </a:r>
          </a:p>
        </p:txBody>
      </p:sp>
    </p:spTree>
    <p:custDataLst>
      <p:tags r:id="rId1"/>
    </p:custDataLst>
    <p:extLst>
      <p:ext uri="{BB962C8B-B14F-4D97-AF65-F5344CB8AC3E}">
        <p14:creationId xmlns:p14="http://schemas.microsoft.com/office/powerpoint/2010/main" val="358282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5"/>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4"/>
                                        </p:tgtEl>
                                        <p:attrNameLst>
                                          <p:attrName>style.visibility</p:attrName>
                                        </p:attrNameLst>
                                      </p:cBhvr>
                                      <p:to>
                                        <p:strVal val="hidden"/>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1485A8-A3D5-056E-7E83-A392031E376F}"/>
              </a:ext>
            </a:extLst>
          </p:cNvPr>
          <p:cNvSpPr/>
          <p:nvPr/>
        </p:nvSpPr>
        <p:spPr>
          <a:xfrm>
            <a:off x="0" y="3742660"/>
            <a:ext cx="12192000" cy="311534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6" name="Picture 2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2" y="-608098"/>
            <a:ext cx="11893432" cy="6155071"/>
          </a:xfrm>
          <a:prstGeom prst="rect">
            <a:avLst/>
          </a:prstGeom>
        </p:spPr>
      </p:pic>
      <p:pic>
        <p:nvPicPr>
          <p:cNvPr id="24" name="Picture 23">
            <a:extLst>
              <a:ext uri="{FF2B5EF4-FFF2-40B4-BE49-F238E27FC236}">
                <a16:creationId xmlns:a16="http://schemas.microsoft.com/office/drawing/2014/main" id="{60CF7342-2AC4-9B49-33D5-5733CBD3E8C9}"/>
              </a:ext>
            </a:extLst>
          </p:cNvPr>
          <p:cNvPicPr>
            <a:picLocks noChangeAspect="1"/>
          </p:cNvPicPr>
          <p:nvPr/>
        </p:nvPicPr>
        <p:blipFill>
          <a:blip r:embed="rId4"/>
          <a:stretch>
            <a:fillRect/>
          </a:stretch>
        </p:blipFill>
        <p:spPr>
          <a:xfrm>
            <a:off x="2974243" y="64168"/>
            <a:ext cx="1088523" cy="1659639"/>
          </a:xfrm>
          <a:prstGeom prst="rect">
            <a:avLst/>
          </a:prstGeom>
          <a:ln w="19050">
            <a:solidFill>
              <a:schemeClr val="tx1"/>
            </a:solidFill>
          </a:ln>
        </p:spPr>
      </p:pic>
      <p:pic>
        <p:nvPicPr>
          <p:cNvPr id="27" name="Picture 26">
            <a:extLst>
              <a:ext uri="{FF2B5EF4-FFF2-40B4-BE49-F238E27FC236}">
                <a16:creationId xmlns:a16="http://schemas.microsoft.com/office/drawing/2014/main" id="{EE6FEAE4-B411-508E-A624-F05BC6D86438}"/>
              </a:ext>
            </a:extLst>
          </p:cNvPr>
          <p:cNvPicPr>
            <a:picLocks noChangeAspect="1"/>
          </p:cNvPicPr>
          <p:nvPr/>
        </p:nvPicPr>
        <p:blipFill>
          <a:blip r:embed="rId5"/>
          <a:stretch>
            <a:fillRect/>
          </a:stretch>
        </p:blipFill>
        <p:spPr>
          <a:xfrm>
            <a:off x="10879581" y="603902"/>
            <a:ext cx="1178751" cy="922764"/>
          </a:xfrm>
          <a:prstGeom prst="rect">
            <a:avLst/>
          </a:prstGeom>
        </p:spPr>
      </p:pic>
      <p:pic>
        <p:nvPicPr>
          <p:cNvPr id="28" name="Picture 27">
            <a:extLst>
              <a:ext uri="{FF2B5EF4-FFF2-40B4-BE49-F238E27FC236}">
                <a16:creationId xmlns:a16="http://schemas.microsoft.com/office/drawing/2014/main" id="{3E040EB6-8078-C102-B5A2-99555F0B99DE}"/>
              </a:ext>
            </a:extLst>
          </p:cNvPr>
          <p:cNvPicPr>
            <a:picLocks noChangeAspect="1"/>
          </p:cNvPicPr>
          <p:nvPr/>
        </p:nvPicPr>
        <p:blipFill rotWithShape="1">
          <a:blip r:embed="rId6"/>
          <a:srcRect l="2194" t="1944" r="2194"/>
          <a:stretch/>
        </p:blipFill>
        <p:spPr>
          <a:xfrm>
            <a:off x="10856945" y="1917700"/>
            <a:ext cx="1198386" cy="922764"/>
          </a:xfrm>
          <a:prstGeom prst="rect">
            <a:avLst/>
          </a:prstGeom>
          <a:ln>
            <a:solidFill>
              <a:srgbClr val="000000"/>
            </a:solidFill>
          </a:ln>
        </p:spPr>
      </p:pic>
      <p:pic>
        <p:nvPicPr>
          <p:cNvPr id="4" name="Picture 3">
            <a:extLst>
              <a:ext uri="{FF2B5EF4-FFF2-40B4-BE49-F238E27FC236}">
                <a16:creationId xmlns:a16="http://schemas.microsoft.com/office/drawing/2014/main" id="{5ED05427-B9F9-A04E-C7F0-573BFC10D44C}"/>
              </a:ext>
            </a:extLst>
          </p:cNvPr>
          <p:cNvPicPr>
            <a:picLocks noChangeAspect="1"/>
          </p:cNvPicPr>
          <p:nvPr/>
        </p:nvPicPr>
        <p:blipFill>
          <a:blip r:embed="rId7"/>
          <a:stretch>
            <a:fillRect/>
          </a:stretch>
        </p:blipFill>
        <p:spPr>
          <a:xfrm>
            <a:off x="928028" y="2728915"/>
            <a:ext cx="825231" cy="142592"/>
          </a:xfrm>
          <a:prstGeom prst="rect">
            <a:avLst/>
          </a:prstGeom>
        </p:spPr>
      </p:pic>
      <p:sp>
        <p:nvSpPr>
          <p:cNvPr id="25" name="Rectangle 24">
            <a:extLst>
              <a:ext uri="{FF2B5EF4-FFF2-40B4-BE49-F238E27FC236}">
                <a16:creationId xmlns:a16="http://schemas.microsoft.com/office/drawing/2014/main" id="{06221659-07C8-AA0B-17F8-FB572A4AE45D}"/>
              </a:ext>
            </a:extLst>
          </p:cNvPr>
          <p:cNvSpPr/>
          <p:nvPr/>
        </p:nvSpPr>
        <p:spPr>
          <a:xfrm rot="21424427">
            <a:off x="908450" y="2351314"/>
            <a:ext cx="676745" cy="45719"/>
          </a:xfrm>
          <a:prstGeom prst="rect">
            <a:avLst/>
          </a:prstGeom>
          <a:solidFill>
            <a:srgbClr val="76B2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97ABFB-4756-169C-84D2-85D74A50B298}"/>
              </a:ext>
            </a:extLst>
          </p:cNvPr>
          <p:cNvSpPr/>
          <p:nvPr/>
        </p:nvSpPr>
        <p:spPr>
          <a:xfrm>
            <a:off x="848032" y="516195"/>
            <a:ext cx="1437968" cy="1659193"/>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peech Bubble: Oval 4">
            <a:extLst>
              <a:ext uri="{FF2B5EF4-FFF2-40B4-BE49-F238E27FC236}">
                <a16:creationId xmlns:a16="http://schemas.microsoft.com/office/drawing/2014/main" id="{EFDE9439-FF1E-FF08-4CF1-7E3E937ECCC2}"/>
              </a:ext>
            </a:extLst>
          </p:cNvPr>
          <p:cNvSpPr/>
          <p:nvPr/>
        </p:nvSpPr>
        <p:spPr>
          <a:xfrm>
            <a:off x="5318464" y="13101"/>
            <a:ext cx="5103190" cy="2358738"/>
          </a:xfrm>
          <a:prstGeom prst="wedgeEllipseCallout">
            <a:avLst>
              <a:gd name="adj1" fmla="val -83364"/>
              <a:gd name="adj2" fmla="val 55379"/>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AB90DCF-8CF8-F23F-C6EC-9AA69762321F}"/>
              </a:ext>
            </a:extLst>
          </p:cNvPr>
          <p:cNvSpPr txBox="1"/>
          <p:nvPr/>
        </p:nvSpPr>
        <p:spPr>
          <a:xfrm>
            <a:off x="5655418" y="353873"/>
            <a:ext cx="4442442" cy="1754326"/>
          </a:xfrm>
          <a:prstGeom prst="rect">
            <a:avLst/>
          </a:prstGeom>
          <a:noFill/>
        </p:spPr>
        <p:txBody>
          <a:bodyPr wrap="square" rtlCol="0">
            <a:spAutoFit/>
          </a:bodyPr>
          <a:lstStyle/>
          <a:p>
            <a:pPr algn="ctr"/>
            <a:r>
              <a:rPr lang="en-US" sz="3600" dirty="0">
                <a:solidFill>
                  <a:schemeClr val="bg1"/>
                </a:solidFill>
              </a:rPr>
              <a:t>Remember breakfast is the most important meal of the day.</a:t>
            </a:r>
          </a:p>
        </p:txBody>
      </p:sp>
      <p:sp>
        <p:nvSpPr>
          <p:cNvPr id="12" name="Rectangle 11">
            <a:extLst>
              <a:ext uri="{FF2B5EF4-FFF2-40B4-BE49-F238E27FC236}">
                <a16:creationId xmlns:a16="http://schemas.microsoft.com/office/drawing/2014/main" id="{DB818D20-35EA-F4F0-57F5-A440558B2616}"/>
              </a:ext>
            </a:extLst>
          </p:cNvPr>
          <p:cNvSpPr/>
          <p:nvPr/>
        </p:nvSpPr>
        <p:spPr>
          <a:xfrm>
            <a:off x="4138336" y="-272078"/>
            <a:ext cx="816392" cy="9164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0A6D5ABC-EE54-CC2D-E407-455197A96A5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438"/>
          <a:stretch/>
        </p:blipFill>
        <p:spPr bwMode="auto">
          <a:xfrm>
            <a:off x="2006480" y="228256"/>
            <a:ext cx="3625099" cy="640148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E7EEA60-AD29-E5A9-A127-F7BC63344853}"/>
              </a:ext>
            </a:extLst>
          </p:cNvPr>
          <p:cNvGrpSpPr/>
          <p:nvPr/>
        </p:nvGrpSpPr>
        <p:grpSpPr>
          <a:xfrm rot="21285703">
            <a:off x="3022257" y="3074449"/>
            <a:ext cx="492449" cy="105716"/>
            <a:chOff x="1488734" y="3393104"/>
            <a:chExt cx="566777" cy="147362"/>
          </a:xfrm>
        </p:grpSpPr>
        <p:sp>
          <p:nvSpPr>
            <p:cNvPr id="14" name="Rectangle 13">
              <a:extLst>
                <a:ext uri="{FF2B5EF4-FFF2-40B4-BE49-F238E27FC236}">
                  <a16:creationId xmlns:a16="http://schemas.microsoft.com/office/drawing/2014/main" id="{2865E145-DDC4-87C9-6181-2B72ADE9DB2F}"/>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ue and orange logo&#10;&#10;Description automatically generated">
              <a:extLst>
                <a:ext uri="{FF2B5EF4-FFF2-40B4-BE49-F238E27FC236}">
                  <a16:creationId xmlns:a16="http://schemas.microsoft.com/office/drawing/2014/main" id="{D0117397-104A-0346-77D1-D5896E6C45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11" name="TextBox 10">
            <a:extLst>
              <a:ext uri="{FF2B5EF4-FFF2-40B4-BE49-F238E27FC236}">
                <a16:creationId xmlns:a16="http://schemas.microsoft.com/office/drawing/2014/main" id="{5A8B9A07-4570-0A2E-066C-C474EF4937E6}"/>
              </a:ext>
            </a:extLst>
          </p:cNvPr>
          <p:cNvSpPr txBox="1"/>
          <p:nvPr/>
        </p:nvSpPr>
        <p:spPr>
          <a:xfrm>
            <a:off x="5755097" y="202576"/>
            <a:ext cx="4257843" cy="1938992"/>
          </a:xfrm>
          <a:prstGeom prst="rect">
            <a:avLst/>
          </a:prstGeom>
          <a:noFill/>
        </p:spPr>
        <p:txBody>
          <a:bodyPr wrap="square" rtlCol="0">
            <a:spAutoFit/>
          </a:bodyPr>
          <a:lstStyle/>
          <a:p>
            <a:pPr algn="ctr"/>
            <a:r>
              <a:rPr lang="en-US" sz="4000" dirty="0">
                <a:solidFill>
                  <a:schemeClr val="bg1"/>
                </a:solidFill>
              </a:rPr>
              <a:t>Let’s make it happen and make it matter!</a:t>
            </a:r>
          </a:p>
        </p:txBody>
      </p:sp>
    </p:spTree>
    <p:extLst>
      <p:ext uri="{BB962C8B-B14F-4D97-AF65-F5344CB8AC3E}">
        <p14:creationId xmlns:p14="http://schemas.microsoft.com/office/powerpoint/2010/main" val="371864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E99D"/>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9689EC6-73A1-C4E4-D3C9-10E20AD80B8E}"/>
              </a:ext>
            </a:extLst>
          </p:cNvPr>
          <p:cNvCxnSpPr/>
          <p:nvPr/>
        </p:nvCxnSpPr>
        <p:spPr>
          <a:xfrm flipV="1">
            <a:off x="6238562" y="-186195"/>
            <a:ext cx="0" cy="2230693"/>
          </a:xfrm>
          <a:prstGeom prst="line">
            <a:avLst/>
          </a:prstGeom>
          <a:ln w="3175">
            <a:solidFill>
              <a:schemeClr val="bg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1" name="Isosceles Triangle 10">
            <a:extLst>
              <a:ext uri="{FF2B5EF4-FFF2-40B4-BE49-F238E27FC236}">
                <a16:creationId xmlns:a16="http://schemas.microsoft.com/office/drawing/2014/main" id="{4AF9634A-A85E-6F08-A569-180512A2D88F}"/>
              </a:ext>
            </a:extLst>
          </p:cNvPr>
          <p:cNvSpPr/>
          <p:nvPr/>
        </p:nvSpPr>
        <p:spPr>
          <a:xfrm>
            <a:off x="-889000" y="2039236"/>
            <a:ext cx="7125881" cy="3390014"/>
          </a:xfrm>
          <a:prstGeom prst="triangle">
            <a:avLst>
              <a:gd name="adj" fmla="val 100000"/>
            </a:avLst>
          </a:prstGeom>
          <a:solidFill>
            <a:srgbClr val="A6B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4" descr="Page 2 | School cafeteria Vectors &amp; Illustrations for Free Download |  Freepik">
            <a:extLst>
              <a:ext uri="{FF2B5EF4-FFF2-40B4-BE49-F238E27FC236}">
                <a16:creationId xmlns:a16="http://schemas.microsoft.com/office/drawing/2014/main" id="{CDD349AE-674D-A7DD-EF2D-DCF481C77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0" y="0"/>
            <a:ext cx="5962650" cy="46386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6" descr="Cartoon Wall Clock Images: Browse 9,389 Stock Photos &amp; Vectors Free  Download with Trial | Shutterstock">
            <a:extLst>
              <a:ext uri="{FF2B5EF4-FFF2-40B4-BE49-F238E27FC236}">
                <a16:creationId xmlns:a16="http://schemas.microsoft.com/office/drawing/2014/main" id="{D43FF1A1-F9E5-FF16-DD69-A9C14B5A3CD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82500" l="11032" r="88968">
                        <a14:foregroundMark x1="50890" y1="10714" x2="50890" y2="10714"/>
                        <a14:foregroundMark x1="13879" y1="43571" x2="13879" y2="43571"/>
                        <a14:foregroundMark x1="35231" y1="77857" x2="35231" y2="77857"/>
                        <a14:foregroundMark x1="57295" y1="78571" x2="57295" y2="78571"/>
                        <a14:foregroundMark x1="47331" y1="80000" x2="47331" y2="80000"/>
                        <a14:foregroundMark x1="88968" y1="38571" x2="88968" y2="38571"/>
                        <a14:foregroundMark x1="50178" y1="82500" x2="50178" y2="82500"/>
                        <a14:foregroundMark x1="11032" y1="47500" x2="11032" y2="47500"/>
                      </a14:backgroundRemoval>
                    </a14:imgEffect>
                  </a14:imgLayer>
                </a14:imgProps>
              </a:ext>
              <a:ext uri="{28A0092B-C50C-407E-A947-70E740481C1C}">
                <a14:useLocalDpi xmlns:a14="http://schemas.microsoft.com/office/drawing/2010/main" val="0"/>
              </a:ext>
            </a:extLst>
          </a:blip>
          <a:srcRect l="5160" t="2857" r="5160" b="14318"/>
          <a:stretch/>
        </p:blipFill>
        <p:spPr bwMode="auto">
          <a:xfrm>
            <a:off x="9410260" y="324852"/>
            <a:ext cx="431099" cy="3967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E1485A8-A3D5-056E-7E83-A392031E376F}"/>
              </a:ext>
            </a:extLst>
          </p:cNvPr>
          <p:cNvSpPr/>
          <p:nvPr/>
        </p:nvSpPr>
        <p:spPr>
          <a:xfrm>
            <a:off x="0" y="4632158"/>
            <a:ext cx="12192000" cy="2225842"/>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4" descr="Counter Stainless Steel Grey · Free vector graphic on Pixabay">
            <a:extLst>
              <a:ext uri="{FF2B5EF4-FFF2-40B4-BE49-F238E27FC236}">
                <a16:creationId xmlns:a16="http://schemas.microsoft.com/office/drawing/2014/main" id="{94953AE8-75EF-6D3D-1766-8851E3C4369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05" b="89030" l="2532" r="93671">
                        <a14:foregroundMark x1="3586" y1="66667" x2="4641" y2="24895"/>
                        <a14:foregroundMark x1="93671" y1="46835" x2="90506" y2="16034"/>
                        <a14:foregroundMark x1="2532" y1="21519" x2="14557" y2="26160"/>
                      </a14:backgroundRemoval>
                    </a14:imgEffect>
                  </a14:imgLayer>
                </a14:imgProps>
              </a:ext>
              <a:ext uri="{28A0092B-C50C-407E-A947-70E740481C1C}">
                <a14:useLocalDpi xmlns:a14="http://schemas.microsoft.com/office/drawing/2010/main" val="0"/>
              </a:ext>
            </a:extLst>
          </a:blip>
          <a:srcRect/>
          <a:stretch>
            <a:fillRect/>
          </a:stretch>
        </p:blipFill>
        <p:spPr bwMode="auto">
          <a:xfrm>
            <a:off x="1866853" y="4940485"/>
            <a:ext cx="6464595" cy="3232298"/>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19">
            <a:extLst>
              <a:ext uri="{FF2B5EF4-FFF2-40B4-BE49-F238E27FC236}">
                <a16:creationId xmlns:a16="http://schemas.microsoft.com/office/drawing/2014/main" id="{13BB1A44-D5F4-EFD3-85F8-EBB76F4D9E73}"/>
              </a:ext>
            </a:extLst>
          </p:cNvPr>
          <p:cNvSpPr/>
          <p:nvPr/>
        </p:nvSpPr>
        <p:spPr>
          <a:xfrm>
            <a:off x="9760118" y="6146638"/>
            <a:ext cx="232811" cy="327850"/>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26" name="Rectangle 19">
            <a:extLst>
              <a:ext uri="{FF2B5EF4-FFF2-40B4-BE49-F238E27FC236}">
                <a16:creationId xmlns:a16="http://schemas.microsoft.com/office/drawing/2014/main" id="{7533C4D9-BFEC-69B7-D4D7-D06B19E6EA6C}"/>
              </a:ext>
            </a:extLst>
          </p:cNvPr>
          <p:cNvSpPr/>
          <p:nvPr/>
        </p:nvSpPr>
        <p:spPr>
          <a:xfrm flipH="1">
            <a:off x="10152300" y="6146637"/>
            <a:ext cx="232811" cy="327850"/>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27" name="Rectangle 17">
            <a:extLst>
              <a:ext uri="{FF2B5EF4-FFF2-40B4-BE49-F238E27FC236}">
                <a16:creationId xmlns:a16="http://schemas.microsoft.com/office/drawing/2014/main" id="{A72E2633-6E0C-C53E-2605-B26ADAE8572B}"/>
              </a:ext>
            </a:extLst>
          </p:cNvPr>
          <p:cNvSpPr/>
          <p:nvPr/>
        </p:nvSpPr>
        <p:spPr>
          <a:xfrm>
            <a:off x="9731737" y="5843032"/>
            <a:ext cx="668128" cy="385579"/>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28" name="Rectangle 19">
            <a:extLst>
              <a:ext uri="{FF2B5EF4-FFF2-40B4-BE49-F238E27FC236}">
                <a16:creationId xmlns:a16="http://schemas.microsoft.com/office/drawing/2014/main" id="{9A8EC883-7183-A45F-4108-26868D003E2B}"/>
              </a:ext>
            </a:extLst>
          </p:cNvPr>
          <p:cNvSpPr/>
          <p:nvPr/>
        </p:nvSpPr>
        <p:spPr>
          <a:xfrm flipH="1">
            <a:off x="9661501" y="6457665"/>
            <a:ext cx="336666" cy="132287"/>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29" name="Rectangle 19">
            <a:extLst>
              <a:ext uri="{FF2B5EF4-FFF2-40B4-BE49-F238E27FC236}">
                <a16:creationId xmlns:a16="http://schemas.microsoft.com/office/drawing/2014/main" id="{EB94DB0D-D217-0881-544D-5A23A771185D}"/>
              </a:ext>
            </a:extLst>
          </p:cNvPr>
          <p:cNvSpPr/>
          <p:nvPr/>
        </p:nvSpPr>
        <p:spPr>
          <a:xfrm>
            <a:off x="10154516" y="6457665"/>
            <a:ext cx="336666" cy="132287"/>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30" name="Freeform: Shape 129">
            <a:extLst>
              <a:ext uri="{FF2B5EF4-FFF2-40B4-BE49-F238E27FC236}">
                <a16:creationId xmlns:a16="http://schemas.microsoft.com/office/drawing/2014/main" id="{AF7A1F81-9993-4106-1821-8FA1A38BEDBD}"/>
              </a:ext>
            </a:extLst>
          </p:cNvPr>
          <p:cNvSpPr/>
          <p:nvPr/>
        </p:nvSpPr>
        <p:spPr>
          <a:xfrm>
            <a:off x="9422911" y="5391086"/>
            <a:ext cx="307594" cy="693556"/>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E0AB79"/>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31" name="Freeform: Shape 130">
            <a:extLst>
              <a:ext uri="{FF2B5EF4-FFF2-40B4-BE49-F238E27FC236}">
                <a16:creationId xmlns:a16="http://schemas.microsoft.com/office/drawing/2014/main" id="{8C0DBDE6-3F03-6962-1985-37EF430BF421}"/>
              </a:ext>
            </a:extLst>
          </p:cNvPr>
          <p:cNvSpPr/>
          <p:nvPr/>
        </p:nvSpPr>
        <p:spPr>
          <a:xfrm flipH="1">
            <a:off x="10357099" y="5378544"/>
            <a:ext cx="307594" cy="693556"/>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E0AB79"/>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grpSp>
        <p:nvGrpSpPr>
          <p:cNvPr id="32" name="Group 31">
            <a:extLst>
              <a:ext uri="{FF2B5EF4-FFF2-40B4-BE49-F238E27FC236}">
                <a16:creationId xmlns:a16="http://schemas.microsoft.com/office/drawing/2014/main" id="{D22175FF-D93E-DCAF-E346-26CB8754538F}"/>
              </a:ext>
            </a:extLst>
          </p:cNvPr>
          <p:cNvGrpSpPr/>
          <p:nvPr/>
        </p:nvGrpSpPr>
        <p:grpSpPr>
          <a:xfrm>
            <a:off x="9549541" y="5057179"/>
            <a:ext cx="1031619" cy="823420"/>
            <a:chOff x="1916909" y="3505263"/>
            <a:chExt cx="709613" cy="522520"/>
          </a:xfrm>
        </p:grpSpPr>
        <p:sp>
          <p:nvSpPr>
            <p:cNvPr id="52" name="Rectangle: Rounded Corners 20">
              <a:extLst>
                <a:ext uri="{FF2B5EF4-FFF2-40B4-BE49-F238E27FC236}">
                  <a16:creationId xmlns:a16="http://schemas.microsoft.com/office/drawing/2014/main" id="{93038454-934B-17DD-B1B8-C438717BFA53}"/>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FF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53" name="Freeform: Shape 151">
              <a:extLst>
                <a:ext uri="{FF2B5EF4-FFF2-40B4-BE49-F238E27FC236}">
                  <a16:creationId xmlns:a16="http://schemas.microsoft.com/office/drawing/2014/main" id="{C6D9BE62-BF4F-A6FB-25EB-C0D71E267319}"/>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E0AB79"/>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54" name="Rectangle: Rounded Corners 2">
              <a:extLst>
                <a:ext uri="{FF2B5EF4-FFF2-40B4-BE49-F238E27FC236}">
                  <a16:creationId xmlns:a16="http://schemas.microsoft.com/office/drawing/2014/main" id="{84477D01-8B29-CC97-9563-3137C3F3C056}"/>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55" name="Freeform: Shape 153">
              <a:extLst>
                <a:ext uri="{FF2B5EF4-FFF2-40B4-BE49-F238E27FC236}">
                  <a16:creationId xmlns:a16="http://schemas.microsoft.com/office/drawing/2014/main" id="{974E1273-6BC3-7F4F-8C07-76E3C11ABE85}"/>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D74664"/>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56" name="Freeform: Shape 154">
              <a:extLst>
                <a:ext uri="{FF2B5EF4-FFF2-40B4-BE49-F238E27FC236}">
                  <a16:creationId xmlns:a16="http://schemas.microsoft.com/office/drawing/2014/main" id="{1DED6C08-5BA9-621B-AF29-EC466B9C667D}"/>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D74664"/>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grpSp>
      <p:grpSp>
        <p:nvGrpSpPr>
          <p:cNvPr id="33" name="Group 32">
            <a:extLst>
              <a:ext uri="{FF2B5EF4-FFF2-40B4-BE49-F238E27FC236}">
                <a16:creationId xmlns:a16="http://schemas.microsoft.com/office/drawing/2014/main" id="{E59AA03D-CFD3-2606-6C43-CD00EA705C26}"/>
              </a:ext>
            </a:extLst>
          </p:cNvPr>
          <p:cNvGrpSpPr/>
          <p:nvPr/>
        </p:nvGrpSpPr>
        <p:grpSpPr>
          <a:xfrm>
            <a:off x="9164777" y="3760660"/>
            <a:ext cx="1696812" cy="1342051"/>
            <a:chOff x="8622854" y="2811790"/>
            <a:chExt cx="1167175" cy="851629"/>
          </a:xfrm>
        </p:grpSpPr>
        <p:sp>
          <p:nvSpPr>
            <p:cNvPr id="49" name="Oval 36">
              <a:extLst>
                <a:ext uri="{FF2B5EF4-FFF2-40B4-BE49-F238E27FC236}">
                  <a16:creationId xmlns:a16="http://schemas.microsoft.com/office/drawing/2014/main" id="{51627FB8-C921-D1BA-0FDA-1464DFD245D4}"/>
                </a:ext>
              </a:extLst>
            </p:cNvPr>
            <p:cNvSpPr/>
            <p:nvPr/>
          </p:nvSpPr>
          <p:spPr>
            <a:xfrm>
              <a:off x="8622854" y="3255041"/>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E0AB79"/>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50" name="Oval 36">
              <a:extLst>
                <a:ext uri="{FF2B5EF4-FFF2-40B4-BE49-F238E27FC236}">
                  <a16:creationId xmlns:a16="http://schemas.microsoft.com/office/drawing/2014/main" id="{35E21ABF-4BA2-0437-8D1E-90CDDAF5CA3B}"/>
                </a:ext>
              </a:extLst>
            </p:cNvPr>
            <p:cNvSpPr/>
            <p:nvPr/>
          </p:nvSpPr>
          <p:spPr>
            <a:xfrm flipH="1">
              <a:off x="9619522" y="3236202"/>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E0AB79"/>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sp>
          <p:nvSpPr>
            <p:cNvPr id="51" name="Oval 33">
              <a:extLst>
                <a:ext uri="{FF2B5EF4-FFF2-40B4-BE49-F238E27FC236}">
                  <a16:creationId xmlns:a16="http://schemas.microsoft.com/office/drawing/2014/main" id="{BB5F4E8D-ED24-8EC5-C52E-1AAF1FFA4779}"/>
                </a:ext>
              </a:extLst>
            </p:cNvPr>
            <p:cNvSpPr/>
            <p:nvPr/>
          </p:nvSpPr>
          <p:spPr>
            <a:xfrm>
              <a:off x="8703886" y="2811790"/>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E0AB79"/>
            </a:solidFill>
            <a:ln w="6350" cap="flat" cmpd="sng" algn="ctr">
              <a:noFill/>
              <a:prstDash val="solid"/>
              <a:miter lim="800000"/>
            </a:ln>
            <a:effectLst>
              <a:outerShdw blurRad="25400" dist="25400" dir="5400000" algn="t" rotWithShape="0">
                <a:srgbClr val="DA9E6F">
                  <a:alpha val="56000"/>
                </a:srgbClr>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grpSp>
      <p:sp>
        <p:nvSpPr>
          <p:cNvPr id="35" name="Moon 34">
            <a:extLst>
              <a:ext uri="{FF2B5EF4-FFF2-40B4-BE49-F238E27FC236}">
                <a16:creationId xmlns:a16="http://schemas.microsoft.com/office/drawing/2014/main" id="{212FF776-B503-A175-74D0-B92635897287}"/>
              </a:ext>
            </a:extLst>
          </p:cNvPr>
          <p:cNvSpPr/>
          <p:nvPr/>
        </p:nvSpPr>
        <p:spPr>
          <a:xfrm rot="16200000">
            <a:off x="12520575" y="4697376"/>
            <a:ext cx="134416" cy="170531"/>
          </a:xfrm>
          <a:prstGeom prst="moon">
            <a:avLst>
              <a:gd name="adj" fmla="val 47096"/>
            </a:avLst>
          </a:prstGeom>
          <a:solidFill>
            <a:srgbClr val="824E1D"/>
          </a:solidFill>
          <a:ln w="12700" cap="flat" cmpd="sng" algn="ctr">
            <a:noFill/>
            <a:prstDash val="solid"/>
            <a:miter lim="800000"/>
          </a:ln>
          <a:effectLst/>
        </p:spPr>
        <p:txBody>
          <a:bodyPr rtlCol="0" anchor="ctr"/>
          <a:lstStyle/>
          <a:p>
            <a:pPr algn="ctr">
              <a:defRPr/>
            </a:pPr>
            <a:endParaRPr lang="en-US" sz="1530" kern="0">
              <a:solidFill>
                <a:prstClr val="white"/>
              </a:solidFill>
              <a:latin typeface="Calibri"/>
            </a:endParaRPr>
          </a:p>
        </p:txBody>
      </p:sp>
      <p:sp>
        <p:nvSpPr>
          <p:cNvPr id="37" name="Oval 1">
            <a:extLst>
              <a:ext uri="{FF2B5EF4-FFF2-40B4-BE49-F238E27FC236}">
                <a16:creationId xmlns:a16="http://schemas.microsoft.com/office/drawing/2014/main" id="{4D73C0C6-B9E9-C6BC-43B4-152B39D13313}"/>
              </a:ext>
            </a:extLst>
          </p:cNvPr>
          <p:cNvSpPr/>
          <p:nvPr/>
        </p:nvSpPr>
        <p:spPr>
          <a:xfrm>
            <a:off x="9231210" y="3442227"/>
            <a:ext cx="1528821" cy="966586"/>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40" h="613369">
                <a:moveTo>
                  <a:pt x="51192" y="594319"/>
                </a:moveTo>
                <a:cubicBezTo>
                  <a:pt x="38643" y="582572"/>
                  <a:pt x="33897" y="364029"/>
                  <a:pt x="58037" y="291269"/>
                </a:cubicBezTo>
                <a:cubicBezTo>
                  <a:pt x="21852" y="231209"/>
                  <a:pt x="-14045" y="169400"/>
                  <a:pt x="5534" y="138708"/>
                </a:cubicBezTo>
                <a:cubicBezTo>
                  <a:pt x="7733" y="79204"/>
                  <a:pt x="119024" y="188215"/>
                  <a:pt x="118363" y="138870"/>
                </a:cubicBezTo>
                <a:cubicBezTo>
                  <a:pt x="117702" y="89525"/>
                  <a:pt x="-16426" y="45310"/>
                  <a:pt x="65066" y="33139"/>
                </a:cubicBezTo>
                <a:cubicBezTo>
                  <a:pt x="146558" y="20968"/>
                  <a:pt x="443370" y="38329"/>
                  <a:pt x="508888" y="69020"/>
                </a:cubicBezTo>
                <a:cubicBezTo>
                  <a:pt x="561707" y="42561"/>
                  <a:pt x="438088" y="-16841"/>
                  <a:pt x="508977" y="4563"/>
                </a:cubicBezTo>
                <a:cubicBezTo>
                  <a:pt x="579866" y="25967"/>
                  <a:pt x="875915" y="133150"/>
                  <a:pt x="934221" y="197444"/>
                </a:cubicBezTo>
                <a:cubicBezTo>
                  <a:pt x="992527" y="261738"/>
                  <a:pt x="1029074" y="480813"/>
                  <a:pt x="986609" y="613369"/>
                </a:cubicBezTo>
                <a:cubicBezTo>
                  <a:pt x="960019" y="516532"/>
                  <a:pt x="943713" y="339922"/>
                  <a:pt x="861990" y="332382"/>
                </a:cubicBezTo>
                <a:cubicBezTo>
                  <a:pt x="813591" y="282403"/>
                  <a:pt x="681229" y="405966"/>
                  <a:pt x="623187" y="399219"/>
                </a:cubicBezTo>
                <a:cubicBezTo>
                  <a:pt x="565145" y="392472"/>
                  <a:pt x="689971" y="341801"/>
                  <a:pt x="631214" y="342700"/>
                </a:cubicBezTo>
                <a:cubicBezTo>
                  <a:pt x="572457" y="343599"/>
                  <a:pt x="356803" y="403025"/>
                  <a:pt x="270647" y="404613"/>
                </a:cubicBezTo>
                <a:cubicBezTo>
                  <a:pt x="209891" y="380801"/>
                  <a:pt x="185648" y="405407"/>
                  <a:pt x="133330" y="361751"/>
                </a:cubicBezTo>
                <a:cubicBezTo>
                  <a:pt x="98838" y="448667"/>
                  <a:pt x="63741" y="606066"/>
                  <a:pt x="51192" y="594319"/>
                </a:cubicBezTo>
                <a:close/>
              </a:path>
            </a:pathLst>
          </a:custGeom>
          <a:solidFill>
            <a:srgbClr val="FFFFC1"/>
          </a:solidFill>
          <a:ln w="6350" cap="flat" cmpd="sng" algn="ctr">
            <a:noFill/>
            <a:prstDash val="solid"/>
            <a:miter lim="800000"/>
          </a:ln>
          <a:effectLst>
            <a:outerShdw dist="38100" dir="4200000" sx="96000" sy="96000" algn="t" rotWithShape="0">
              <a:srgbClr val="DA9E6F"/>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a:defRPr/>
            </a:pPr>
            <a:endParaRPr lang="en-US" sz="1530" kern="0">
              <a:solidFill>
                <a:prstClr val="white"/>
              </a:solidFill>
              <a:latin typeface="Calibri"/>
            </a:endParaRPr>
          </a:p>
        </p:txBody>
      </p:sp>
      <p:pic>
        <p:nvPicPr>
          <p:cNvPr id="21" name="Picture 20">
            <a:extLst>
              <a:ext uri="{FF2B5EF4-FFF2-40B4-BE49-F238E27FC236}">
                <a16:creationId xmlns:a16="http://schemas.microsoft.com/office/drawing/2014/main" id="{622C26A6-F296-7C0E-3103-CC066744E65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8763080" y="5181280"/>
            <a:ext cx="1934853" cy="1005259"/>
          </a:xfrm>
          <a:prstGeom prst="rect">
            <a:avLst/>
          </a:prstGeom>
        </p:spPr>
      </p:pic>
      <p:pic>
        <p:nvPicPr>
          <p:cNvPr id="22" name="Picture 21">
            <a:extLst>
              <a:ext uri="{FF2B5EF4-FFF2-40B4-BE49-F238E27FC236}">
                <a16:creationId xmlns:a16="http://schemas.microsoft.com/office/drawing/2014/main" id="{44DFDB38-B27C-CE44-5D80-97A8F55365FE}"/>
              </a:ext>
            </a:extLst>
          </p:cNvPr>
          <p:cNvPicPr>
            <a:picLocks noChangeAspect="1"/>
          </p:cNvPicPr>
          <p:nvPr/>
        </p:nvPicPr>
        <p:blipFill>
          <a:blip r:embed="rId10"/>
          <a:stretch>
            <a:fillRect/>
          </a:stretch>
        </p:blipFill>
        <p:spPr>
          <a:xfrm rot="205078">
            <a:off x="9450236" y="5331571"/>
            <a:ext cx="459101" cy="398270"/>
          </a:xfrm>
          <a:prstGeom prst="rect">
            <a:avLst/>
          </a:prstGeom>
        </p:spPr>
      </p:pic>
      <p:sp>
        <p:nvSpPr>
          <p:cNvPr id="23" name="Rectangle: Rounded Corners 22">
            <a:extLst>
              <a:ext uri="{FF2B5EF4-FFF2-40B4-BE49-F238E27FC236}">
                <a16:creationId xmlns:a16="http://schemas.microsoft.com/office/drawing/2014/main" id="{2DAD4330-96CB-723E-AAF3-EC5A5135A02F}"/>
              </a:ext>
            </a:extLst>
          </p:cNvPr>
          <p:cNvSpPr/>
          <p:nvPr/>
        </p:nvSpPr>
        <p:spPr>
          <a:xfrm>
            <a:off x="9998167" y="5299193"/>
            <a:ext cx="386945" cy="38122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Cinnamon Toast Crunch™ Cereal Single Serve Cup 2 oz | General Mills  Foodservice">
            <a:extLst>
              <a:ext uri="{FF2B5EF4-FFF2-40B4-BE49-F238E27FC236}">
                <a16:creationId xmlns:a16="http://schemas.microsoft.com/office/drawing/2014/main" id="{A584FA08-DB6A-125E-8B7F-ADB33419819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9834780" y="5057762"/>
            <a:ext cx="714877" cy="718403"/>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BD0B4833-2DC4-2167-E87E-1749EF17EFB4}"/>
              </a:ext>
            </a:extLst>
          </p:cNvPr>
          <p:cNvSpPr/>
          <p:nvPr/>
        </p:nvSpPr>
        <p:spPr>
          <a:xfrm>
            <a:off x="6343650" y="409575"/>
            <a:ext cx="1514475" cy="1628775"/>
          </a:xfrm>
          <a:prstGeom prst="rect">
            <a:avLst/>
          </a:prstGeom>
          <a:solidFill>
            <a:srgbClr val="FFE9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F943850-BACA-4DA6-B46F-AC4374E99147}"/>
              </a:ext>
            </a:extLst>
          </p:cNvPr>
          <p:cNvSpPr/>
          <p:nvPr/>
        </p:nvSpPr>
        <p:spPr>
          <a:xfrm>
            <a:off x="6334125" y="2038350"/>
            <a:ext cx="1838325" cy="228600"/>
          </a:xfrm>
          <a:prstGeom prst="rect">
            <a:avLst/>
          </a:prstGeom>
          <a:solidFill>
            <a:srgbClr val="A6B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0442916A-18FC-8D81-2918-C39197F06BF3}"/>
              </a:ext>
            </a:extLst>
          </p:cNvPr>
          <p:cNvGrpSpPr/>
          <p:nvPr/>
        </p:nvGrpSpPr>
        <p:grpSpPr>
          <a:xfrm>
            <a:off x="2142840" y="2021560"/>
            <a:ext cx="5190414" cy="3486898"/>
            <a:chOff x="2503713" y="943398"/>
            <a:chExt cx="6614226" cy="4443409"/>
          </a:xfrm>
        </p:grpSpPr>
        <p:pic>
          <p:nvPicPr>
            <p:cNvPr id="2052" name="Picture 4" descr="Restaurant POS Hardware | POS Terminals | NCR">
              <a:extLst>
                <a:ext uri="{FF2B5EF4-FFF2-40B4-BE49-F238E27FC236}">
                  <a16:creationId xmlns:a16="http://schemas.microsoft.com/office/drawing/2014/main" id="{DBCED3AE-2015-7B1D-779D-63F4AB6CFD57}"/>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091" b="89697" l="4858" r="64070">
                          <a14:foregroundMark x1="5025" y1="10545" x2="21189" y2="9333"/>
                          <a14:foregroundMark x1="63233" y1="10909" x2="63233" y2="10909"/>
                          <a14:foregroundMark x1="14908" y1="86182" x2="50921" y2="80121"/>
                          <a14:foregroundMark x1="35008" y1="86788" x2="46064" y2="85455"/>
                          <a14:foregroundMark x1="56114" y1="89697" x2="56114" y2="89697"/>
                          <a14:foregroundMark x1="14238" y1="74182" x2="46315" y2="73818"/>
                          <a14:foregroundMark x1="51843" y1="72242" x2="61642" y2="71758"/>
                          <a14:foregroundMark x1="62647" y1="19273" x2="62060" y2="52485"/>
                          <a14:foregroundMark x1="13819" y1="71758" x2="6616" y2="71758"/>
                          <a14:foregroundMark x1="6533" y1="71758" x2="6784" y2="34182"/>
                          <a14:foregroundMark x1="42379" y1="9818" x2="59380" y2="10909"/>
                          <a14:foregroundMark x1="64070" y1="10667" x2="64070" y2="40364"/>
                        </a14:backgroundRemoval>
                      </a14:imgEffect>
                    </a14:imgLayer>
                  </a14:imgProps>
                </a:ext>
                <a:ext uri="{28A0092B-C50C-407E-A947-70E740481C1C}">
                  <a14:useLocalDpi xmlns:a14="http://schemas.microsoft.com/office/drawing/2010/main" val="0"/>
                </a:ext>
              </a:extLst>
            </a:blip>
            <a:srcRect l="1114" t="4865" r="32244" b="7894"/>
            <a:stretch/>
          </p:blipFill>
          <p:spPr bwMode="auto">
            <a:xfrm>
              <a:off x="2503713" y="943398"/>
              <a:ext cx="6614226" cy="4443409"/>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E359F3A1-BA02-3D9A-0F07-1AEA85CE0EC4}"/>
                </a:ext>
              </a:extLst>
            </p:cNvPr>
            <p:cNvPicPr>
              <a:picLocks noChangeAspect="1"/>
            </p:cNvPicPr>
            <p:nvPr/>
          </p:nvPicPr>
          <p:blipFill>
            <a:blip r:embed="rId15"/>
            <a:stretch>
              <a:fillRect/>
            </a:stretch>
          </p:blipFill>
          <p:spPr>
            <a:xfrm>
              <a:off x="2998536" y="1219741"/>
              <a:ext cx="5632347" cy="3170527"/>
            </a:xfrm>
            <a:prstGeom prst="rect">
              <a:avLst/>
            </a:prstGeom>
          </p:spPr>
        </p:pic>
      </p:grpSp>
      <p:cxnSp>
        <p:nvCxnSpPr>
          <p:cNvPr id="12" name="Straight Arrow Connector 11">
            <a:extLst>
              <a:ext uri="{FF2B5EF4-FFF2-40B4-BE49-F238E27FC236}">
                <a16:creationId xmlns:a16="http://schemas.microsoft.com/office/drawing/2014/main" id="{FA6E1FA6-4949-CEF1-353A-9FC2FBF3FAD1}"/>
              </a:ext>
            </a:extLst>
          </p:cNvPr>
          <p:cNvCxnSpPr>
            <a:cxnSpLocks/>
          </p:cNvCxnSpPr>
          <p:nvPr/>
        </p:nvCxnSpPr>
        <p:spPr>
          <a:xfrm flipH="1">
            <a:off x="4748463" y="2053389"/>
            <a:ext cx="3256548" cy="994611"/>
          </a:xfrm>
          <a:prstGeom prst="straightConnector1">
            <a:avLst/>
          </a:prstGeom>
          <a:ln w="38100">
            <a:tailEnd type="triangle"/>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E3C4D164-9A6C-B50E-7A15-A6E634C3BF30}"/>
              </a:ext>
            </a:extLst>
          </p:cNvPr>
          <p:cNvSpPr/>
          <p:nvPr/>
        </p:nvSpPr>
        <p:spPr>
          <a:xfrm>
            <a:off x="0" y="444646"/>
            <a:ext cx="9549541" cy="103706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F204A2B-AA29-E249-38FB-EDFEEED22A8C}"/>
              </a:ext>
            </a:extLst>
          </p:cNvPr>
          <p:cNvSpPr txBox="1"/>
          <p:nvPr/>
        </p:nvSpPr>
        <p:spPr>
          <a:xfrm>
            <a:off x="6557554" y="1562100"/>
            <a:ext cx="5634446" cy="1815882"/>
          </a:xfrm>
          <a:prstGeom prst="rect">
            <a:avLst/>
          </a:prstGeom>
          <a:solidFill>
            <a:srgbClr val="002060"/>
          </a:solidFill>
          <a:ln>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When a reimbursable meal has been served to an eligible student, FS staff will </a:t>
            </a:r>
            <a:r>
              <a:rPr kumimoji="0" lang="en-US" sz="2800" b="0" u="none" strike="noStrike" kern="1200" cap="none" spc="0" normalizeH="0" baseline="0" noProof="0" dirty="0">
                <a:ln>
                  <a:noFill/>
                </a:ln>
                <a:solidFill>
                  <a:prstClr val="white"/>
                </a:solidFill>
                <a:effectLst/>
                <a:uLnTx/>
                <a:uFillTx/>
                <a:latin typeface="Calibri"/>
                <a:ea typeface="+mn-ea"/>
                <a:cs typeface="+mn-cs"/>
              </a:rPr>
              <a:t>use the </a:t>
            </a:r>
            <a:r>
              <a:rPr kumimoji="0" lang="en-US" sz="2800" b="0" i="1" u="none" strike="noStrike" kern="1200" cap="none" spc="0" normalizeH="0" baseline="0" noProof="0" dirty="0">
                <a:ln>
                  <a:noFill/>
                </a:ln>
                <a:solidFill>
                  <a:prstClr val="white"/>
                </a:solidFill>
                <a:effectLst/>
                <a:uLnTx/>
                <a:uFillTx/>
                <a:latin typeface="Calibri"/>
                <a:ea typeface="+mn-ea"/>
                <a:cs typeface="+mn-cs"/>
              </a:rPr>
              <a:t>“ No ID Student” </a:t>
            </a:r>
            <a:r>
              <a:rPr kumimoji="0" lang="en-US" sz="2800" b="0" u="none" strike="noStrike" kern="1200" cap="none" spc="0" normalizeH="0" baseline="0" noProof="0" dirty="0">
                <a:ln>
                  <a:noFill/>
                </a:ln>
                <a:solidFill>
                  <a:prstClr val="white"/>
                </a:solidFill>
                <a:effectLst/>
                <a:uLnTx/>
                <a:uFillTx/>
                <a:latin typeface="Calibri"/>
                <a:ea typeface="+mn-ea"/>
                <a:cs typeface="+mn-cs"/>
              </a:rPr>
              <a:t>button on the POS terminal.</a:t>
            </a:r>
          </a:p>
        </p:txBody>
      </p:sp>
      <p:pic>
        <p:nvPicPr>
          <p:cNvPr id="3074" name="Picture 2">
            <a:extLst>
              <a:ext uri="{FF2B5EF4-FFF2-40B4-BE49-F238E27FC236}">
                <a16:creationId xmlns:a16="http://schemas.microsoft.com/office/drawing/2014/main" id="{5B9CD139-357C-ECB0-430C-BE2A15BA67E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6064" y="1430155"/>
            <a:ext cx="2150980" cy="843215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EF82965-C6E1-BB8A-85CA-D99EAE92355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22190" y="4174207"/>
            <a:ext cx="952427" cy="38404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8C89FBE4-7920-102F-56B4-411EFDA6972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93312" y="4456537"/>
            <a:ext cx="194217" cy="26638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5D8E9FED-F124-8103-B045-CC647063D2C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757493" y="4719975"/>
            <a:ext cx="458189" cy="305459"/>
          </a:xfrm>
          <a:prstGeom prst="rect">
            <a:avLst/>
          </a:prstGeom>
        </p:spPr>
      </p:pic>
      <p:grpSp>
        <p:nvGrpSpPr>
          <p:cNvPr id="62" name="Group 61">
            <a:extLst>
              <a:ext uri="{FF2B5EF4-FFF2-40B4-BE49-F238E27FC236}">
                <a16:creationId xmlns:a16="http://schemas.microsoft.com/office/drawing/2014/main" id="{D451F138-B9B3-1334-7C19-1BA4B8F1CE5E}"/>
              </a:ext>
            </a:extLst>
          </p:cNvPr>
          <p:cNvGrpSpPr/>
          <p:nvPr/>
        </p:nvGrpSpPr>
        <p:grpSpPr>
          <a:xfrm>
            <a:off x="921217" y="5273738"/>
            <a:ext cx="841529" cy="179505"/>
            <a:chOff x="921217" y="5273738"/>
            <a:chExt cx="841529" cy="179505"/>
          </a:xfrm>
        </p:grpSpPr>
        <p:sp>
          <p:nvSpPr>
            <p:cNvPr id="61" name="Rectangle 60">
              <a:extLst>
                <a:ext uri="{FF2B5EF4-FFF2-40B4-BE49-F238E27FC236}">
                  <a16:creationId xmlns:a16="http://schemas.microsoft.com/office/drawing/2014/main" id="{8D04407C-E5C2-3A17-3ADD-3D64B8C8B6E4}"/>
                </a:ext>
              </a:extLst>
            </p:cNvPr>
            <p:cNvSpPr/>
            <p:nvPr/>
          </p:nvSpPr>
          <p:spPr>
            <a:xfrm>
              <a:off x="921217" y="5273738"/>
              <a:ext cx="841529" cy="179505"/>
            </a:xfrm>
            <a:prstGeom prst="rect">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8" name="Picture 57" descr="A blue and orange logo&#10;&#10;Description automatically generated">
              <a:extLst>
                <a:ext uri="{FF2B5EF4-FFF2-40B4-BE49-F238E27FC236}">
                  <a16:creationId xmlns:a16="http://schemas.microsoft.com/office/drawing/2014/main" id="{7D0B8545-FEEE-58A6-8CDC-E6E00899206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65645" y="5314410"/>
              <a:ext cx="779510" cy="132516"/>
            </a:xfrm>
            <a:prstGeom prst="rect">
              <a:avLst/>
            </a:prstGeom>
          </p:spPr>
        </p:pic>
      </p:grpSp>
      <p:sp>
        <p:nvSpPr>
          <p:cNvPr id="8" name="Title 1">
            <a:extLst>
              <a:ext uri="{FF2B5EF4-FFF2-40B4-BE49-F238E27FC236}">
                <a16:creationId xmlns:a16="http://schemas.microsoft.com/office/drawing/2014/main" id="{6E77E0D5-E7C5-4EAC-346C-2B6869C5F618}"/>
              </a:ext>
            </a:extLst>
          </p:cNvPr>
          <p:cNvSpPr txBox="1">
            <a:spLocks/>
          </p:cNvSpPr>
          <p:nvPr/>
        </p:nvSpPr>
        <p:spPr>
          <a:xfrm>
            <a:off x="-1357953" y="240603"/>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5400" b="1" i="0" u="none" strike="noStrike" kern="1200" cap="none" spc="-50" normalizeH="0" baseline="0" noProof="0" dirty="0">
                <a:solidFill>
                  <a:srgbClr val="002060"/>
                </a:solidFill>
                <a:uLnTx/>
                <a:uFillTx/>
                <a:latin typeface="Times New Roman" panose="02020603050405020304" pitchFamily="18" charset="0"/>
                <a:cs typeface="Times New Roman" panose="02020603050405020304" pitchFamily="18" charset="0"/>
              </a:rPr>
              <a:t>Elementary Cafeteria Service</a:t>
            </a:r>
          </a:p>
        </p:txBody>
      </p:sp>
    </p:spTree>
    <p:extLst>
      <p:ext uri="{BB962C8B-B14F-4D97-AF65-F5344CB8AC3E}">
        <p14:creationId xmlns:p14="http://schemas.microsoft.com/office/powerpoint/2010/main" val="58401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1000"/>
                            </p:stCondLst>
                            <p:childTnLst>
                              <p:par>
                                <p:cTn id="14" presetID="26" presetClass="emph" presetSubtype="0" fill="remove" nodeType="afterEffect">
                                  <p:stCondLst>
                                    <p:cond delay="0"/>
                                  </p:stCondLst>
                                  <p:childTnLst>
                                    <p:animEffect transition="out" filter="fade">
                                      <p:cBhvr>
                                        <p:cTn id="15" dur="500" tmFilter="0, 0; .2, .5; .8, .5; 1, 0"/>
                                        <p:tgtEl>
                                          <p:spTgt spid="12"/>
                                        </p:tgtEl>
                                      </p:cBhvr>
                                    </p:animEffect>
                                    <p:animScale>
                                      <p:cBhvr>
                                        <p:cTn id="16"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E99D"/>
        </a:solidFill>
        <a:effectLst/>
      </p:bgPr>
    </p:bg>
    <p:spTree>
      <p:nvGrpSpPr>
        <p:cNvPr id="1" name=""/>
        <p:cNvGrpSpPr/>
        <p:nvPr/>
      </p:nvGrpSpPr>
      <p:grpSpPr>
        <a:xfrm>
          <a:off x="0" y="0"/>
          <a:ext cx="0" cy="0"/>
          <a:chOff x="0" y="0"/>
          <a:chExt cx="0" cy="0"/>
        </a:xfrm>
      </p:grpSpPr>
      <p:pic>
        <p:nvPicPr>
          <p:cNvPr id="1048" name="Picture 24" descr="Page 2 | School cafeteria Vectors &amp; Illustrations for Free Download |  Freepik">
            <a:extLst>
              <a:ext uri="{FF2B5EF4-FFF2-40B4-BE49-F238E27FC236}">
                <a16:creationId xmlns:a16="http://schemas.microsoft.com/office/drawing/2014/main" id="{3E710743-2314-7E3D-A3AA-13B97BEDF2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0" y="0"/>
            <a:ext cx="5962650" cy="463867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AAE17FB2-0F0B-60F1-D53C-6E6F5F9FB047}"/>
              </a:ext>
            </a:extLst>
          </p:cNvPr>
          <p:cNvSpPr/>
          <p:nvPr/>
        </p:nvSpPr>
        <p:spPr>
          <a:xfrm>
            <a:off x="6560288" y="2169043"/>
            <a:ext cx="5465135" cy="2137144"/>
          </a:xfrm>
          <a:prstGeom prst="rect">
            <a:avLst/>
          </a:prstGeom>
          <a:solidFill>
            <a:srgbClr val="A6B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E788B83-5703-D282-874E-65F46EB0EB3A}"/>
              </a:ext>
            </a:extLst>
          </p:cNvPr>
          <p:cNvCxnSpPr/>
          <p:nvPr/>
        </p:nvCxnSpPr>
        <p:spPr>
          <a:xfrm flipV="1">
            <a:off x="6238562" y="-186195"/>
            <a:ext cx="0" cy="2230693"/>
          </a:xfrm>
          <a:prstGeom prst="line">
            <a:avLst/>
          </a:prstGeom>
          <a:ln w="3175">
            <a:solidFill>
              <a:schemeClr val="bg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32" name="Isosceles Triangle 31">
            <a:extLst>
              <a:ext uri="{FF2B5EF4-FFF2-40B4-BE49-F238E27FC236}">
                <a16:creationId xmlns:a16="http://schemas.microsoft.com/office/drawing/2014/main" id="{0E2A00CB-C4F7-71FE-96A1-4F97A89BBFB7}"/>
              </a:ext>
            </a:extLst>
          </p:cNvPr>
          <p:cNvSpPr/>
          <p:nvPr/>
        </p:nvSpPr>
        <p:spPr>
          <a:xfrm>
            <a:off x="-889000" y="2039236"/>
            <a:ext cx="7125881" cy="3390014"/>
          </a:xfrm>
          <a:prstGeom prst="triangle">
            <a:avLst>
              <a:gd name="adj" fmla="val 100000"/>
            </a:avLst>
          </a:prstGeom>
          <a:solidFill>
            <a:srgbClr val="A6B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3E1485A8-A3D5-056E-7E83-A392031E376F}"/>
              </a:ext>
            </a:extLst>
          </p:cNvPr>
          <p:cNvSpPr/>
          <p:nvPr/>
        </p:nvSpPr>
        <p:spPr>
          <a:xfrm>
            <a:off x="-95534" y="4620126"/>
            <a:ext cx="12287534" cy="2237874"/>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EAB93778-0172-6C4D-5228-D136E859C766}"/>
              </a:ext>
            </a:extLst>
          </p:cNvPr>
          <p:cNvGrpSpPr/>
          <p:nvPr/>
        </p:nvGrpSpPr>
        <p:grpSpPr>
          <a:xfrm rot="20960253">
            <a:off x="6547704" y="4365333"/>
            <a:ext cx="1422314" cy="778995"/>
            <a:chOff x="2957973" y="4121547"/>
            <a:chExt cx="1422314" cy="778995"/>
          </a:xfrm>
        </p:grpSpPr>
        <p:pic>
          <p:nvPicPr>
            <p:cNvPr id="16" name="Picture 15">
              <a:extLst>
                <a:ext uri="{FF2B5EF4-FFF2-40B4-BE49-F238E27FC236}">
                  <a16:creationId xmlns:a16="http://schemas.microsoft.com/office/drawing/2014/main" id="{08D80854-D922-D2C7-2F2F-5ABF905C8C9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3714" r="97000"/>
                      </a14:imgEffect>
                    </a14:imgLayer>
                  </a14:imgProps>
                </a:ext>
                <a:ext uri="{28A0092B-C50C-407E-A947-70E740481C1C}">
                  <a14:useLocalDpi xmlns:a14="http://schemas.microsoft.com/office/drawing/2010/main" val="0"/>
                </a:ext>
              </a:extLst>
            </a:blip>
            <a:srcRect l="4166" t="28274" r="5953" b="25297"/>
            <a:stretch/>
          </p:blipFill>
          <p:spPr>
            <a:xfrm>
              <a:off x="2957973" y="4197664"/>
              <a:ext cx="1422314" cy="702878"/>
            </a:xfrm>
            <a:prstGeom prst="rect">
              <a:avLst/>
            </a:prstGeom>
          </p:spPr>
        </p:pic>
        <p:pic>
          <p:nvPicPr>
            <p:cNvPr id="9" name="Picture 8">
              <a:extLst>
                <a:ext uri="{FF2B5EF4-FFF2-40B4-BE49-F238E27FC236}">
                  <a16:creationId xmlns:a16="http://schemas.microsoft.com/office/drawing/2014/main" id="{EDEE961A-5502-293C-FB40-1852D28C998D}"/>
                </a:ext>
              </a:extLst>
            </p:cNvPr>
            <p:cNvPicPr>
              <a:picLocks noChangeAspect="1"/>
            </p:cNvPicPr>
            <p:nvPr/>
          </p:nvPicPr>
          <p:blipFill>
            <a:blip r:embed="rId6"/>
            <a:stretch>
              <a:fillRect/>
            </a:stretch>
          </p:blipFill>
          <p:spPr>
            <a:xfrm rot="176174">
              <a:off x="4027833" y="4237751"/>
              <a:ext cx="307930" cy="267129"/>
            </a:xfrm>
            <a:prstGeom prst="rect">
              <a:avLst/>
            </a:prstGeom>
          </p:spPr>
        </p:pic>
        <p:pic>
          <p:nvPicPr>
            <p:cNvPr id="11" name="Picture 10">
              <a:extLst>
                <a:ext uri="{FF2B5EF4-FFF2-40B4-BE49-F238E27FC236}">
                  <a16:creationId xmlns:a16="http://schemas.microsoft.com/office/drawing/2014/main" id="{50C5CC61-EFB7-B8CC-D99D-5B6B77898BB2}"/>
                </a:ext>
              </a:extLst>
            </p:cNvPr>
            <p:cNvPicPr>
              <a:picLocks noChangeAspect="1"/>
            </p:cNvPicPr>
            <p:nvPr/>
          </p:nvPicPr>
          <p:blipFill>
            <a:blip r:embed="rId7"/>
            <a:stretch>
              <a:fillRect/>
            </a:stretch>
          </p:blipFill>
          <p:spPr>
            <a:xfrm rot="21376168">
              <a:off x="3350084" y="4164522"/>
              <a:ext cx="334563" cy="449832"/>
            </a:xfrm>
            <a:prstGeom prst="rect">
              <a:avLst/>
            </a:prstGeom>
            <a:scene3d>
              <a:camera prst="orthographicFront">
                <a:rot lat="52031" lon="1495465" rev="21002235"/>
              </a:camera>
              <a:lightRig rig="threePt" dir="t"/>
            </a:scene3d>
          </p:spPr>
        </p:pic>
        <p:pic>
          <p:nvPicPr>
            <p:cNvPr id="13" name="Picture 4" descr="Image result for banana vector">
              <a:extLst>
                <a:ext uri="{FF2B5EF4-FFF2-40B4-BE49-F238E27FC236}">
                  <a16:creationId xmlns:a16="http://schemas.microsoft.com/office/drawing/2014/main" id="{DCC2ACB4-14FC-C092-04C6-E9B8C00981D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580327">
              <a:off x="3012134" y="4269935"/>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innamon Toast Crunch™ Cereal Single Serve Cup 2 oz | General Mills  Foodservice">
              <a:extLst>
                <a:ext uri="{FF2B5EF4-FFF2-40B4-BE49-F238E27FC236}">
                  <a16:creationId xmlns:a16="http://schemas.microsoft.com/office/drawing/2014/main" id="{0DFFB273-E07D-C7EA-E894-9382C92D55D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3635673" y="4121547"/>
              <a:ext cx="479485" cy="481850"/>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p14="http://schemas.microsoft.com/office/powerpoint/2010/main">
        <mc:Choice Requires="p14">
          <p:contentPart p14:bwMode="auto" r:id="rId11">
            <p14:nvContentPartPr>
              <p14:cNvPr id="20" name="Ink 19">
                <a:extLst>
                  <a:ext uri="{FF2B5EF4-FFF2-40B4-BE49-F238E27FC236}">
                    <a16:creationId xmlns:a16="http://schemas.microsoft.com/office/drawing/2014/main" id="{ECC5FDA0-3C91-86C4-8173-D7CCBE3264C4}"/>
                  </a:ext>
                </a:extLst>
              </p14:cNvPr>
              <p14:cNvContentPartPr/>
              <p14:nvPr/>
            </p14:nvContentPartPr>
            <p14:xfrm rot="1414851">
              <a:off x="3753052" y="1845988"/>
              <a:ext cx="6904694" cy="1956077"/>
            </p14:xfrm>
          </p:contentPart>
        </mc:Choice>
        <mc:Fallback xmlns="">
          <p:pic>
            <p:nvPicPr>
              <p:cNvPr id="20" name="Ink 19">
                <a:extLst>
                  <a:ext uri="{FF2B5EF4-FFF2-40B4-BE49-F238E27FC236}">
                    <a16:creationId xmlns:a16="http://schemas.microsoft.com/office/drawing/2014/main" id="{ECC5FDA0-3C91-86C4-8173-D7CCBE3264C4}"/>
                  </a:ext>
                </a:extLst>
              </p:cNvPr>
              <p:cNvPicPr/>
              <p:nvPr/>
            </p:nvPicPr>
            <p:blipFill>
              <a:blip r:embed="rId14"/>
              <a:stretch>
                <a:fillRect/>
              </a:stretch>
            </p:blipFill>
            <p:spPr>
              <a:xfrm rot="1414851">
                <a:off x="3735052" y="1809984"/>
                <a:ext cx="6940333" cy="2027724"/>
              </a:xfrm>
              <a:prstGeom prst="rect">
                <a:avLst/>
              </a:prstGeom>
            </p:spPr>
          </p:pic>
        </mc:Fallback>
      </mc:AlternateContent>
      <p:pic>
        <p:nvPicPr>
          <p:cNvPr id="3" name="Picture 2" descr="Armour Pad Products - TekVisions">
            <a:extLst>
              <a:ext uri="{FF2B5EF4-FFF2-40B4-BE49-F238E27FC236}">
                <a16:creationId xmlns:a16="http://schemas.microsoft.com/office/drawing/2014/main" id="{483C60E1-DDCE-1927-DE07-83434ACFAA9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7446" t="3154" r="27340" b="3464"/>
          <a:stretch/>
        </p:blipFill>
        <p:spPr bwMode="auto">
          <a:xfrm>
            <a:off x="9476721" y="3812489"/>
            <a:ext cx="1684455" cy="26749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72B3C0F4-5EF0-CD0D-9EDD-865BC410A1CE}"/>
              </a:ext>
            </a:extLst>
          </p:cNvPr>
          <p:cNvPicPr>
            <a:picLocks noChangeAspect="1"/>
          </p:cNvPicPr>
          <p:nvPr/>
        </p:nvPicPr>
        <p:blipFill>
          <a:blip r:embed="rId16"/>
          <a:stretch>
            <a:fillRect/>
          </a:stretch>
        </p:blipFill>
        <p:spPr>
          <a:xfrm rot="380397">
            <a:off x="8868742" y="4970979"/>
            <a:ext cx="1274174" cy="1621677"/>
          </a:xfrm>
          <a:prstGeom prst="rect">
            <a:avLst/>
          </a:prstGeom>
        </p:spPr>
      </p:pic>
      <p:pic>
        <p:nvPicPr>
          <p:cNvPr id="4098" name="Picture 2">
            <a:extLst>
              <a:ext uri="{FF2B5EF4-FFF2-40B4-BE49-F238E27FC236}">
                <a16:creationId xmlns:a16="http://schemas.microsoft.com/office/drawing/2014/main" id="{449CB667-8265-EA13-E0B4-170270308E8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17760" y="995975"/>
            <a:ext cx="1599699" cy="583181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unter Stainless Steel Grey · Free vector graphic on Pixabay">
            <a:extLst>
              <a:ext uri="{FF2B5EF4-FFF2-40B4-BE49-F238E27FC236}">
                <a16:creationId xmlns:a16="http://schemas.microsoft.com/office/drawing/2014/main" id="{32135B79-5A22-EC0C-95B4-4CCC9C291496}"/>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9705" b="89030" l="2532" r="93671">
                        <a14:foregroundMark x1="3586" y1="66667" x2="4641" y2="24895"/>
                        <a14:foregroundMark x1="93671" y1="46835" x2="90506" y2="16034"/>
                        <a14:foregroundMark x1="2532" y1="21519" x2="14557" y2="26160"/>
                      </a14:backgroundRemoval>
                    </a14:imgEffect>
                  </a14:imgLayer>
                </a14:imgProps>
              </a:ext>
              <a:ext uri="{28A0092B-C50C-407E-A947-70E740481C1C}">
                <a14:useLocalDpi xmlns:a14="http://schemas.microsoft.com/office/drawing/2010/main" val="0"/>
              </a:ext>
            </a:extLst>
          </a:blip>
          <a:srcRect/>
          <a:stretch>
            <a:fillRect/>
          </a:stretch>
        </p:blipFill>
        <p:spPr bwMode="auto">
          <a:xfrm>
            <a:off x="-106326" y="4067028"/>
            <a:ext cx="6464595" cy="3232298"/>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22901863-6BF2-8B18-B216-E475009B8871}"/>
              </a:ext>
            </a:extLst>
          </p:cNvPr>
          <p:cNvGrpSpPr/>
          <p:nvPr/>
        </p:nvGrpSpPr>
        <p:grpSpPr>
          <a:xfrm>
            <a:off x="8655547" y="5989646"/>
            <a:ext cx="2405854" cy="717044"/>
            <a:chOff x="8740597" y="5926146"/>
            <a:chExt cx="2405854" cy="717044"/>
          </a:xfrm>
        </p:grpSpPr>
        <p:grpSp>
          <p:nvGrpSpPr>
            <p:cNvPr id="15" name="Group 14">
              <a:extLst>
                <a:ext uri="{FF2B5EF4-FFF2-40B4-BE49-F238E27FC236}">
                  <a16:creationId xmlns:a16="http://schemas.microsoft.com/office/drawing/2014/main" id="{30AD977D-CA56-338B-C9A2-5124380F0D7C}"/>
                </a:ext>
              </a:extLst>
            </p:cNvPr>
            <p:cNvGrpSpPr/>
            <p:nvPr/>
          </p:nvGrpSpPr>
          <p:grpSpPr>
            <a:xfrm>
              <a:off x="8749788" y="5926146"/>
              <a:ext cx="2396663" cy="717044"/>
              <a:chOff x="5374876" y="7679215"/>
              <a:chExt cx="2396663" cy="717044"/>
            </a:xfrm>
          </p:grpSpPr>
          <p:pic>
            <p:nvPicPr>
              <p:cNvPr id="24" name="Picture 23">
                <a:extLst>
                  <a:ext uri="{FF2B5EF4-FFF2-40B4-BE49-F238E27FC236}">
                    <a16:creationId xmlns:a16="http://schemas.microsoft.com/office/drawing/2014/main" id="{2776B28A-8922-E233-2C57-7B9CA9E3F77E}"/>
                  </a:ext>
                </a:extLst>
              </p:cNvPr>
              <p:cNvPicPr>
                <a:picLocks noChangeAspect="1"/>
              </p:cNvPicPr>
              <p:nvPr/>
            </p:nvPicPr>
            <p:blipFill rotWithShape="1">
              <a:blip r:embed="rId16"/>
              <a:srcRect l="43725"/>
              <a:stretch/>
            </p:blipFill>
            <p:spPr>
              <a:xfrm rot="3660569">
                <a:off x="6602179" y="7226898"/>
                <a:ext cx="717044" cy="1621677"/>
              </a:xfrm>
              <a:prstGeom prst="rect">
                <a:avLst/>
              </a:prstGeom>
            </p:spPr>
          </p:pic>
          <p:pic>
            <p:nvPicPr>
              <p:cNvPr id="12" name="Picture 11">
                <a:extLst>
                  <a:ext uri="{FF2B5EF4-FFF2-40B4-BE49-F238E27FC236}">
                    <a16:creationId xmlns:a16="http://schemas.microsoft.com/office/drawing/2014/main" id="{045F9DEE-9D20-98A8-C78A-96A1474B219D}"/>
                  </a:ext>
                </a:extLst>
              </p:cNvPr>
              <p:cNvPicPr>
                <a:picLocks noChangeAspect="1"/>
              </p:cNvPicPr>
              <p:nvPr/>
            </p:nvPicPr>
            <p:blipFill>
              <a:blip r:embed="rId20"/>
              <a:stretch>
                <a:fillRect/>
              </a:stretch>
            </p:blipFill>
            <p:spPr>
              <a:xfrm>
                <a:off x="5374876" y="7884288"/>
                <a:ext cx="1268078" cy="475940"/>
              </a:xfrm>
              <a:prstGeom prst="rect">
                <a:avLst/>
              </a:prstGeom>
            </p:spPr>
          </p:pic>
        </p:grpSp>
        <p:sp>
          <p:nvSpPr>
            <p:cNvPr id="22" name="Oval 21">
              <a:extLst>
                <a:ext uri="{FF2B5EF4-FFF2-40B4-BE49-F238E27FC236}">
                  <a16:creationId xmlns:a16="http://schemas.microsoft.com/office/drawing/2014/main" id="{9C3C5966-B5BC-D37F-E576-183B07290976}"/>
                </a:ext>
              </a:extLst>
            </p:cNvPr>
            <p:cNvSpPr/>
            <p:nvPr/>
          </p:nvSpPr>
          <p:spPr>
            <a:xfrm rot="20847156">
              <a:off x="8740597" y="6268697"/>
              <a:ext cx="1741316" cy="304800"/>
            </a:xfrm>
            <a:prstGeom prst="ellipse">
              <a:avLst/>
            </a:prstGeom>
            <a:solidFill>
              <a:srgbClr val="A165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28" name="Picture 4" descr="Back rear view of college student with backpack Vector Image">
            <a:extLst>
              <a:ext uri="{FF2B5EF4-FFF2-40B4-BE49-F238E27FC236}">
                <a16:creationId xmlns:a16="http://schemas.microsoft.com/office/drawing/2014/main" id="{AC1FD01B-643E-E267-C1B4-91010467C6B7}"/>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9722" b="90000" l="10000" r="90000">
                        <a14:foregroundMark x1="49400" y1="9722" x2="49400" y2="9722"/>
                      </a14:backgroundRemoval>
                    </a14:imgEffect>
                  </a14:imgLayer>
                </a14:imgProps>
              </a:ext>
              <a:ext uri="{28A0092B-C50C-407E-A947-70E740481C1C}">
                <a14:useLocalDpi xmlns:a14="http://schemas.microsoft.com/office/drawing/2010/main" val="0"/>
              </a:ext>
            </a:extLst>
          </a:blip>
          <a:srcRect l="27172" t="7752" r="26949" b="37364"/>
          <a:stretch/>
        </p:blipFill>
        <p:spPr bwMode="auto">
          <a:xfrm>
            <a:off x="6807974" y="3106774"/>
            <a:ext cx="2913321" cy="376392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artoon Wall Clock Images: Browse 9,389 Stock Photos &amp; Vectors Free  Download with Trial | Shutterstock">
            <a:extLst>
              <a:ext uri="{FF2B5EF4-FFF2-40B4-BE49-F238E27FC236}">
                <a16:creationId xmlns:a16="http://schemas.microsoft.com/office/drawing/2014/main" id="{75429F85-1CD7-6338-1266-403D051CDB52}"/>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10000" b="82500" l="11032" r="88968">
                        <a14:foregroundMark x1="50890" y1="10714" x2="50890" y2="10714"/>
                        <a14:foregroundMark x1="13879" y1="43571" x2="13879" y2="43571"/>
                        <a14:foregroundMark x1="35231" y1="77857" x2="35231" y2="77857"/>
                        <a14:foregroundMark x1="57295" y1="78571" x2="57295" y2="78571"/>
                        <a14:foregroundMark x1="47331" y1="80000" x2="47331" y2="80000"/>
                        <a14:foregroundMark x1="88968" y1="38571" x2="88968" y2="38571"/>
                        <a14:foregroundMark x1="50178" y1="82500" x2="50178" y2="82500"/>
                        <a14:foregroundMark x1="11032" y1="47500" x2="11032" y2="47500"/>
                      </a14:backgroundRemoval>
                    </a14:imgEffect>
                  </a14:imgLayer>
                </a14:imgProps>
              </a:ext>
              <a:ext uri="{28A0092B-C50C-407E-A947-70E740481C1C}">
                <a14:useLocalDpi xmlns:a14="http://schemas.microsoft.com/office/drawing/2010/main" val="0"/>
              </a:ext>
            </a:extLst>
          </a:blip>
          <a:srcRect l="5160" t="2857" r="5160" b="14318"/>
          <a:stretch/>
        </p:blipFill>
        <p:spPr bwMode="auto">
          <a:xfrm>
            <a:off x="9410260" y="324852"/>
            <a:ext cx="431099" cy="39672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9280F6F-1F0F-26A4-03C3-DBF4D6345070}"/>
              </a:ext>
            </a:extLst>
          </p:cNvPr>
          <p:cNvSpPr txBox="1"/>
          <p:nvPr/>
        </p:nvSpPr>
        <p:spPr>
          <a:xfrm>
            <a:off x="10542200" y="4314494"/>
            <a:ext cx="11270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Calibri"/>
              </a:rPr>
              <a:t>9</a:t>
            </a: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E4CF95E9-0C15-4987-8280-85073E1965E2}"/>
              </a:ext>
            </a:extLst>
          </p:cNvPr>
          <p:cNvSpPr txBox="1"/>
          <p:nvPr/>
        </p:nvSpPr>
        <p:spPr>
          <a:xfrm>
            <a:off x="10175358" y="3593804"/>
            <a:ext cx="287079" cy="461665"/>
          </a:xfrm>
          <a:prstGeom prst="rect">
            <a:avLst/>
          </a:prstGeom>
          <a:noFill/>
        </p:spPr>
        <p:txBody>
          <a:bodyPr wrap="square" rtlCol="0">
            <a:spAutoFit/>
          </a:bodyPr>
          <a:lstStyle/>
          <a:p>
            <a:r>
              <a:rPr lang="en-US" sz="2400" b="1" dirty="0">
                <a:solidFill>
                  <a:srgbClr val="FF0000"/>
                </a:solidFill>
              </a:rPr>
              <a:t>9</a:t>
            </a:r>
          </a:p>
        </p:txBody>
      </p:sp>
      <p:sp>
        <p:nvSpPr>
          <p:cNvPr id="30" name="TextBox 29">
            <a:extLst>
              <a:ext uri="{FF2B5EF4-FFF2-40B4-BE49-F238E27FC236}">
                <a16:creationId xmlns:a16="http://schemas.microsoft.com/office/drawing/2014/main" id="{EFBE85AE-CDA9-964C-8CE1-3B1D71170243}"/>
              </a:ext>
            </a:extLst>
          </p:cNvPr>
          <p:cNvSpPr txBox="1"/>
          <p:nvPr/>
        </p:nvSpPr>
        <p:spPr>
          <a:xfrm>
            <a:off x="0" y="5058144"/>
            <a:ext cx="5273749" cy="1384995"/>
          </a:xfrm>
          <a:prstGeom prst="rect">
            <a:avLst/>
          </a:prstGeom>
          <a:solidFill>
            <a:srgbClr val="002060"/>
          </a:solidFill>
          <a:ln>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Secondary sites, students will enter</a:t>
            </a:r>
            <a:r>
              <a:rPr kumimoji="0" lang="en-US" sz="2800" b="1" i="0" u="none" strike="noStrike" kern="1200" cap="none" spc="0" normalizeH="0" baseline="0" noProof="0" dirty="0">
                <a:ln>
                  <a:noFill/>
                </a:ln>
                <a:solidFill>
                  <a:schemeClr val="bg1"/>
                </a:solidFill>
                <a:effectLst/>
                <a:uLnTx/>
                <a:uFillTx/>
                <a:latin typeface="Calibri"/>
                <a:ea typeface="+mn-ea"/>
                <a:cs typeface="+mn-cs"/>
              </a:rPr>
              <a:t> “9” </a:t>
            </a:r>
            <a:r>
              <a:rPr kumimoji="0" lang="en-US" sz="2800" b="0" i="0" u="none" strike="noStrike" kern="1200" cap="none" spc="0" normalizeH="0" baseline="0" noProof="0" dirty="0">
                <a:ln>
                  <a:noFill/>
                </a:ln>
                <a:solidFill>
                  <a:schemeClr val="bg1"/>
                </a:solidFill>
                <a:effectLst/>
                <a:uLnTx/>
                <a:uFillTx/>
                <a:latin typeface="Calibri"/>
                <a:ea typeface="+mn-ea"/>
                <a:cs typeface="+mn-cs"/>
              </a:rPr>
              <a:t>and then press the </a:t>
            </a:r>
            <a:r>
              <a:rPr kumimoji="0" lang="en-US" sz="2800" b="1" i="0" u="none" strike="noStrike" kern="1200" cap="none" spc="0" normalizeH="0" baseline="0" noProof="0" dirty="0">
                <a:ln>
                  <a:noFill/>
                </a:ln>
                <a:solidFill>
                  <a:schemeClr val="bg1"/>
                </a:solidFill>
                <a:effectLst/>
                <a:uLnTx/>
                <a:uFillTx/>
                <a:latin typeface="Calibri"/>
                <a:ea typeface="+mn-ea"/>
                <a:cs typeface="+mn-cs"/>
              </a:rPr>
              <a:t>“Enter” </a:t>
            </a:r>
            <a:r>
              <a:rPr kumimoji="0" lang="en-US" sz="2800" b="0" u="none" strike="noStrike" kern="1200" cap="none" spc="0" normalizeH="0" baseline="0" noProof="0" dirty="0">
                <a:ln>
                  <a:noFill/>
                </a:ln>
                <a:solidFill>
                  <a:schemeClr val="bg1"/>
                </a:solidFill>
                <a:effectLst/>
                <a:uLnTx/>
                <a:uFillTx/>
                <a:latin typeface="Calibri"/>
                <a:ea typeface="+mn-ea"/>
                <a:cs typeface="+mn-cs"/>
              </a:rPr>
              <a:t>button on the keypad</a:t>
            </a:r>
            <a:r>
              <a:rPr kumimoji="0" lang="en-US" sz="2800" b="0" i="1" u="none" strike="noStrike" kern="1200" cap="none" spc="0" normalizeH="0" baseline="0" noProof="0" dirty="0">
                <a:ln>
                  <a:noFill/>
                </a:ln>
                <a:solidFill>
                  <a:schemeClr val="bg1"/>
                </a:solidFill>
                <a:effectLst/>
                <a:uLnTx/>
                <a:uFillTx/>
                <a:latin typeface="Calibri"/>
                <a:ea typeface="+mn-ea"/>
                <a:cs typeface="+mn-cs"/>
              </a:rPr>
              <a:t>.</a:t>
            </a:r>
            <a:endParaRPr kumimoji="0" lang="en-US" sz="2800" b="0" i="0" u="none" strike="noStrike" kern="1200" cap="none" spc="0" normalizeH="0" baseline="0" noProof="0" dirty="0">
              <a:ln>
                <a:noFill/>
              </a:ln>
              <a:solidFill>
                <a:schemeClr val="bg1"/>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9F55F6A5-37F7-6EB8-A941-4CFEAE48EE13}"/>
              </a:ext>
            </a:extLst>
          </p:cNvPr>
          <p:cNvGrpSpPr/>
          <p:nvPr/>
        </p:nvGrpSpPr>
        <p:grpSpPr>
          <a:xfrm>
            <a:off x="1441639" y="3645745"/>
            <a:ext cx="555656" cy="166744"/>
            <a:chOff x="921217" y="5273738"/>
            <a:chExt cx="841529" cy="179505"/>
          </a:xfrm>
        </p:grpSpPr>
        <p:sp>
          <p:nvSpPr>
            <p:cNvPr id="10" name="Rectangle 9">
              <a:extLst>
                <a:ext uri="{FF2B5EF4-FFF2-40B4-BE49-F238E27FC236}">
                  <a16:creationId xmlns:a16="http://schemas.microsoft.com/office/drawing/2014/main" id="{0B793046-DBC9-DD39-D2CE-A3411D44CC37}"/>
                </a:ext>
              </a:extLst>
            </p:cNvPr>
            <p:cNvSpPr/>
            <p:nvPr/>
          </p:nvSpPr>
          <p:spPr>
            <a:xfrm>
              <a:off x="921217" y="5273738"/>
              <a:ext cx="841529" cy="179505"/>
            </a:xfrm>
            <a:prstGeom prst="rect">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 blue and orange logo&#10;&#10;Description automatically generated">
              <a:extLst>
                <a:ext uri="{FF2B5EF4-FFF2-40B4-BE49-F238E27FC236}">
                  <a16:creationId xmlns:a16="http://schemas.microsoft.com/office/drawing/2014/main" id="{31D50397-B755-5520-09E8-5AF1D2E4895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65645" y="5314410"/>
              <a:ext cx="779510" cy="132516"/>
            </a:xfrm>
            <a:prstGeom prst="rect">
              <a:avLst/>
            </a:prstGeom>
          </p:spPr>
        </p:pic>
      </p:grpSp>
      <p:grpSp>
        <p:nvGrpSpPr>
          <p:cNvPr id="19" name="Group 18">
            <a:extLst>
              <a:ext uri="{FF2B5EF4-FFF2-40B4-BE49-F238E27FC236}">
                <a16:creationId xmlns:a16="http://schemas.microsoft.com/office/drawing/2014/main" id="{7189CF02-DC70-7B18-E6FB-8D209A82DB79}"/>
              </a:ext>
            </a:extLst>
          </p:cNvPr>
          <p:cNvGrpSpPr/>
          <p:nvPr/>
        </p:nvGrpSpPr>
        <p:grpSpPr>
          <a:xfrm>
            <a:off x="2741924" y="2167572"/>
            <a:ext cx="3243366" cy="2508890"/>
            <a:chOff x="2503714" y="943398"/>
            <a:chExt cx="6614226" cy="4443409"/>
          </a:xfrm>
        </p:grpSpPr>
        <p:pic>
          <p:nvPicPr>
            <p:cNvPr id="21" name="Picture 4" descr="Restaurant POS Hardware | POS Terminals | NCR">
              <a:extLst>
                <a:ext uri="{FF2B5EF4-FFF2-40B4-BE49-F238E27FC236}">
                  <a16:creationId xmlns:a16="http://schemas.microsoft.com/office/drawing/2014/main" id="{E9499E7E-4436-E3FE-5254-7F34C0EA44E5}"/>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7">
                      <a14:imgEffect>
                        <a14:backgroundRemoval t="9091" b="89697" l="4858" r="64070">
                          <a14:foregroundMark x1="5025" y1="10545" x2="21189" y2="9333"/>
                          <a14:foregroundMark x1="63233" y1="10909" x2="63233" y2="10909"/>
                          <a14:foregroundMark x1="14908" y1="86182" x2="50921" y2="80121"/>
                          <a14:foregroundMark x1="35008" y1="86788" x2="46064" y2="85455"/>
                          <a14:foregroundMark x1="56114" y1="89697" x2="56114" y2="89697"/>
                          <a14:foregroundMark x1="14238" y1="74182" x2="46315" y2="73818"/>
                          <a14:foregroundMark x1="51843" y1="72242" x2="61642" y2="71758"/>
                          <a14:foregroundMark x1="62647" y1="19273" x2="62060" y2="52485"/>
                          <a14:foregroundMark x1="13819" y1="71758" x2="6616" y2="71758"/>
                          <a14:foregroundMark x1="6533" y1="71758" x2="6784" y2="34182"/>
                          <a14:foregroundMark x1="42379" y1="9818" x2="59380" y2="10909"/>
                          <a14:foregroundMark x1="64070" y1="10667" x2="64070" y2="40364"/>
                        </a14:backgroundRemoval>
                      </a14:imgEffect>
                    </a14:imgLayer>
                  </a14:imgProps>
                </a:ext>
                <a:ext uri="{28A0092B-C50C-407E-A947-70E740481C1C}">
                  <a14:useLocalDpi xmlns:a14="http://schemas.microsoft.com/office/drawing/2010/main" val="0"/>
                </a:ext>
              </a:extLst>
            </a:blip>
            <a:srcRect l="1114" t="4865" r="32244" b="7894"/>
            <a:stretch/>
          </p:blipFill>
          <p:spPr bwMode="auto">
            <a:xfrm>
              <a:off x="2503714" y="943398"/>
              <a:ext cx="6614226" cy="444340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872EBD1F-CF41-1635-8984-19CE47432E0D}"/>
                </a:ext>
              </a:extLst>
            </p:cNvPr>
            <p:cNvPicPr>
              <a:picLocks noChangeAspect="1"/>
            </p:cNvPicPr>
            <p:nvPr/>
          </p:nvPicPr>
          <p:blipFill>
            <a:blip r:embed="rId28"/>
            <a:stretch>
              <a:fillRect/>
            </a:stretch>
          </p:blipFill>
          <p:spPr>
            <a:xfrm>
              <a:off x="2998536" y="1219741"/>
              <a:ext cx="5632348" cy="3170528"/>
            </a:xfrm>
            <a:prstGeom prst="rect">
              <a:avLst/>
            </a:prstGeom>
          </p:spPr>
        </p:pic>
      </p:grpSp>
      <p:sp>
        <p:nvSpPr>
          <p:cNvPr id="28" name="TextBox 27">
            <a:extLst>
              <a:ext uri="{FF2B5EF4-FFF2-40B4-BE49-F238E27FC236}">
                <a16:creationId xmlns:a16="http://schemas.microsoft.com/office/drawing/2014/main" id="{A98A3630-1AE3-2471-4F0D-92FDDCD386A0}"/>
              </a:ext>
            </a:extLst>
          </p:cNvPr>
          <p:cNvSpPr txBox="1"/>
          <p:nvPr/>
        </p:nvSpPr>
        <p:spPr>
          <a:xfrm>
            <a:off x="4572954" y="2406640"/>
            <a:ext cx="1127051" cy="369332"/>
          </a:xfrm>
          <a:prstGeom prst="rect">
            <a:avLst/>
          </a:prstGeom>
          <a:solidFill>
            <a:schemeClr val="bg1">
              <a:lumMod val="75000"/>
            </a:schemeClr>
          </a:solidFill>
          <a:ln>
            <a:solidFill>
              <a:srgbClr val="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4B3FFF05-2674-FF61-BA5E-BC28F56F5296}"/>
              </a:ext>
            </a:extLst>
          </p:cNvPr>
          <p:cNvSpPr txBox="1"/>
          <p:nvPr/>
        </p:nvSpPr>
        <p:spPr>
          <a:xfrm>
            <a:off x="5270702" y="2432568"/>
            <a:ext cx="301686" cy="369332"/>
          </a:xfrm>
          <a:prstGeom prst="rect">
            <a:avLst/>
          </a:prstGeom>
          <a:noFill/>
        </p:spPr>
        <p:txBody>
          <a:bodyPr wrap="none" rtlCol="0">
            <a:spAutoFit/>
          </a:bodyPr>
          <a:lstStyle/>
          <a:p>
            <a:r>
              <a:rPr lang="en-US" b="1" dirty="0">
                <a:solidFill>
                  <a:srgbClr val="FF0000"/>
                </a:solidFill>
              </a:rPr>
              <a:t>9</a:t>
            </a:r>
          </a:p>
        </p:txBody>
      </p:sp>
      <p:sp>
        <p:nvSpPr>
          <p:cNvPr id="4" name="Rectangle 3">
            <a:extLst>
              <a:ext uri="{FF2B5EF4-FFF2-40B4-BE49-F238E27FC236}">
                <a16:creationId xmlns:a16="http://schemas.microsoft.com/office/drawing/2014/main" id="{84F15B3C-0ADA-813C-4801-B32D148BE20C}"/>
              </a:ext>
            </a:extLst>
          </p:cNvPr>
          <p:cNvSpPr/>
          <p:nvPr/>
        </p:nvSpPr>
        <p:spPr>
          <a:xfrm>
            <a:off x="0" y="171389"/>
            <a:ext cx="10357099" cy="103706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E77E0D5-E7C5-4EAC-346C-2B6869C5F618}"/>
              </a:ext>
            </a:extLst>
          </p:cNvPr>
          <p:cNvSpPr txBox="1">
            <a:spLocks/>
          </p:cNvSpPr>
          <p:nvPr/>
        </p:nvSpPr>
        <p:spPr>
          <a:xfrm>
            <a:off x="-1297260" y="-24993"/>
            <a:ext cx="12192000" cy="1143000"/>
          </a:xfrm>
          <a:prstGeom prst="rect">
            <a:avLst/>
          </a:prstGeom>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5400" b="1" i="0" u="none" strike="noStrike" kern="1200" cap="none" spc="-50" normalizeH="0" baseline="0" noProof="0" dirty="0">
                <a:solidFill>
                  <a:srgbClr val="002060"/>
                </a:solidFill>
                <a:uLnTx/>
                <a:uFillTx/>
                <a:latin typeface="Times New Roman" panose="02020603050405020304" pitchFamily="18" charset="0"/>
                <a:cs typeface="Times New Roman" panose="02020603050405020304" pitchFamily="18" charset="0"/>
              </a:rPr>
              <a:t>Secondary Cafeteria Service </a:t>
            </a:r>
          </a:p>
        </p:txBody>
      </p:sp>
    </p:spTree>
    <p:extLst>
      <p:ext uri="{BB962C8B-B14F-4D97-AF65-F5344CB8AC3E}">
        <p14:creationId xmlns:p14="http://schemas.microsoft.com/office/powerpoint/2010/main" val="253583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1000"/>
                                  </p:stCondLst>
                                  <p:childTnLst>
                                    <p:animEffect transition="out" filter="fade">
                                      <p:cBhvr>
                                        <p:cTn id="11" dur="500" tmFilter="0, 0; .2, .5; .8, .5; 1, 0"/>
                                        <p:tgtEl>
                                          <p:spTgt spid="23"/>
                                        </p:tgtEl>
                                      </p:cBhvr>
                                    </p:animEffect>
                                    <p:animScale>
                                      <p:cBhvr>
                                        <p:cTn id="12" dur="250" autoRev="1" fill="hold"/>
                                        <p:tgtEl>
                                          <p:spTgt spid="23"/>
                                        </p:tgtEl>
                                      </p:cBhvr>
                                      <p:by x="105000" y="105000"/>
                                    </p:animScale>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1000"/>
                                        <p:tgtEl>
                                          <p:spTgt spid="18"/>
                                        </p:tgtEl>
                                      </p:cBhvr>
                                    </p:animEffect>
                                  </p:childTnLst>
                                </p:cTn>
                              </p:par>
                            </p:childTnLst>
                          </p:cTn>
                        </p:par>
                        <p:par>
                          <p:cTn id="17" fill="hold">
                            <p:stCondLst>
                              <p:cond delay="3000"/>
                            </p:stCondLst>
                            <p:childTnLst>
                              <p:par>
                                <p:cTn id="18" presetID="26" presetClass="emph" presetSubtype="0" fill="hold" grpId="2" nodeType="afterEffect">
                                  <p:stCondLst>
                                    <p:cond delay="0"/>
                                  </p:stCondLst>
                                  <p:childTnLst>
                                    <p:animEffect transition="out" filter="fade">
                                      <p:cBhvr>
                                        <p:cTn id="19" dur="500" tmFilter="0, 0; .2, .5; .8, .5; 1, 0"/>
                                        <p:tgtEl>
                                          <p:spTgt spid="18"/>
                                        </p:tgtEl>
                                      </p:cBhvr>
                                    </p:animEffect>
                                    <p:animScale>
                                      <p:cBhvr>
                                        <p:cTn id="20" dur="250" autoRev="1" fill="hold"/>
                                        <p:tgtEl>
                                          <p:spTgt spid="18"/>
                                        </p:tgtEl>
                                      </p:cBhvr>
                                      <p:by x="105000" y="105000"/>
                                    </p:animScale>
                                  </p:childTnLst>
                                </p:cTn>
                              </p:par>
                            </p:childTnLst>
                          </p:cTn>
                        </p:par>
                        <p:par>
                          <p:cTn id="21" fill="hold">
                            <p:stCondLst>
                              <p:cond delay="3500"/>
                            </p:stCondLst>
                            <p:childTnLst>
                              <p:par>
                                <p:cTn id="22" presetID="1" presetClass="exit" presetSubtype="0" fill="hold" nodeType="afterEffect">
                                  <p:stCondLst>
                                    <p:cond delay="0"/>
                                  </p:stCondLst>
                                  <p:childTnLst>
                                    <p:set>
                                      <p:cBhvr>
                                        <p:cTn id="23" dur="1" fill="hold">
                                          <p:stCondLst>
                                            <p:cond delay="0"/>
                                          </p:stCondLst>
                                        </p:cTn>
                                        <p:tgtEl>
                                          <p:spTgt spid="23"/>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par>
                          <p:cTn id="26" fill="hold">
                            <p:stCondLst>
                              <p:cond delay="3500"/>
                            </p:stCondLst>
                            <p:childTnLst>
                              <p:par>
                                <p:cTn id="27" presetID="26" presetClass="emph" presetSubtype="0" fill="hold" nodeType="afterEffect">
                                  <p:stCondLst>
                                    <p:cond delay="0"/>
                                  </p:stCondLst>
                                  <p:childTnLst>
                                    <p:animEffect transition="out" filter="fade">
                                      <p:cBhvr>
                                        <p:cTn id="28" dur="500" tmFilter="0, 0; .2, .5; .8, .5; 1, 0"/>
                                        <p:tgtEl>
                                          <p:spTgt spid="25"/>
                                        </p:tgtEl>
                                      </p:cBhvr>
                                    </p:animEffect>
                                    <p:animScale>
                                      <p:cBhvr>
                                        <p:cTn id="29" dur="250" autoRev="1" fill="hold"/>
                                        <p:tgtEl>
                                          <p:spTgt spid="25"/>
                                        </p:tgtEl>
                                      </p:cBhvr>
                                      <p:by x="105000" y="105000"/>
                                    </p:animScale>
                                  </p:childTnLst>
                                </p:cTn>
                              </p:par>
                            </p:childTnLst>
                          </p:cTn>
                        </p:par>
                        <p:par>
                          <p:cTn id="30" fill="hold">
                            <p:stCondLst>
                              <p:cond delay="4000"/>
                            </p:stCondLst>
                            <p:childTnLst>
                              <p:par>
                                <p:cTn id="31" presetID="1" presetClass="exit" presetSubtype="0" fill="hold" grpId="1" nodeType="afterEffect">
                                  <p:stCondLst>
                                    <p:cond delay="0"/>
                                  </p:stCondLst>
                                  <p:childTnLst>
                                    <p:set>
                                      <p:cBhvr>
                                        <p:cTn id="32" dur="1" fill="hold">
                                          <p:stCondLst>
                                            <p:cond delay="0"/>
                                          </p:stCondLst>
                                        </p:cTn>
                                        <p:tgtEl>
                                          <p:spTgt spid="18"/>
                                        </p:tgtEl>
                                        <p:attrNameLst>
                                          <p:attrName>style.visibility</p:attrName>
                                        </p:attrNameLst>
                                      </p:cBhvr>
                                      <p:to>
                                        <p:strVal val="hidden"/>
                                      </p:to>
                                    </p:set>
                                  </p:childTnLst>
                                </p:cTn>
                              </p:par>
                            </p:childTnLst>
                          </p:cTn>
                        </p:par>
                        <p:par>
                          <p:cTn id="33" fill="hold">
                            <p:stCondLst>
                              <p:cond delay="4000"/>
                            </p:stCondLst>
                            <p:childTnLst>
                              <p:par>
                                <p:cTn id="34" presetID="10"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par>
                          <p:cTn id="37" fill="hold">
                            <p:stCondLst>
                              <p:cond delay="4500"/>
                            </p:stCondLst>
                            <p:childTnLst>
                              <p:par>
                                <p:cTn id="38" presetID="0" presetClass="path" presetSubtype="0" accel="50000" decel="50000" fill="hold" grpId="1" nodeType="afterEffect">
                                  <p:stCondLst>
                                    <p:cond delay="0"/>
                                  </p:stCondLst>
                                  <p:childTnLst>
                                    <p:animMotion origin="layout" path="M 3.95833E-6 4.81481E-6 L 3.95833E-6 0.00023 C -0.00105 -0.00487 -0.00183 -0.0095 -0.00313 -0.01413 C -0.00365 -0.01575 -0.00469 -0.0169 -0.00508 -0.01875 C -0.00573 -0.02061 -0.0056 -0.02292 -0.00612 -0.025 C -0.00717 -0.02871 -0.00886 -0.03218 -0.01003 -0.03565 C -0.01081 -0.04051 -0.01172 -0.04491 -0.01211 -0.04977 C -0.0125 -0.05487 -0.01276 -0.05996 -0.01315 -0.06528 C -0.01329 -0.06783 -0.01329 -0.07061 -0.01407 -0.07292 C -0.01628 -0.07917 -0.01927 -0.07987 -0.02305 -0.08218 C -0.02435 -0.08426 -0.02552 -0.08681 -0.02696 -0.08843 C -0.02891 -0.09051 -0.03125 -0.09098 -0.03295 -0.09306 C -0.03698 -0.09815 -0.03933 -0.10649 -0.04388 -0.11019 C -0.05404 -0.11806 -0.04935 -0.11366 -0.05782 -0.12246 C -0.05834 -0.12408 -0.06263 -0.13797 -0.06381 -0.13959 C -0.0655 -0.1419 -0.06784 -0.1426 -0.0698 -0.14422 C -0.0711 -0.14676 -0.07227 -0.14954 -0.07383 -0.15186 C -0.07461 -0.15325 -0.07565 -0.15417 -0.0767 -0.1551 C -0.07917 -0.15718 -0.08138 -0.15926 -0.08373 -0.16135 C -0.08503 -0.16227 -0.0862 -0.16389 -0.08776 -0.16436 C -0.09076 -0.16551 -0.09375 -0.16551 -0.09662 -0.16598 C -0.10378 -0.17987 -0.09662 -0.16945 -0.10769 -0.17524 C -0.11133 -0.17709 -0.11485 -0.18079 -0.11849 -0.18288 C -0.12175 -0.18496 -0.1306 -0.18774 -0.13347 -0.18913 C -0.13568 -0.19028 -0.13815 -0.19144 -0.1405 -0.19237 C -0.14271 -0.19306 -0.15144 -0.19491 -0.15339 -0.19538 L -0.16745 -0.20463 C -0.16875 -0.20556 -0.16993 -0.20718 -0.17123 -0.20764 C -0.17422 -0.20926 -0.17722 -0.20996 -0.18034 -0.21088 C -0.1849 -0.21204 -0.19414 -0.21389 -0.19414 -0.21366 C -0.20105 -0.21737 -0.19271 -0.21343 -0.20404 -0.21713 C -0.2112 -0.21922 -0.21211 -0.22107 -0.21914 -0.22176 C -0.22839 -0.22246 -0.23763 -0.22269 -0.24688 -0.22315 C -0.27409 -0.22963 -0.26029 -0.22639 -0.28881 -0.23264 C -0.29206 -0.2345 -0.29532 -0.23704 -0.2987 -0.23866 C -0.31016 -0.24468 -0.33594 -0.23473 -0.33842 -0.23403 C -0.34649 -0.23241 -0.35495 -0.2294 -0.36237 -0.22477 C -0.36576 -0.22269 -0.36888 -0.21945 -0.37227 -0.21713 C -0.37331 -0.21644 -0.37435 -0.21621 -0.37526 -0.21551 C -0.3836 -0.20903 -0.37787 -0.21227 -0.38633 -0.2 C -0.38868 -0.19653 -0.39154 -0.19352 -0.39414 -0.19075 C -0.3974 -0.18727 -0.40092 -0.1845 -0.40417 -0.18149 C -0.40521 -0.18033 -0.40704 -0.17825 -0.40704 -0.17801 " pathEditMode="relative" rAng="0" ptsTypes="AAAAAAAAAAAAAAAAAAAAAAAAAAAAAAAAAAAAAAAAAAA">
                                      <p:cBhvr>
                                        <p:cTn id="39" dur="2000" fill="hold"/>
                                        <p:tgtEl>
                                          <p:spTgt spid="29"/>
                                        </p:tgtEl>
                                        <p:attrNameLst>
                                          <p:attrName>ppt_x</p:attrName>
                                          <p:attrName>ppt_y</p:attrName>
                                        </p:attrNameLst>
                                      </p:cBhvr>
                                      <p:rCtr x="-20352" y="-12037"/>
                                    </p:animMotion>
                                  </p:childTnLst>
                                </p:cTn>
                              </p:par>
                            </p:childTnLst>
                          </p:cTn>
                        </p:par>
                        <p:par>
                          <p:cTn id="40" fill="hold">
                            <p:stCondLst>
                              <p:cond delay="6500"/>
                            </p:stCondLst>
                            <p:childTnLst>
                              <p:par>
                                <p:cTn id="41" presetID="1" presetClass="entr" presetSubtype="0"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29" grpId="0"/>
      <p:bldP spid="29" grpId="1"/>
      <p:bldP spid="30" grpId="0" animBg="1"/>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1485A8-A3D5-056E-7E83-A392031E376F}"/>
              </a:ext>
            </a:extLst>
          </p:cNvPr>
          <p:cNvSpPr/>
          <p:nvPr/>
        </p:nvSpPr>
        <p:spPr>
          <a:xfrm>
            <a:off x="0" y="3742660"/>
            <a:ext cx="12192000" cy="3115340"/>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6" name="Picture 2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2" y="-608098"/>
            <a:ext cx="11893432" cy="6155071"/>
          </a:xfrm>
          <a:prstGeom prst="rect">
            <a:avLst/>
          </a:prstGeom>
        </p:spPr>
      </p:pic>
      <p:pic>
        <p:nvPicPr>
          <p:cNvPr id="24" name="Picture 23">
            <a:extLst>
              <a:ext uri="{FF2B5EF4-FFF2-40B4-BE49-F238E27FC236}">
                <a16:creationId xmlns:a16="http://schemas.microsoft.com/office/drawing/2014/main" id="{60CF7342-2AC4-9B49-33D5-5733CBD3E8C9}"/>
              </a:ext>
            </a:extLst>
          </p:cNvPr>
          <p:cNvPicPr>
            <a:picLocks noChangeAspect="1"/>
          </p:cNvPicPr>
          <p:nvPr/>
        </p:nvPicPr>
        <p:blipFill>
          <a:blip r:embed="rId4"/>
          <a:stretch>
            <a:fillRect/>
          </a:stretch>
        </p:blipFill>
        <p:spPr>
          <a:xfrm>
            <a:off x="2974243" y="64168"/>
            <a:ext cx="1088523" cy="1659639"/>
          </a:xfrm>
          <a:prstGeom prst="rect">
            <a:avLst/>
          </a:prstGeom>
          <a:ln w="19050">
            <a:solidFill>
              <a:schemeClr val="tx1"/>
            </a:solidFill>
          </a:ln>
        </p:spPr>
      </p:pic>
      <p:pic>
        <p:nvPicPr>
          <p:cNvPr id="27" name="Picture 26">
            <a:extLst>
              <a:ext uri="{FF2B5EF4-FFF2-40B4-BE49-F238E27FC236}">
                <a16:creationId xmlns:a16="http://schemas.microsoft.com/office/drawing/2014/main" id="{EE6FEAE4-B411-508E-A624-F05BC6D86438}"/>
              </a:ext>
            </a:extLst>
          </p:cNvPr>
          <p:cNvPicPr>
            <a:picLocks noChangeAspect="1"/>
          </p:cNvPicPr>
          <p:nvPr/>
        </p:nvPicPr>
        <p:blipFill>
          <a:blip r:embed="rId5"/>
          <a:stretch>
            <a:fillRect/>
          </a:stretch>
        </p:blipFill>
        <p:spPr>
          <a:xfrm>
            <a:off x="10879581" y="603902"/>
            <a:ext cx="1178751" cy="922764"/>
          </a:xfrm>
          <a:prstGeom prst="rect">
            <a:avLst/>
          </a:prstGeom>
        </p:spPr>
      </p:pic>
      <p:pic>
        <p:nvPicPr>
          <p:cNvPr id="28" name="Picture 27">
            <a:extLst>
              <a:ext uri="{FF2B5EF4-FFF2-40B4-BE49-F238E27FC236}">
                <a16:creationId xmlns:a16="http://schemas.microsoft.com/office/drawing/2014/main" id="{3E040EB6-8078-C102-B5A2-99555F0B99DE}"/>
              </a:ext>
            </a:extLst>
          </p:cNvPr>
          <p:cNvPicPr>
            <a:picLocks noChangeAspect="1"/>
          </p:cNvPicPr>
          <p:nvPr/>
        </p:nvPicPr>
        <p:blipFill rotWithShape="1">
          <a:blip r:embed="rId6"/>
          <a:srcRect l="2194" t="1944" r="2194"/>
          <a:stretch/>
        </p:blipFill>
        <p:spPr>
          <a:xfrm>
            <a:off x="10856945" y="1917700"/>
            <a:ext cx="1198386" cy="922764"/>
          </a:xfrm>
          <a:prstGeom prst="rect">
            <a:avLst/>
          </a:prstGeom>
          <a:ln>
            <a:solidFill>
              <a:srgbClr val="000000"/>
            </a:solidFill>
          </a:ln>
        </p:spPr>
      </p:pic>
      <p:pic>
        <p:nvPicPr>
          <p:cNvPr id="4" name="Picture 3">
            <a:extLst>
              <a:ext uri="{FF2B5EF4-FFF2-40B4-BE49-F238E27FC236}">
                <a16:creationId xmlns:a16="http://schemas.microsoft.com/office/drawing/2014/main" id="{5ED05427-B9F9-A04E-C7F0-573BFC10D44C}"/>
              </a:ext>
            </a:extLst>
          </p:cNvPr>
          <p:cNvPicPr>
            <a:picLocks noChangeAspect="1"/>
          </p:cNvPicPr>
          <p:nvPr/>
        </p:nvPicPr>
        <p:blipFill>
          <a:blip r:embed="rId7"/>
          <a:stretch>
            <a:fillRect/>
          </a:stretch>
        </p:blipFill>
        <p:spPr>
          <a:xfrm>
            <a:off x="928028" y="2728915"/>
            <a:ext cx="825231" cy="142592"/>
          </a:xfrm>
          <a:prstGeom prst="rect">
            <a:avLst/>
          </a:prstGeom>
        </p:spPr>
      </p:pic>
      <p:sp>
        <p:nvSpPr>
          <p:cNvPr id="25" name="Rectangle 24">
            <a:extLst>
              <a:ext uri="{FF2B5EF4-FFF2-40B4-BE49-F238E27FC236}">
                <a16:creationId xmlns:a16="http://schemas.microsoft.com/office/drawing/2014/main" id="{06221659-07C8-AA0B-17F8-FB572A4AE45D}"/>
              </a:ext>
            </a:extLst>
          </p:cNvPr>
          <p:cNvSpPr/>
          <p:nvPr/>
        </p:nvSpPr>
        <p:spPr>
          <a:xfrm rot="21424427">
            <a:off x="908450" y="2351314"/>
            <a:ext cx="676745" cy="45719"/>
          </a:xfrm>
          <a:prstGeom prst="rect">
            <a:avLst/>
          </a:prstGeom>
          <a:solidFill>
            <a:srgbClr val="76B2E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B97ABFB-4756-169C-84D2-85D74A50B298}"/>
              </a:ext>
            </a:extLst>
          </p:cNvPr>
          <p:cNvSpPr/>
          <p:nvPr/>
        </p:nvSpPr>
        <p:spPr>
          <a:xfrm>
            <a:off x="848032" y="516195"/>
            <a:ext cx="1437968" cy="1659193"/>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41A4BA95-5827-988C-0F5B-AE380BB4D1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1770" y="186161"/>
            <a:ext cx="1654448" cy="648567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4C1BC5D7-A4C4-E1D8-8B00-347647586EDF}"/>
              </a:ext>
            </a:extLst>
          </p:cNvPr>
          <p:cNvGrpSpPr/>
          <p:nvPr/>
        </p:nvGrpSpPr>
        <p:grpSpPr>
          <a:xfrm rot="21285703">
            <a:off x="2289797" y="3114732"/>
            <a:ext cx="492449" cy="105716"/>
            <a:chOff x="1488734" y="3393104"/>
            <a:chExt cx="566777" cy="147362"/>
          </a:xfrm>
        </p:grpSpPr>
        <p:sp>
          <p:nvSpPr>
            <p:cNvPr id="10" name="Rectangle 9">
              <a:extLst>
                <a:ext uri="{FF2B5EF4-FFF2-40B4-BE49-F238E27FC236}">
                  <a16:creationId xmlns:a16="http://schemas.microsoft.com/office/drawing/2014/main" id="{5B645A03-C790-1A3F-544F-00640B889302}"/>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ue and orange logo&#10;&#10;Description automatically generated">
              <a:extLst>
                <a:ext uri="{FF2B5EF4-FFF2-40B4-BE49-F238E27FC236}">
                  <a16:creationId xmlns:a16="http://schemas.microsoft.com/office/drawing/2014/main" id="{E3C268FB-13B8-0910-1361-61467D5DCB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pic>
        <p:nvPicPr>
          <p:cNvPr id="11" name="Picture 4">
            <a:extLst>
              <a:ext uri="{FF2B5EF4-FFF2-40B4-BE49-F238E27FC236}">
                <a16:creationId xmlns:a16="http://schemas.microsoft.com/office/drawing/2014/main" id="{B45170D5-AAC1-2DF6-BD43-1807720011A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 b="-2314"/>
          <a:stretch/>
        </p:blipFill>
        <p:spPr bwMode="auto">
          <a:xfrm>
            <a:off x="2116995" y="-369288"/>
            <a:ext cx="2603989" cy="717057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EFDE9439-FF1E-FF08-4CF1-7E3E937ECCC2}"/>
              </a:ext>
            </a:extLst>
          </p:cNvPr>
          <p:cNvSpPr/>
          <p:nvPr/>
        </p:nvSpPr>
        <p:spPr>
          <a:xfrm>
            <a:off x="5318464" y="13101"/>
            <a:ext cx="5103190" cy="2358738"/>
          </a:xfrm>
          <a:prstGeom prst="wedgeEllipseCallout">
            <a:avLst>
              <a:gd name="adj1" fmla="val -83364"/>
              <a:gd name="adj2" fmla="val 55379"/>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AB90DCF-8CF8-F23F-C6EC-9AA69762321F}"/>
              </a:ext>
            </a:extLst>
          </p:cNvPr>
          <p:cNvSpPr txBox="1"/>
          <p:nvPr/>
        </p:nvSpPr>
        <p:spPr>
          <a:xfrm>
            <a:off x="5899506" y="272268"/>
            <a:ext cx="3962291" cy="1754326"/>
          </a:xfrm>
          <a:prstGeom prst="rect">
            <a:avLst/>
          </a:prstGeom>
          <a:noFill/>
        </p:spPr>
        <p:txBody>
          <a:bodyPr wrap="square" rtlCol="0">
            <a:spAutoFit/>
          </a:bodyPr>
          <a:lstStyle/>
          <a:p>
            <a:pPr algn="ctr"/>
            <a:r>
              <a:rPr lang="en-US" sz="3600" dirty="0">
                <a:solidFill>
                  <a:schemeClr val="bg1"/>
                </a:solidFill>
              </a:rPr>
              <a:t>How are meals claimed at </a:t>
            </a:r>
          </a:p>
          <a:p>
            <a:pPr algn="ctr"/>
            <a:r>
              <a:rPr lang="en-US" sz="3600" dirty="0">
                <a:solidFill>
                  <a:schemeClr val="bg1"/>
                </a:solidFill>
              </a:rPr>
              <a:t>elementary sites?</a:t>
            </a:r>
          </a:p>
        </p:txBody>
      </p:sp>
      <p:sp>
        <p:nvSpPr>
          <p:cNvPr id="12" name="Rectangle 11">
            <a:extLst>
              <a:ext uri="{FF2B5EF4-FFF2-40B4-BE49-F238E27FC236}">
                <a16:creationId xmlns:a16="http://schemas.microsoft.com/office/drawing/2014/main" id="{DB818D20-35EA-F4F0-57F5-A440558B2616}"/>
              </a:ext>
            </a:extLst>
          </p:cNvPr>
          <p:cNvSpPr/>
          <p:nvPr/>
        </p:nvSpPr>
        <p:spPr>
          <a:xfrm>
            <a:off x="4138336" y="-272078"/>
            <a:ext cx="816392" cy="9164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5AC4AB-3FB4-DE4A-620B-C39EDA5ABC1A}"/>
              </a:ext>
            </a:extLst>
          </p:cNvPr>
          <p:cNvSpPr txBox="1"/>
          <p:nvPr/>
        </p:nvSpPr>
        <p:spPr>
          <a:xfrm>
            <a:off x="5994825" y="551912"/>
            <a:ext cx="4013707" cy="1200329"/>
          </a:xfrm>
          <a:prstGeom prst="rect">
            <a:avLst/>
          </a:prstGeom>
          <a:noFill/>
        </p:spPr>
        <p:txBody>
          <a:bodyPr wrap="square" rtlCol="0">
            <a:spAutoFit/>
          </a:bodyPr>
          <a:lstStyle/>
          <a:p>
            <a:pPr algn="ctr"/>
            <a:r>
              <a:rPr lang="en-US" sz="3600" dirty="0">
                <a:solidFill>
                  <a:schemeClr val="bg1"/>
                </a:solidFill>
              </a:rPr>
              <a:t>What about secondary sites?</a:t>
            </a:r>
          </a:p>
        </p:txBody>
      </p:sp>
    </p:spTree>
    <p:extLst>
      <p:ext uri="{BB962C8B-B14F-4D97-AF65-F5344CB8AC3E}">
        <p14:creationId xmlns:p14="http://schemas.microsoft.com/office/powerpoint/2010/main" val="346492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7AA728"/>
        </a:solidFill>
        <a:effectLst/>
      </p:bgPr>
    </p:bg>
    <p:spTree>
      <p:nvGrpSpPr>
        <p:cNvPr id="1" name=""/>
        <p:cNvGrpSpPr/>
        <p:nvPr/>
      </p:nvGrpSpPr>
      <p:grpSpPr>
        <a:xfrm>
          <a:off x="0" y="0"/>
          <a:ext cx="0" cy="0"/>
          <a:chOff x="0" y="0"/>
          <a:chExt cx="0" cy="0"/>
        </a:xfrm>
      </p:grpSpPr>
      <p:pic>
        <p:nvPicPr>
          <p:cNvPr id="3116" name="Picture 44" descr="Cartoon school building Royalty Free Vector Image">
            <a:extLst>
              <a:ext uri="{FF2B5EF4-FFF2-40B4-BE49-F238E27FC236}">
                <a16:creationId xmlns:a16="http://schemas.microsoft.com/office/drawing/2014/main" id="{C6C612E4-ACC2-1B71-5500-1B8DCB80A8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772"/>
          <a:stretch/>
        </p:blipFill>
        <p:spPr bwMode="auto">
          <a:xfrm>
            <a:off x="-3011095" y="-5972609"/>
            <a:ext cx="18290452" cy="10370880"/>
          </a:xfrm>
          <a:prstGeom prst="rect">
            <a:avLst/>
          </a:prstGeom>
          <a:noFill/>
          <a:extLst>
            <a:ext uri="{909E8E84-426E-40DD-AFC4-6F175D3DCCD1}">
              <a14:hiddenFill xmlns:a14="http://schemas.microsoft.com/office/drawing/2010/main">
                <a:solidFill>
                  <a:srgbClr val="FFFFFF"/>
                </a:solidFill>
              </a14:hiddenFill>
            </a:ext>
          </a:extLst>
        </p:spPr>
      </p:pic>
      <p:sp>
        <p:nvSpPr>
          <p:cNvPr id="11" name="Parallelogram 10">
            <a:extLst>
              <a:ext uri="{FF2B5EF4-FFF2-40B4-BE49-F238E27FC236}">
                <a16:creationId xmlns:a16="http://schemas.microsoft.com/office/drawing/2014/main" id="{DE075DBF-7820-2B23-2368-9D0DC1D50E1F}"/>
              </a:ext>
            </a:extLst>
          </p:cNvPr>
          <p:cNvSpPr/>
          <p:nvPr/>
        </p:nvSpPr>
        <p:spPr>
          <a:xfrm>
            <a:off x="-621854" y="4376420"/>
            <a:ext cx="19082482" cy="4016518"/>
          </a:xfrm>
          <a:prstGeom prst="parallelogram">
            <a:avLst>
              <a:gd name="adj" fmla="val 97447"/>
            </a:avLst>
          </a:prstGeom>
          <a:blipFill>
            <a:blip r:embed="rId4"/>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94" name="Picture 22" descr="Picnic clipart picnic table, Picnic picnic table Transparent FREE for download on WebStockReview ...">
            <a:extLst>
              <a:ext uri="{FF2B5EF4-FFF2-40B4-BE49-F238E27FC236}">
                <a16:creationId xmlns:a16="http://schemas.microsoft.com/office/drawing/2014/main" id="{5F5CFC6F-FBD9-56E1-9847-200D695044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6508" y="4071341"/>
            <a:ext cx="6868493" cy="2976347"/>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Tree Cartoon Wallpapers - Top Free Tree Cartoon Backgrounds - WallpaperAccess">
            <a:extLst>
              <a:ext uri="{FF2B5EF4-FFF2-40B4-BE49-F238E27FC236}">
                <a16:creationId xmlns:a16="http://schemas.microsoft.com/office/drawing/2014/main" id="{03AC2F9D-FDE3-46AF-DD4E-87060964BA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7487" y="-4373907"/>
            <a:ext cx="7409845" cy="959548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3BA353C0-4112-19B5-E774-E7B616CFB4D7}"/>
              </a:ext>
            </a:extLst>
          </p:cNvPr>
          <p:cNvSpPr/>
          <p:nvPr/>
        </p:nvSpPr>
        <p:spPr>
          <a:xfrm>
            <a:off x="7362756" y="1538993"/>
            <a:ext cx="593557" cy="88231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2318885" y="4027005"/>
            <a:ext cx="3223173" cy="2790266"/>
            <a:chOff x="1849120" y="1981200"/>
            <a:chExt cx="4582160" cy="3197860"/>
          </a:xfrm>
        </p:grpSpPr>
        <p:sp>
          <p:nvSpPr>
            <p:cNvPr id="14" name="Can 13"/>
            <p:cNvSpPr/>
            <p:nvPr/>
          </p:nvSpPr>
          <p:spPr>
            <a:xfrm rot="5400000">
              <a:off x="1826260" y="4668520"/>
              <a:ext cx="695960" cy="325120"/>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Can 14"/>
            <p:cNvSpPr/>
            <p:nvPr/>
          </p:nvSpPr>
          <p:spPr>
            <a:xfrm rot="5400000">
              <a:off x="5280660" y="4668520"/>
              <a:ext cx="695960" cy="325120"/>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Can 15"/>
            <p:cNvSpPr/>
            <p:nvPr/>
          </p:nvSpPr>
          <p:spPr>
            <a:xfrm rot="5400000">
              <a:off x="5849620" y="4320540"/>
              <a:ext cx="695960" cy="325120"/>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Cube 16"/>
            <p:cNvSpPr/>
            <p:nvPr/>
          </p:nvSpPr>
          <p:spPr>
            <a:xfrm>
              <a:off x="1849120" y="1981200"/>
              <a:ext cx="4582160" cy="2987040"/>
            </a:xfrm>
            <a:prstGeom prst="cube">
              <a:avLst>
                <a:gd name="adj" fmla="val 17857"/>
              </a:avLst>
            </a:prstGeom>
            <a:solidFill>
              <a:srgbClr val="996633"/>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rame 17"/>
            <p:cNvSpPr/>
            <p:nvPr/>
          </p:nvSpPr>
          <p:spPr>
            <a:xfrm>
              <a:off x="1849120" y="2519680"/>
              <a:ext cx="3980951" cy="2448560"/>
            </a:xfrm>
            <a:prstGeom prst="frame">
              <a:avLst>
                <a:gd name="adj1" fmla="val 5446"/>
              </a:avLst>
            </a:prstGeom>
            <a:solidFill>
              <a:srgbClr val="996633"/>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19" name="Rectangle 18"/>
            <p:cNvSpPr/>
            <p:nvPr/>
          </p:nvSpPr>
          <p:spPr>
            <a:xfrm>
              <a:off x="2011679" y="3749040"/>
              <a:ext cx="3658259" cy="137160"/>
            </a:xfrm>
            <a:prstGeom prst="rect">
              <a:avLst/>
            </a:prstGeom>
            <a:solidFill>
              <a:srgbClr val="996633"/>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Straight Connector 19"/>
            <p:cNvCxnSpPr/>
            <p:nvPr/>
          </p:nvCxnSpPr>
          <p:spPr>
            <a:xfrm>
              <a:off x="2397760" y="3886200"/>
              <a:ext cx="0" cy="50800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011679" y="3291840"/>
              <a:ext cx="386080" cy="42672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2011679" y="4378960"/>
              <a:ext cx="386080" cy="432334"/>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397760" y="3291840"/>
              <a:ext cx="327217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97760" y="4394200"/>
              <a:ext cx="327217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397760" y="2661920"/>
              <a:ext cx="0" cy="62992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2479206" y="2442882"/>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3" name="Picture 42"/>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8" name="Group 47"/>
          <p:cNvGrpSpPr/>
          <p:nvPr/>
        </p:nvGrpSpPr>
        <p:grpSpPr>
          <a:xfrm>
            <a:off x="3773951" y="3025007"/>
            <a:ext cx="1809698" cy="1389857"/>
            <a:chOff x="4133610" y="1173178"/>
            <a:chExt cx="1964397" cy="1592882"/>
          </a:xfrm>
        </p:grpSpPr>
        <p:sp>
          <p:nvSpPr>
            <p:cNvPr id="49" name="Cube 48"/>
            <p:cNvSpPr/>
            <p:nvPr/>
          </p:nvSpPr>
          <p:spPr>
            <a:xfrm>
              <a:off x="4133610"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grpSp>
      <p:grpSp>
        <p:nvGrpSpPr>
          <p:cNvPr id="54" name="Group 53"/>
          <p:cNvGrpSpPr/>
          <p:nvPr/>
        </p:nvGrpSpPr>
        <p:grpSpPr>
          <a:xfrm>
            <a:off x="3798680" y="4811758"/>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1" name="Group 70"/>
          <p:cNvGrpSpPr/>
          <p:nvPr/>
        </p:nvGrpSpPr>
        <p:grpSpPr>
          <a:xfrm>
            <a:off x="2583136" y="4981429"/>
            <a:ext cx="874736" cy="627746"/>
            <a:chOff x="818974" y="2708243"/>
            <a:chExt cx="1269165" cy="745768"/>
          </a:xfrm>
        </p:grpSpPr>
        <p:pic>
          <p:nvPicPr>
            <p:cNvPr id="72" name="Picture 71"/>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708243"/>
              <a:ext cx="1257328" cy="526915"/>
            </a:xfrm>
            <a:prstGeom prst="rect">
              <a:avLst/>
            </a:prstGeom>
          </p:spPr>
        </p:pic>
      </p:grpSp>
      <p:sp>
        <p:nvSpPr>
          <p:cNvPr id="26" name="Content Placeholder 22">
            <a:extLst>
              <a:ext uri="{FF2B5EF4-FFF2-40B4-BE49-F238E27FC236}">
                <a16:creationId xmlns:a16="http://schemas.microsoft.com/office/drawing/2014/main" id="{04CF4D35-7FED-2341-A69C-B74C44810D07}"/>
              </a:ext>
            </a:extLst>
          </p:cNvPr>
          <p:cNvSpPr txBox="1">
            <a:spLocks/>
          </p:cNvSpPr>
          <p:nvPr/>
        </p:nvSpPr>
        <p:spPr>
          <a:xfrm>
            <a:off x="8490792" y="0"/>
            <a:ext cx="3340474" cy="2243408"/>
          </a:xfrm>
          <a:prstGeom prst="rect">
            <a:avLst/>
          </a:prstGeom>
          <a:solidFill>
            <a:schemeClr val="bg1"/>
          </a:solidFill>
          <a:ln w="76200">
            <a:solidFill>
              <a:srgbClr val="002060"/>
            </a:solidFill>
          </a:ln>
        </p:spPr>
        <p:txBody>
          <a:bodyPr vert="horz" lIns="91440" tIns="45720" rIns="91440" bIns="45720" rtlCol="0">
            <a:noAutofit/>
          </a:bodyPr>
          <a:lstStyle>
            <a:lvl1pPr marL="0" indent="0" algn="l" defTabSz="457200" rtl="0" eaLnBrk="1" latinLnBrk="0" hangingPunct="1">
              <a:spcBef>
                <a:spcPct val="20000"/>
              </a:spcBef>
              <a:buFont typeface="Arial"/>
              <a:buNone/>
              <a:defRPr sz="6000" b="1" i="0" kern="1200" baseline="0">
                <a:solidFill>
                  <a:srgbClr val="000000"/>
                </a:solidFill>
                <a:latin typeface="Calibri" panose="020F0502020204030204" pitchFamily="34" charset="0"/>
                <a:ea typeface="+mn-ea"/>
                <a:cs typeface="+mn-cs"/>
              </a:defRPr>
            </a:lvl1pPr>
            <a:lvl2pPr marL="742950" indent="-285750" algn="l" defTabSz="457200" rtl="0" eaLnBrk="1" latinLnBrk="0" hangingPunct="1">
              <a:spcBef>
                <a:spcPct val="20000"/>
              </a:spcBef>
              <a:buFont typeface="Wingdings" panose="05000000000000000000" pitchFamily="2" charset="2"/>
              <a:buChar char="Ø"/>
              <a:defRPr sz="2600" kern="1200">
                <a:solidFill>
                  <a:srgbClr val="000000"/>
                </a:solidFill>
                <a:latin typeface="+mn-lt"/>
                <a:ea typeface="+mn-ea"/>
                <a:cs typeface="+mn-cs"/>
              </a:defRPr>
            </a:lvl2pPr>
            <a:lvl3pPr marL="914400" indent="0" algn="l" defTabSz="457200" rtl="0" eaLnBrk="1" latinLnBrk="0" hangingPunct="1">
              <a:spcBef>
                <a:spcPct val="20000"/>
              </a:spcBef>
              <a:buFont typeface="Arial" panose="020B0604020202020204" pitchFamily="34" charset="0"/>
              <a:buNone/>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4000" dirty="0">
                <a:solidFill>
                  <a:srgbClr val="002060"/>
                </a:solidFill>
                <a:latin typeface="Times New Roman" panose="02020603050405020304" pitchFamily="18" charset="0"/>
                <a:cs typeface="Times New Roman" panose="02020603050405020304" pitchFamily="18" charset="0"/>
              </a:rPr>
              <a:t>Mobile Cart</a:t>
            </a:r>
          </a:p>
          <a:p>
            <a:pPr algn="ctr"/>
            <a:r>
              <a:rPr lang="en-US" sz="4000" dirty="0">
                <a:solidFill>
                  <a:srgbClr val="002060"/>
                </a:solidFill>
                <a:latin typeface="Times New Roman" panose="02020603050405020304" pitchFamily="18" charset="0"/>
                <a:cs typeface="Times New Roman" panose="02020603050405020304" pitchFamily="18" charset="0"/>
              </a:rPr>
              <a:t>Breakfast POS Setup</a:t>
            </a:r>
          </a:p>
        </p:txBody>
      </p:sp>
      <p:pic>
        <p:nvPicPr>
          <p:cNvPr id="79" name="Picture 78" descr="Cinnamon Toast Crunch™ Cereal Single Serve Cup 2 oz | General Mills  Foodservice">
            <a:extLst>
              <a:ext uri="{FF2B5EF4-FFF2-40B4-BE49-F238E27FC236}">
                <a16:creationId xmlns:a16="http://schemas.microsoft.com/office/drawing/2014/main" id="{D8B8E632-1C7E-DE95-BF71-8E310B5F3EC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4267108" y="3366077"/>
            <a:ext cx="479485" cy="48185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descr="Cinnamon Toast Crunch™ Cereal Single Serve Cup 2 oz | General Mills  Foodservice">
            <a:extLst>
              <a:ext uri="{FF2B5EF4-FFF2-40B4-BE49-F238E27FC236}">
                <a16:creationId xmlns:a16="http://schemas.microsoft.com/office/drawing/2014/main" id="{26A7AA19-35D7-9B45-91F8-46AB5445F9F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4385111" y="3579590"/>
            <a:ext cx="479485" cy="48185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20B31FD7-B40E-6D94-1948-5D2ED67075C4}"/>
              </a:ext>
            </a:extLst>
          </p:cNvPr>
          <p:cNvPicPr>
            <a:picLocks noChangeAspect="1"/>
          </p:cNvPicPr>
          <p:nvPr/>
        </p:nvPicPr>
        <p:blipFill>
          <a:blip r:embed="rId15"/>
          <a:stretch>
            <a:fillRect/>
          </a:stretch>
        </p:blipFill>
        <p:spPr>
          <a:xfrm rot="205078">
            <a:off x="2956995" y="2884991"/>
            <a:ext cx="307930" cy="267129"/>
          </a:xfrm>
          <a:prstGeom prst="rect">
            <a:avLst/>
          </a:prstGeom>
        </p:spPr>
      </p:pic>
      <p:pic>
        <p:nvPicPr>
          <p:cNvPr id="89" name="Picture 88">
            <a:extLst>
              <a:ext uri="{FF2B5EF4-FFF2-40B4-BE49-F238E27FC236}">
                <a16:creationId xmlns:a16="http://schemas.microsoft.com/office/drawing/2014/main" id="{EE168CAA-BE43-EE2B-94E0-7F37EF27352E}"/>
              </a:ext>
            </a:extLst>
          </p:cNvPr>
          <p:cNvPicPr>
            <a:picLocks noChangeAspect="1"/>
          </p:cNvPicPr>
          <p:nvPr/>
        </p:nvPicPr>
        <p:blipFill>
          <a:blip r:embed="rId15"/>
          <a:stretch>
            <a:fillRect/>
          </a:stretch>
        </p:blipFill>
        <p:spPr>
          <a:xfrm rot="205078">
            <a:off x="2817666" y="3002524"/>
            <a:ext cx="307930" cy="267129"/>
          </a:xfrm>
          <a:prstGeom prst="rect">
            <a:avLst/>
          </a:prstGeom>
        </p:spPr>
      </p:pic>
      <p:pic>
        <p:nvPicPr>
          <p:cNvPr id="90" name="Picture 4" descr="Image result for banana vector">
            <a:extLst>
              <a:ext uri="{FF2B5EF4-FFF2-40B4-BE49-F238E27FC236}">
                <a16:creationId xmlns:a16="http://schemas.microsoft.com/office/drawing/2014/main" id="{4664F235-57F8-A7A4-33DB-501A896A215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191110">
            <a:off x="4650011" y="3382409"/>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a16="http://schemas.microsoft.com/office/drawing/2014/main" id="{328ECC22-50AA-7DC6-E325-73C84354C7B7}"/>
              </a:ext>
            </a:extLst>
          </p:cNvPr>
          <p:cNvPicPr>
            <a:picLocks noChangeAspect="1"/>
          </p:cNvPicPr>
          <p:nvPr/>
        </p:nvPicPr>
        <p:blipFill>
          <a:blip r:embed="rId15"/>
          <a:stretch>
            <a:fillRect/>
          </a:stretch>
        </p:blipFill>
        <p:spPr>
          <a:xfrm rot="205078">
            <a:off x="2661576" y="3163802"/>
            <a:ext cx="307930" cy="267129"/>
          </a:xfrm>
          <a:prstGeom prst="rect">
            <a:avLst/>
          </a:prstGeom>
        </p:spPr>
      </p:pic>
      <p:pic>
        <p:nvPicPr>
          <p:cNvPr id="94" name="Picture 93" descr="Cinnamon Toast Crunch™ Cereal Single Serve Cup 2 oz | General Mills  Foodservice">
            <a:extLst>
              <a:ext uri="{FF2B5EF4-FFF2-40B4-BE49-F238E27FC236}">
                <a16:creationId xmlns:a16="http://schemas.microsoft.com/office/drawing/2014/main" id="{7CF05FEE-1FA2-218B-C9DF-A82774D6A739}"/>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200" b="97900" l="2900" r="97367">
                        <a14:foregroundMark x1="27500" y1="2633" x2="49067" y2="2267"/>
                        <a14:foregroundMark x1="49067" y1="2267" x2="69433" y2="2500"/>
                        <a14:foregroundMark x1="3600" y1="9433" x2="18333" y2="3333"/>
                        <a14:foregroundMark x1="4033" y1="14733" x2="3600" y2="10000"/>
                        <a14:foregroundMark x1="3067" y1="8333" x2="3067" y2="8333"/>
                        <a14:foregroundMark x1="2933" y1="10833" x2="12633" y2="4033"/>
                        <a14:foregroundMark x1="8467" y1="28200" x2="10000" y2="39167"/>
                        <a14:foregroundMark x1="19433" y1="92100" x2="58467" y2="91533"/>
                        <a14:foregroundMark x1="58467" y1="91533" x2="76967" y2="81267"/>
                        <a14:foregroundMark x1="76967" y1="81267" x2="87500" y2="43600"/>
                        <a14:foregroundMark x1="87500" y1="43600" x2="76767" y2="42833"/>
                        <a14:foregroundMark x1="76767" y1="42833" x2="49933" y2="48567"/>
                        <a14:foregroundMark x1="49933" y1="48567" x2="23033" y2="45567"/>
                        <a14:foregroundMark x1="23033" y1="45567" x2="17733" y2="66767"/>
                        <a14:foregroundMark x1="17733" y1="66767" x2="22100" y2="83433"/>
                        <a14:foregroundMark x1="22100" y1="83433" x2="20267" y2="92100"/>
                        <a14:foregroundMark x1="25700" y1="81100" x2="77633" y2="71933"/>
                        <a14:foregroundMark x1="21267" y1="63067" x2="71200" y2="56800"/>
                        <a14:foregroundMark x1="71200" y1="56800" x2="73600" y2="51100"/>
                        <a14:foregroundMark x1="20433" y1="60700" x2="25567" y2="57500"/>
                        <a14:foregroundMark x1="56800" y1="53067" x2="56800" y2="53067"/>
                        <a14:foregroundMark x1="75133" y1="48900" x2="66533" y2="50833"/>
                        <a14:foregroundMark x1="63600" y1="51400" x2="54167" y2="54733"/>
                        <a14:foregroundMark x1="54167" y1="54733" x2="54167" y2="54733"/>
                        <a14:foregroundMark x1="69867" y1="53333" x2="69867" y2="53333"/>
                        <a14:foregroundMark x1="22933" y1="54167" x2="22933" y2="54167"/>
                        <a14:foregroundMark x1="22933" y1="54167" x2="22500" y2="59033"/>
                        <a14:foregroundMark x1="37367" y1="59867" x2="37933" y2="57233"/>
                        <a14:foregroundMark x1="37933" y1="56933" x2="40267" y2="55833"/>
                        <a14:foregroundMark x1="40700" y1="56933" x2="40700" y2="56933"/>
                        <a14:foregroundMark x1="41933" y1="59600" x2="61267" y2="60833"/>
                        <a14:foregroundMark x1="61267" y1="60833" x2="56267" y2="64033"/>
                        <a14:foregroundMark x1="28733" y1="68067" x2="53767" y2="64300"/>
                        <a14:foregroundMark x1="53767" y1="64300" x2="53467" y2="64600"/>
                        <a14:foregroundMark x1="53467" y1="64600" x2="27233" y2="79600"/>
                        <a14:foregroundMark x1="27233" y1="79600" x2="27233" y2="79600"/>
                        <a14:foregroundMark x1="27100" y1="75000" x2="41533" y2="71100"/>
                        <a14:foregroundMark x1="41533" y1="71100" x2="41533" y2="71100"/>
                        <a14:foregroundMark x1="30700" y1="93067" x2="54067" y2="93067"/>
                        <a14:foregroundMark x1="54067" y1="93067" x2="69600" y2="91800"/>
                        <a14:foregroundMark x1="43900" y1="89867" x2="58600" y2="89167"/>
                        <a14:foregroundMark x1="26933" y1="95567" x2="49400" y2="97567"/>
                        <a14:foregroundMark x1="49400" y1="97567" x2="67967" y2="93833"/>
                        <a14:foregroundMark x1="67967" y1="93833" x2="79033" y2="88200"/>
                        <a14:foregroundMark x1="42100" y1="89167" x2="42367" y2="91533"/>
                        <a14:foregroundMark x1="37367" y1="86400" x2="35833" y2="81933"/>
                        <a14:foregroundMark x1="41933" y1="86800" x2="41933" y2="86800"/>
                        <a14:foregroundMark x1="28467" y1="87233" x2="25567" y2="84867"/>
                        <a14:foregroundMark x1="60967" y1="84300" x2="68167" y2="83867"/>
                        <a14:foregroundMark x1="68167" y1="83867" x2="74933" y2="81367"/>
                        <a14:foregroundMark x1="74933" y1="81367" x2="86067" y2="53833"/>
                        <a14:foregroundMark x1="86067" y1="53833" x2="82800" y2="47600"/>
                        <a14:foregroundMark x1="82800" y1="47600" x2="68200" y2="49100"/>
                        <a14:foregroundMark x1="68200" y1="49100" x2="60900" y2="64167"/>
                        <a14:foregroundMark x1="60900" y1="64167" x2="65800" y2="73833"/>
                        <a14:foregroundMark x1="65800" y1="73833" x2="65333" y2="82067"/>
                        <a14:foregroundMark x1="65333" y1="82067" x2="61667" y2="84167"/>
                        <a14:foregroundMark x1="73767" y1="62500" x2="73767" y2="62500"/>
                        <a14:foregroundMark x1="68467" y1="61667" x2="76267" y2="58067"/>
                        <a14:foregroundMark x1="69033" y1="77100" x2="74867" y2="75267"/>
                        <a14:foregroundMark x1="75433" y1="69300" x2="78767" y2="57633"/>
                        <a14:foregroundMark x1="82767" y1="73200" x2="85000" y2="59733"/>
                        <a14:foregroundMark x1="81400" y1="87233" x2="81400" y2="87233"/>
                        <a14:foregroundMark x1="59300" y1="96933" x2="46267" y2="95267"/>
                        <a14:foregroundMark x1="32367" y1="97500" x2="34733" y2="97933"/>
                        <a14:foregroundMark x1="34433" y1="6267" x2="92767" y2="7367"/>
                        <a14:foregroundMark x1="71267" y1="2233" x2="82767" y2="4033"/>
                        <a14:foregroundMark x1="34033" y1="11267" x2="52300" y2="8767"/>
                        <a14:foregroundMark x1="52300" y1="8767" x2="53600" y2="8767"/>
                        <a14:foregroundMark x1="91800" y1="7233" x2="93833" y2="15300"/>
                        <a14:foregroundMark x1="93833" y1="15300" x2="92367" y2="16533"/>
                        <a14:foregroundMark x1="95000" y1="7633" x2="95200" y2="15067"/>
                        <a14:foregroundMark x1="95200" y1="15067" x2="92633" y2="16100"/>
                        <a14:foregroundMark x1="96267" y1="11800" x2="96267" y2="11800"/>
                        <a14:foregroundMark x1="97367" y1="11400" x2="97100" y2="9733"/>
                        <a14:foregroundMark x1="27233" y1="11933" x2="40200" y2="11933"/>
                        <a14:foregroundMark x1="40200" y1="11933" x2="56533" y2="11100"/>
                        <a14:foregroundMark x1="40700" y1="39433" x2="49300" y2="39433"/>
                        <a14:foregroundMark x1="31667" y1="64867" x2="33767" y2="64867"/>
                        <a14:foregroundMark x1="47633" y1="69300" x2="56533" y2="68767"/>
                        <a14:foregroundMark x1="4433" y1="8333" x2="10667" y2="6400"/>
                        <a14:foregroundMark x1="5267" y1="6933" x2="10267" y2="6800"/>
                        <a14:foregroundMark x1="6800" y1="6933" x2="10667" y2="6100"/>
                        <a14:foregroundMark x1="9300" y1="5567" x2="6633" y2="6267"/>
                        <a14:backgroundMark x1="26933" y1="98467" x2="26933" y2="98467"/>
                        <a14:backgroundMark x1="66400" y1="99300" x2="72100" y2="99300"/>
                        <a14:backgroundMark x1="26100" y1="99167" x2="37367" y2="99167"/>
                        <a14:backgroundMark x1="65133" y1="99433" x2="65133" y2="99433"/>
                        <a14:backgroundMark x1="62933" y1="99600" x2="62933" y2="99600"/>
                        <a14:backgroundMark x1="60833" y1="99600" x2="60833" y2="99600"/>
                        <a14:backgroundMark x1="60133" y1="99867" x2="60133" y2="99867"/>
                        <a14:backgroundMark x1="59167" y1="99867" x2="59167" y2="99867"/>
                        <a14:backgroundMark x1="39167" y1="99867" x2="39167" y2="99867"/>
                        <a14:backgroundMark x1="2467" y1="2500" x2="11933" y2="0"/>
                        <a14:backgroundMark x1="90267" y1="833" x2="99833" y2="3467"/>
                        <a14:backgroundMark x1="99567" y1="9433" x2="99567" y2="9433"/>
                        <a14:backgroundMark x1="62067" y1="267" x2="62067" y2="267"/>
                        <a14:backgroundMark x1="39000" y1="433" x2="39000" y2="433"/>
                        <a14:backgroundMark x1="39000" y1="133" x2="39000" y2="133"/>
                      </a14:backgroundRemoval>
                    </a14:imgEffect>
                  </a14:imgLayer>
                </a14:imgProps>
              </a:ext>
              <a:ext uri="{28A0092B-C50C-407E-A947-70E740481C1C}">
                <a14:useLocalDpi xmlns:a14="http://schemas.microsoft.com/office/drawing/2010/main" val="0"/>
              </a:ext>
            </a:extLst>
          </a:blip>
          <a:srcRect b="-493"/>
          <a:stretch/>
        </p:blipFill>
        <p:spPr bwMode="auto">
          <a:xfrm rot="181834">
            <a:off x="3975025" y="3598232"/>
            <a:ext cx="479485" cy="48185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0BF456AE-C9DB-023B-0897-8DEEDEEBE948}"/>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3408697" y="2754647"/>
            <a:ext cx="340549" cy="479425"/>
          </a:xfrm>
          <a:prstGeom prst="rect">
            <a:avLst/>
          </a:prstGeom>
        </p:spPr>
      </p:pic>
      <p:pic>
        <p:nvPicPr>
          <p:cNvPr id="95" name="Picture 94">
            <a:extLst>
              <a:ext uri="{FF2B5EF4-FFF2-40B4-BE49-F238E27FC236}">
                <a16:creationId xmlns:a16="http://schemas.microsoft.com/office/drawing/2014/main" id="{08DB8444-065B-06F3-1B17-663B21B86E85}"/>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3119566" y="2960448"/>
            <a:ext cx="340549" cy="479425"/>
          </a:xfrm>
          <a:prstGeom prst="rect">
            <a:avLst/>
          </a:prstGeom>
        </p:spPr>
      </p:pic>
      <p:pic>
        <p:nvPicPr>
          <p:cNvPr id="98" name="Picture 97">
            <a:extLst>
              <a:ext uri="{FF2B5EF4-FFF2-40B4-BE49-F238E27FC236}">
                <a16:creationId xmlns:a16="http://schemas.microsoft.com/office/drawing/2014/main" id="{BC416D79-6DE9-EFF0-F607-6E4240DF77BF}"/>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3125" b="100000" l="1527" r="100000">
                        <a14:foregroundMark x1="22901" y1="16518" x2="83969" y2="18304"/>
                        <a14:foregroundMark x1="21374" y1="12946" x2="77099" y2="16071"/>
                        <a14:foregroundMark x1="88550" y1="92857" x2="96947" y2="84821"/>
                        <a14:foregroundMark x1="3053" y1="95536" x2="7634" y2="79464"/>
                        <a14:foregroundMark x1="17557" y1="11607" x2="76336" y2="11161"/>
                        <a14:foregroundMark x1="22901" y1="8036" x2="87786" y2="8036"/>
                        <a14:foregroundMark x1="12977" y1="8036" x2="12977" y2="10268"/>
                        <a14:foregroundMark x1="16794" y1="5804" x2="77099" y2="7143"/>
                        <a14:foregroundMark x1="88550" y1="6250" x2="26718" y2="4911"/>
                        <a14:foregroundMark x1="12214" y1="6250" x2="22137" y2="6250"/>
                        <a14:foregroundMark x1="16031" y1="4911" x2="26718" y2="5357"/>
                        <a14:foregroundMark x1="12977" y1="5357" x2="12977" y2="5357"/>
                        <a14:foregroundMark x1="88550" y1="5357" x2="88550" y2="5357"/>
                        <a14:backgroundMark x1="12214" y1="1786" x2="90076" y2="2232"/>
                        <a14:backgroundMark x1="2290" y1="25446" x2="6870" y2="6696"/>
                        <a14:backgroundMark x1="9160" y1="13839" x2="9160" y2="4018"/>
                        <a14:backgroundMark x1="96183" y1="21875" x2="93893" y2="3571"/>
                        <a14:backgroundMark x1="91603" y1="99107" x2="99237" y2="97321"/>
                        <a14:backgroundMark x1="97710" y1="95536" x2="97710" y2="95536"/>
                      </a14:backgroundRemoval>
                    </a14:imgEffect>
                  </a14:imgLayer>
                </a14:imgProps>
              </a:ext>
            </a:extLst>
          </a:blip>
          <a:stretch>
            <a:fillRect/>
          </a:stretch>
        </p:blipFill>
        <p:spPr>
          <a:xfrm>
            <a:off x="3525515" y="2857750"/>
            <a:ext cx="340549" cy="479425"/>
          </a:xfrm>
          <a:prstGeom prst="rect">
            <a:avLst/>
          </a:prstGeom>
        </p:spPr>
      </p:pic>
      <p:pic>
        <p:nvPicPr>
          <p:cNvPr id="91" name="Picture 90" descr="Image result for banana vector">
            <a:extLst>
              <a:ext uri="{FF2B5EF4-FFF2-40B4-BE49-F238E27FC236}">
                <a16:creationId xmlns:a16="http://schemas.microsoft.com/office/drawing/2014/main" id="{642F0586-62E1-DD52-FD14-F4324B5C20B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4325367" flipH="1">
            <a:off x="4668713" y="3520646"/>
            <a:ext cx="666197" cy="3575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Free Pencil Clipart Transparent, Download Free Pencil Clipart Transparent  png images, Free ClipArts on Clipart Library">
            <a:extLst>
              <a:ext uri="{FF2B5EF4-FFF2-40B4-BE49-F238E27FC236}">
                <a16:creationId xmlns:a16="http://schemas.microsoft.com/office/drawing/2014/main" id="{5D2D1AB0-B2AC-A434-8F61-7673644CF386}"/>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9778" b="89778" l="2667" r="97778">
                        <a14:foregroundMark x1="7111" y1="49778" x2="18222" y2="50222"/>
                        <a14:foregroundMark x1="3111" y1="49778" x2="3111" y2="49778"/>
                        <a14:foregroundMark x1="84889" y1="48444" x2="97778" y2="47556"/>
                        <a14:foregroundMark x1="88000" y1="53778" x2="91556" y2="53333"/>
                      </a14:backgroundRemoval>
                    </a14:imgEffect>
                  </a14:imgLayer>
                </a14:imgProps>
              </a:ext>
              <a:ext uri="{28A0092B-C50C-407E-A947-70E740481C1C}">
                <a14:useLocalDpi xmlns:a14="http://schemas.microsoft.com/office/drawing/2010/main" val="0"/>
              </a:ext>
            </a:extLst>
          </a:blip>
          <a:srcRect t="38245" b="39921"/>
          <a:stretch/>
        </p:blipFill>
        <p:spPr bwMode="auto">
          <a:xfrm rot="16698800">
            <a:off x="6373773" y="2777902"/>
            <a:ext cx="524466" cy="1283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676CDCD2-808B-B292-0D2A-CADAB672BAF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p:blipFill>
        <p:spPr bwMode="auto">
          <a:xfrm>
            <a:off x="5634984" y="293863"/>
            <a:ext cx="2762882" cy="630436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4915564-97E8-B8C8-103C-AE236CF34714}"/>
              </a:ext>
            </a:extLst>
          </p:cNvPr>
          <p:cNvGrpSpPr/>
          <p:nvPr/>
        </p:nvGrpSpPr>
        <p:grpSpPr>
          <a:xfrm>
            <a:off x="7473271" y="3107602"/>
            <a:ext cx="493355" cy="170993"/>
            <a:chOff x="921217" y="5273738"/>
            <a:chExt cx="841529" cy="179505"/>
          </a:xfrm>
        </p:grpSpPr>
        <p:sp>
          <p:nvSpPr>
            <p:cNvPr id="5" name="Rectangle 4">
              <a:extLst>
                <a:ext uri="{FF2B5EF4-FFF2-40B4-BE49-F238E27FC236}">
                  <a16:creationId xmlns:a16="http://schemas.microsoft.com/office/drawing/2014/main" id="{E8BA9DB3-C4B5-BC44-97B6-FD58C9F8B8CC}"/>
                </a:ext>
              </a:extLst>
            </p:cNvPr>
            <p:cNvSpPr/>
            <p:nvPr/>
          </p:nvSpPr>
          <p:spPr>
            <a:xfrm>
              <a:off x="921217" y="5273738"/>
              <a:ext cx="841529" cy="179505"/>
            </a:xfrm>
            <a:prstGeom prst="rect">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 blue and orange logo&#10;&#10;Description automatically generated">
              <a:extLst>
                <a:ext uri="{FF2B5EF4-FFF2-40B4-BE49-F238E27FC236}">
                  <a16:creationId xmlns:a16="http://schemas.microsoft.com/office/drawing/2014/main" id="{BC71736C-8A90-A5B7-EC98-10F5F0D7E75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65645" y="5314410"/>
              <a:ext cx="779510" cy="132516"/>
            </a:xfrm>
            <a:prstGeom prst="rect">
              <a:avLst/>
            </a:prstGeom>
          </p:spPr>
        </p:pic>
      </p:grpSp>
      <p:pic>
        <p:nvPicPr>
          <p:cNvPr id="12" name="Picture 11">
            <a:extLst>
              <a:ext uri="{FF2B5EF4-FFF2-40B4-BE49-F238E27FC236}">
                <a16:creationId xmlns:a16="http://schemas.microsoft.com/office/drawing/2014/main" id="{78087E38-F13F-763D-9F1B-0265F01C24A9}"/>
              </a:ext>
            </a:extLst>
          </p:cNvPr>
          <p:cNvPicPr>
            <a:picLocks noChangeAspect="1"/>
          </p:cNvPicPr>
          <p:nvPr/>
        </p:nvPicPr>
        <p:blipFill>
          <a:blip r:embed="rId23">
            <a:extLst>
              <a:ext uri="{28A0092B-C50C-407E-A947-70E740481C1C}">
                <a14:useLocalDpi xmlns:a14="http://schemas.microsoft.com/office/drawing/2010/main" val="0"/>
              </a:ext>
            </a:extLst>
          </a:blip>
          <a:srcRect t="18904" b="18904"/>
          <a:stretch/>
        </p:blipFill>
        <p:spPr>
          <a:xfrm>
            <a:off x="4437418" y="4378857"/>
            <a:ext cx="1872266" cy="1808559"/>
          </a:xfrm>
          <a:prstGeom prst="rect">
            <a:avLst/>
          </a:prstGeom>
          <a:ln w="19050">
            <a:solidFill>
              <a:schemeClr val="tx1"/>
            </a:solidFill>
          </a:ln>
          <a:scene3d>
            <a:camera prst="perspectiveContrastingRightFacing">
              <a:rot lat="600000" lon="16800000" rev="213211"/>
            </a:camera>
            <a:lightRig rig="threePt" dir="t"/>
          </a:scene3d>
        </p:spPr>
      </p:pic>
      <p:sp>
        <p:nvSpPr>
          <p:cNvPr id="27" name="Frame 26"/>
          <p:cNvSpPr/>
          <p:nvPr/>
        </p:nvSpPr>
        <p:spPr>
          <a:xfrm>
            <a:off x="5731568" y="6563978"/>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28" name="Frame 27"/>
          <p:cNvSpPr/>
          <p:nvPr/>
        </p:nvSpPr>
        <p:spPr>
          <a:xfrm>
            <a:off x="5922253" y="6207159"/>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29" name="Can 28"/>
          <p:cNvSpPr/>
          <p:nvPr/>
        </p:nvSpPr>
        <p:spPr>
          <a:xfrm rot="5228088">
            <a:off x="5833774" y="6214684"/>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ame 29"/>
          <p:cNvSpPr/>
          <p:nvPr/>
        </p:nvSpPr>
        <p:spPr>
          <a:xfrm>
            <a:off x="6350088" y="3718304"/>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31" name="Rounded Rectangle 30"/>
          <p:cNvSpPr/>
          <p:nvPr/>
        </p:nvSpPr>
        <p:spPr>
          <a:xfrm>
            <a:off x="6311450" y="3681736"/>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2" name="Group 31"/>
          <p:cNvGrpSpPr/>
          <p:nvPr/>
        </p:nvGrpSpPr>
        <p:grpSpPr>
          <a:xfrm>
            <a:off x="5416915" y="4651055"/>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5" name="Picture 34"/>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8000"/>
                </a:solidFill>
                <a:effectLst/>
                <a:uLnTx/>
                <a:uFillTx/>
                <a:latin typeface="Calibri"/>
                <a:ea typeface="+mn-ea"/>
                <a:cs typeface="+mn-cs"/>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3" name="Can 32"/>
          <p:cNvSpPr/>
          <p:nvPr/>
        </p:nvSpPr>
        <p:spPr>
          <a:xfrm rot="5228088">
            <a:off x="6919678" y="6210331"/>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5" name="Picture 84">
            <a:extLst>
              <a:ext uri="{FF2B5EF4-FFF2-40B4-BE49-F238E27FC236}">
                <a16:creationId xmlns:a16="http://schemas.microsoft.com/office/drawing/2014/main" id="{85AC87ED-8A2C-3A85-19E4-100CEC904C2D}"/>
              </a:ext>
            </a:extLst>
          </p:cNvPr>
          <p:cNvPicPr>
            <a:picLocks noChangeAspect="1"/>
          </p:cNvPicPr>
          <p:nvPr/>
        </p:nvPicPr>
        <p:blipFill>
          <a:blip r:embed="rId24"/>
          <a:stretch>
            <a:fillRect/>
          </a:stretch>
        </p:blipFill>
        <p:spPr>
          <a:xfrm rot="593085">
            <a:off x="6160180" y="5071668"/>
            <a:ext cx="794779" cy="372208"/>
          </a:xfrm>
          <a:prstGeom prst="rect">
            <a:avLst/>
          </a:prstGeom>
        </p:spPr>
      </p:pic>
      <p:pic>
        <p:nvPicPr>
          <p:cNvPr id="86" name="Picture 85">
            <a:extLst>
              <a:ext uri="{FF2B5EF4-FFF2-40B4-BE49-F238E27FC236}">
                <a16:creationId xmlns:a16="http://schemas.microsoft.com/office/drawing/2014/main" id="{63A26D08-5AEA-AE36-28A1-9936E11B7FCE}"/>
              </a:ext>
            </a:extLst>
          </p:cNvPr>
          <p:cNvPicPr>
            <a:picLocks noChangeAspect="1"/>
          </p:cNvPicPr>
          <p:nvPr/>
        </p:nvPicPr>
        <p:blipFill>
          <a:blip r:embed="rId24"/>
          <a:stretch>
            <a:fillRect/>
          </a:stretch>
        </p:blipFill>
        <p:spPr>
          <a:xfrm rot="593085">
            <a:off x="6047665" y="5213104"/>
            <a:ext cx="794779" cy="372208"/>
          </a:xfrm>
          <a:prstGeom prst="rect">
            <a:avLst/>
          </a:prstGeom>
        </p:spPr>
      </p:pic>
      <p:pic>
        <p:nvPicPr>
          <p:cNvPr id="87" name="Picture 86">
            <a:extLst>
              <a:ext uri="{FF2B5EF4-FFF2-40B4-BE49-F238E27FC236}">
                <a16:creationId xmlns:a16="http://schemas.microsoft.com/office/drawing/2014/main" id="{93271C71-E3EC-DD2A-4CDE-EBD0C7A322B7}"/>
              </a:ext>
            </a:extLst>
          </p:cNvPr>
          <p:cNvPicPr>
            <a:picLocks noChangeAspect="1"/>
          </p:cNvPicPr>
          <p:nvPr/>
        </p:nvPicPr>
        <p:blipFill>
          <a:blip r:embed="rId24"/>
          <a:stretch>
            <a:fillRect/>
          </a:stretch>
        </p:blipFill>
        <p:spPr>
          <a:xfrm rot="593085">
            <a:off x="5837571" y="5342842"/>
            <a:ext cx="794779" cy="372208"/>
          </a:xfrm>
          <a:prstGeom prst="rect">
            <a:avLst/>
          </a:prstGeom>
        </p:spPr>
      </p:pic>
      <p:pic>
        <p:nvPicPr>
          <p:cNvPr id="88" name="Picture 87">
            <a:extLst>
              <a:ext uri="{FF2B5EF4-FFF2-40B4-BE49-F238E27FC236}">
                <a16:creationId xmlns:a16="http://schemas.microsoft.com/office/drawing/2014/main" id="{CC751512-1867-49E5-60E1-F9EC0080A903}"/>
              </a:ext>
            </a:extLst>
          </p:cNvPr>
          <p:cNvPicPr>
            <a:picLocks noChangeAspect="1"/>
          </p:cNvPicPr>
          <p:nvPr/>
        </p:nvPicPr>
        <p:blipFill>
          <a:blip r:embed="rId24"/>
          <a:stretch>
            <a:fillRect/>
          </a:stretch>
        </p:blipFill>
        <p:spPr>
          <a:xfrm rot="593085">
            <a:off x="5529261" y="5345637"/>
            <a:ext cx="794779" cy="372208"/>
          </a:xfrm>
          <a:prstGeom prst="rect">
            <a:avLst/>
          </a:prstGeom>
        </p:spPr>
      </p:pic>
      <p:grpSp>
        <p:nvGrpSpPr>
          <p:cNvPr id="7" name="Group 6">
            <a:extLst>
              <a:ext uri="{FF2B5EF4-FFF2-40B4-BE49-F238E27FC236}">
                <a16:creationId xmlns:a16="http://schemas.microsoft.com/office/drawing/2014/main" id="{B38B8866-5017-D7FB-C84B-0B492EE38CEF}"/>
              </a:ext>
            </a:extLst>
          </p:cNvPr>
          <p:cNvGrpSpPr/>
          <p:nvPr/>
        </p:nvGrpSpPr>
        <p:grpSpPr>
          <a:xfrm flipH="1">
            <a:off x="997814" y="1754214"/>
            <a:ext cx="2432026" cy="4939334"/>
            <a:chOff x="7164117" y="1418820"/>
            <a:chExt cx="2273618" cy="4939334"/>
          </a:xfrm>
        </p:grpSpPr>
        <p:pic>
          <p:nvPicPr>
            <p:cNvPr id="8" name="Picture 2">
              <a:extLst>
                <a:ext uri="{FF2B5EF4-FFF2-40B4-BE49-F238E27FC236}">
                  <a16:creationId xmlns:a16="http://schemas.microsoft.com/office/drawing/2014/main" id="{79F3425E-9220-D252-A43B-943AA24691A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flipH="1">
              <a:off x="7779398" y="1418820"/>
              <a:ext cx="1658337" cy="49393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47C4C79-86F4-D1D8-B1E5-7777609E57F1}"/>
                </a:ext>
              </a:extLst>
            </p:cNvPr>
            <p:cNvPicPr>
              <a:picLocks noChangeAspect="1"/>
            </p:cNvPicPr>
            <p:nvPr/>
          </p:nvPicPr>
          <p:blipFill rotWithShape="1">
            <a:blip r:embed="rId26">
              <a:extLst>
                <a:ext uri="{BEBA8EAE-BF5A-486C-A8C5-ECC9F3942E4B}">
                  <a14:imgProps xmlns:a14="http://schemas.microsoft.com/office/drawing/2010/main">
                    <a14:imgLayer r:embed="rId27">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7164117" y="3934040"/>
              <a:ext cx="1213191" cy="630316"/>
            </a:xfrm>
            <a:prstGeom prst="rect">
              <a:avLst/>
            </a:prstGeom>
          </p:spPr>
        </p:pic>
      </p:grpSp>
      <p:sp>
        <p:nvSpPr>
          <p:cNvPr id="78" name="Speech Bubble: Oval 77">
            <a:extLst>
              <a:ext uri="{FF2B5EF4-FFF2-40B4-BE49-F238E27FC236}">
                <a16:creationId xmlns:a16="http://schemas.microsoft.com/office/drawing/2014/main" id="{0E67ED36-0F15-53E2-1F5C-FA9AA5E04B97}"/>
              </a:ext>
            </a:extLst>
          </p:cNvPr>
          <p:cNvSpPr/>
          <p:nvPr/>
        </p:nvSpPr>
        <p:spPr>
          <a:xfrm>
            <a:off x="1640667" y="-146355"/>
            <a:ext cx="5170422" cy="2496015"/>
          </a:xfrm>
          <a:prstGeom prst="wedgeEllipseCallout">
            <a:avLst>
              <a:gd name="adj1" fmla="val 55504"/>
              <a:gd name="adj2" fmla="val 52387"/>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E876FAD3-A652-53D3-EFCC-68B484461139}"/>
              </a:ext>
            </a:extLst>
          </p:cNvPr>
          <p:cNvSpPr txBox="1"/>
          <p:nvPr/>
        </p:nvSpPr>
        <p:spPr>
          <a:xfrm>
            <a:off x="2395994" y="316822"/>
            <a:ext cx="3557494" cy="1569660"/>
          </a:xfrm>
          <a:prstGeom prst="rect">
            <a:avLst/>
          </a:prstGeom>
          <a:noFill/>
        </p:spPr>
        <p:txBody>
          <a:bodyPr wrap="square" rtlCol="0">
            <a:spAutoFit/>
          </a:bodyPr>
          <a:lstStyle/>
          <a:p>
            <a:pPr algn="ctr"/>
            <a:r>
              <a:rPr lang="en-US" sz="3200" dirty="0">
                <a:solidFill>
                  <a:schemeClr val="bg1"/>
                </a:solidFill>
              </a:rPr>
              <a:t>Students will follow offer vs serve guidelines.</a:t>
            </a:r>
          </a:p>
        </p:txBody>
      </p:sp>
      <p:sp>
        <p:nvSpPr>
          <p:cNvPr id="80" name="TextBox 79">
            <a:extLst>
              <a:ext uri="{FF2B5EF4-FFF2-40B4-BE49-F238E27FC236}">
                <a16:creationId xmlns:a16="http://schemas.microsoft.com/office/drawing/2014/main" id="{6C08A6C9-A4B3-D1F2-87D1-22B8D0175029}"/>
              </a:ext>
            </a:extLst>
          </p:cNvPr>
          <p:cNvSpPr txBox="1"/>
          <p:nvPr/>
        </p:nvSpPr>
        <p:spPr>
          <a:xfrm>
            <a:off x="2037774" y="323158"/>
            <a:ext cx="4532497" cy="1569660"/>
          </a:xfrm>
          <a:prstGeom prst="rect">
            <a:avLst/>
          </a:prstGeom>
          <a:noFill/>
        </p:spPr>
        <p:txBody>
          <a:bodyPr wrap="square" rtlCol="0">
            <a:spAutoFit/>
          </a:bodyPr>
          <a:lstStyle/>
          <a:p>
            <a:pPr algn="ctr"/>
            <a:r>
              <a:rPr lang="en-US" sz="3200" dirty="0">
                <a:solidFill>
                  <a:schemeClr val="bg1"/>
                </a:solidFill>
              </a:rPr>
              <a:t>FS staff will utilize the Meal Count form or the Mobile PIN Pad</a:t>
            </a:r>
          </a:p>
        </p:txBody>
      </p:sp>
    </p:spTree>
    <p:extLst>
      <p:ext uri="{BB962C8B-B14F-4D97-AF65-F5344CB8AC3E}">
        <p14:creationId xmlns:p14="http://schemas.microsoft.com/office/powerpoint/2010/main" val="270237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7" grpId="0"/>
      <p:bldP spid="8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4|15.5|0.9|25.6|0.9"/>
</p:tagLst>
</file>

<file path=ppt/tags/tag10.xml><?xml version="1.0" encoding="utf-8"?>
<p:tagLst xmlns:a="http://schemas.openxmlformats.org/drawingml/2006/main" xmlns:r="http://schemas.openxmlformats.org/officeDocument/2006/relationships" xmlns:p="http://schemas.openxmlformats.org/presentationml/2006/main">
  <p:tag name="TIMING" val="|13.8"/>
</p:tagLst>
</file>

<file path=ppt/tags/tag11.xml><?xml version="1.0" encoding="utf-8"?>
<p:tagLst xmlns:a="http://schemas.openxmlformats.org/drawingml/2006/main" xmlns:r="http://schemas.openxmlformats.org/officeDocument/2006/relationships" xmlns:p="http://schemas.openxmlformats.org/presentationml/2006/main">
  <p:tag name="TIMING" val="|17.8"/>
</p:tagLst>
</file>

<file path=ppt/tags/tag12.xml><?xml version="1.0" encoding="utf-8"?>
<p:tagLst xmlns:a="http://schemas.openxmlformats.org/drawingml/2006/main" xmlns:r="http://schemas.openxmlformats.org/officeDocument/2006/relationships" xmlns:p="http://schemas.openxmlformats.org/presentationml/2006/main">
  <p:tag name="TIMING" val="|5.8|9.1|3.7"/>
</p:tagLst>
</file>

<file path=ppt/tags/tag13.xml><?xml version="1.0" encoding="utf-8"?>
<p:tagLst xmlns:a="http://schemas.openxmlformats.org/drawingml/2006/main" xmlns:r="http://schemas.openxmlformats.org/officeDocument/2006/relationships" xmlns:p="http://schemas.openxmlformats.org/presentationml/2006/main">
  <p:tag name="TIMING" val="|6.7|15.7|18"/>
</p:tagLst>
</file>

<file path=ppt/tags/tag14.xml><?xml version="1.0" encoding="utf-8"?>
<p:tagLst xmlns:a="http://schemas.openxmlformats.org/drawingml/2006/main" xmlns:r="http://schemas.openxmlformats.org/officeDocument/2006/relationships" xmlns:p="http://schemas.openxmlformats.org/presentationml/2006/main">
  <p:tag name="TIMING" val="|5.3|34.8"/>
</p:tagLst>
</file>

<file path=ppt/tags/tag15.xml><?xml version="1.0" encoding="utf-8"?>
<p:tagLst xmlns:a="http://schemas.openxmlformats.org/drawingml/2006/main" xmlns:r="http://schemas.openxmlformats.org/officeDocument/2006/relationships" xmlns:p="http://schemas.openxmlformats.org/presentationml/2006/main">
  <p:tag name="TIMING" val="|22"/>
</p:tagLst>
</file>

<file path=ppt/tags/tag16.xml><?xml version="1.0" encoding="utf-8"?>
<p:tagLst xmlns:a="http://schemas.openxmlformats.org/drawingml/2006/main" xmlns:r="http://schemas.openxmlformats.org/officeDocument/2006/relationships" xmlns:p="http://schemas.openxmlformats.org/presentationml/2006/main">
  <p:tag name="TIMING" val="|4.5|6.7|6.1|3.3|7.3"/>
</p:tagLst>
</file>

<file path=ppt/tags/tag17.xml><?xml version="1.0" encoding="utf-8"?>
<p:tagLst xmlns:a="http://schemas.openxmlformats.org/drawingml/2006/main" xmlns:r="http://schemas.openxmlformats.org/officeDocument/2006/relationships" xmlns:p="http://schemas.openxmlformats.org/presentationml/2006/main">
  <p:tag name="TIMING" val="|6.4|36.8|15.3|27.5"/>
</p:tagLst>
</file>

<file path=ppt/tags/tag2.xml><?xml version="1.0" encoding="utf-8"?>
<p:tagLst xmlns:a="http://schemas.openxmlformats.org/drawingml/2006/main" xmlns:r="http://schemas.openxmlformats.org/officeDocument/2006/relationships" xmlns:p="http://schemas.openxmlformats.org/presentationml/2006/main">
  <p:tag name="TIMING" val="|29.4"/>
</p:tagLst>
</file>

<file path=ppt/tags/tag3.xml><?xml version="1.0" encoding="utf-8"?>
<p:tagLst xmlns:a="http://schemas.openxmlformats.org/drawingml/2006/main" xmlns:r="http://schemas.openxmlformats.org/officeDocument/2006/relationships" xmlns:p="http://schemas.openxmlformats.org/presentationml/2006/main">
  <p:tag name="TIMING" val="|12.9|4|13.4|8.2|10.1|7.4"/>
</p:tagLst>
</file>

<file path=ppt/tags/tag4.xml><?xml version="1.0" encoding="utf-8"?>
<p:tagLst xmlns:a="http://schemas.openxmlformats.org/drawingml/2006/main" xmlns:r="http://schemas.openxmlformats.org/officeDocument/2006/relationships" xmlns:p="http://schemas.openxmlformats.org/presentationml/2006/main">
  <p:tag name="TIMING" val="|14.2|8.5|7.3"/>
</p:tagLst>
</file>

<file path=ppt/tags/tag5.xml><?xml version="1.0" encoding="utf-8"?>
<p:tagLst xmlns:a="http://schemas.openxmlformats.org/drawingml/2006/main" xmlns:r="http://schemas.openxmlformats.org/officeDocument/2006/relationships" xmlns:p="http://schemas.openxmlformats.org/presentationml/2006/main">
  <p:tag name="TIMING" val="|4.4|8"/>
</p:tagLst>
</file>

<file path=ppt/tags/tag6.xml><?xml version="1.0" encoding="utf-8"?>
<p:tagLst xmlns:a="http://schemas.openxmlformats.org/drawingml/2006/main" xmlns:r="http://schemas.openxmlformats.org/officeDocument/2006/relationships" xmlns:p="http://schemas.openxmlformats.org/presentationml/2006/main">
  <p:tag name="TIMING" val="|7.2|5.3|11.3|2.9"/>
</p:tagLst>
</file>

<file path=ppt/tags/tag7.xml><?xml version="1.0" encoding="utf-8"?>
<p:tagLst xmlns:a="http://schemas.openxmlformats.org/drawingml/2006/main" xmlns:r="http://schemas.openxmlformats.org/officeDocument/2006/relationships" xmlns:p="http://schemas.openxmlformats.org/presentationml/2006/main">
  <p:tag name="TIMING" val="|3.6|4.6"/>
</p:tagLst>
</file>

<file path=ppt/tags/tag8.xml><?xml version="1.0" encoding="utf-8"?>
<p:tagLst xmlns:a="http://schemas.openxmlformats.org/drawingml/2006/main" xmlns:r="http://schemas.openxmlformats.org/officeDocument/2006/relationships" xmlns:p="http://schemas.openxmlformats.org/presentationml/2006/main">
  <p:tag name="TIMING" val="|5.5|5.5|4|4.2|9.4"/>
</p:tagLst>
</file>

<file path=ppt/tags/tag9.xml><?xml version="1.0" encoding="utf-8"?>
<p:tagLst xmlns:a="http://schemas.openxmlformats.org/drawingml/2006/main" xmlns:r="http://schemas.openxmlformats.org/officeDocument/2006/relationships" xmlns:p="http://schemas.openxmlformats.org/presentationml/2006/main">
  <p:tag name="TIMING" val="|7.4|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Theme2">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459BC0E0-C9A3-4CE0-A82D-3E70B896117F}" vid="{33252F52-53FE-4956-8834-D02EE2F84165}"/>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afe LA design1">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eme2">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459BC0E0-C9A3-4CE0-A82D-3E70B896117F}" vid="{33252F52-53FE-4956-8834-D02EE2F84165}"/>
    </a:ext>
  </a:extLst>
</a:theme>
</file>

<file path=ppt/theme/theme4.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1_Theme2">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459BC0E0-C9A3-4CE0-A82D-3E70B896117F}" vid="{33252F52-53FE-4956-8834-D02EE2F84165}"/>
    </a:ext>
  </a:extLst>
</a:theme>
</file>

<file path=ppt/theme/theme7.xml><?xml version="1.0" encoding="utf-8"?>
<a:theme xmlns:a="http://schemas.openxmlformats.org/drawingml/2006/main" name="2_Theme2">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459BC0E0-C9A3-4CE0-A82D-3E70B896117F}" vid="{33252F52-53FE-4956-8834-D02EE2F84165}"/>
    </a:ext>
  </a:extLst>
</a:theme>
</file>

<file path=ppt/theme/theme8.xml><?xml version="1.0" encoding="utf-8"?>
<a:theme xmlns:a="http://schemas.openxmlformats.org/drawingml/2006/main" name="1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Theme2">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459BC0E0-C9A3-4CE0-A82D-3E70B896117F}" vid="{33252F52-53FE-4956-8834-D02EE2F8416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840E750-A1C0-4159-984F-9FDB16CE134E}"/>
</file>

<file path=customXml/itemProps2.xml><?xml version="1.0" encoding="utf-8"?>
<ds:datastoreItem xmlns:ds="http://schemas.openxmlformats.org/officeDocument/2006/customXml" ds:itemID="{711C2A41-157C-4F93-B325-A611C552EF2E}">
  <ds:schemaRefs>
    <ds:schemaRef ds:uri="http://schemas.microsoft.com/sharepoint/v3/contenttype/forms"/>
  </ds:schemaRefs>
</ds:datastoreItem>
</file>

<file path=customXml/itemProps3.xml><?xml version="1.0" encoding="utf-8"?>
<ds:datastoreItem xmlns:ds="http://schemas.openxmlformats.org/officeDocument/2006/customXml" ds:itemID="{3F50AE81-A684-41A1-B582-BC72C6855CC3}">
  <ds:schemaRefs>
    <ds:schemaRef ds:uri="b523212d-ee6b-416a-b870-f85da76adb72"/>
    <ds:schemaRef ds:uri="http://schemas.microsoft.com/office/2006/metadata/properties"/>
    <ds:schemaRef ds:uri="http://www.w3.org/XML/1998/namespace"/>
    <ds:schemaRef ds:uri="http://schemas.microsoft.com/office/2006/documentManagement/types"/>
    <ds:schemaRef ds:uri="8bf10d84-95c4-446b-a6dc-317de1800774"/>
    <ds:schemaRef ds:uri="http://purl.org/dc/terms/"/>
    <ds:schemaRef ds:uri="http://purl.org/dc/elements/1.1/"/>
    <ds:schemaRef ds:uri="a038a585-4f1b-4b82-9716-f9d38f63b763"/>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115317</TotalTime>
  <Words>3430</Words>
  <Application>Microsoft Office PowerPoint</Application>
  <PresentationFormat>Widescreen</PresentationFormat>
  <Paragraphs>664</Paragraphs>
  <Slides>53</Slides>
  <Notes>45</Notes>
  <HiddenSlides>0</HiddenSlides>
  <MMClips>1</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53</vt:i4>
      </vt:variant>
    </vt:vector>
  </HeadingPairs>
  <TitlesOfParts>
    <vt:vector size="80" baseType="lpstr">
      <vt:lpstr>Verdana</vt:lpstr>
      <vt:lpstr>Berlin Sans FB Demi</vt:lpstr>
      <vt:lpstr>Calibri Light</vt:lpstr>
      <vt:lpstr>Elephant</vt:lpstr>
      <vt:lpstr>ADLaM Display</vt:lpstr>
      <vt:lpstr>Ink Free</vt:lpstr>
      <vt:lpstr>Aptos</vt:lpstr>
      <vt:lpstr>Century Gothic</vt:lpstr>
      <vt:lpstr>Wingdings 2</vt:lpstr>
      <vt:lpstr>Arial</vt:lpstr>
      <vt:lpstr>Crimson Text</vt:lpstr>
      <vt:lpstr>Berlin Sans FB</vt:lpstr>
      <vt:lpstr>Wingdings</vt:lpstr>
      <vt:lpstr>Times New Roman</vt:lpstr>
      <vt:lpstr>VIC-Bold</vt:lpstr>
      <vt:lpstr>Bradley Hand ITC</vt:lpstr>
      <vt:lpstr>Calibri</vt:lpstr>
      <vt:lpstr>Office Theme</vt:lpstr>
      <vt:lpstr>Cafe LA design1</vt:lpstr>
      <vt:lpstr>Theme2</vt:lpstr>
      <vt:lpstr>2014 Cafe LA Presentation template</vt:lpstr>
      <vt:lpstr>Retrospect</vt:lpstr>
      <vt:lpstr>1_Theme2</vt:lpstr>
      <vt:lpstr>2_Theme2</vt:lpstr>
      <vt:lpstr>1_2014 Cafe LA Presentation template</vt:lpstr>
      <vt:lpstr>4_Theme2</vt:lpstr>
      <vt:lpstr>5_Theme2</vt:lpstr>
      <vt:lpstr> Breakfast  Service  2024-2025</vt:lpstr>
      <vt:lpstr>PowerPoint Presentation</vt:lpstr>
      <vt:lpstr>PowerPoint Presentation</vt:lpstr>
      <vt:lpstr>Point of  Service</vt:lpstr>
      <vt:lpstr>PowerPoint Presentation</vt:lpstr>
      <vt:lpstr>PowerPoint Presentation</vt:lpstr>
      <vt:lpstr>PowerPoint Presentation</vt:lpstr>
      <vt:lpstr>PowerPoint Presentation</vt:lpstr>
      <vt:lpstr>PowerPoint Presentation</vt:lpstr>
      <vt:lpstr>PowerPoint Presentation</vt:lpstr>
      <vt:lpstr>Offer Versus Serve Breakfast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a reimbursable breakfast, 1 food item must 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Breakfast Service</dc:title>
  <dc:creator>Flores, Bryan</dc:creator>
  <cp:lastModifiedBy>Chaney, Genea</cp:lastModifiedBy>
  <cp:revision>125</cp:revision>
  <cp:lastPrinted>2024-07-25T16:02:17Z</cp:lastPrinted>
  <dcterms:created xsi:type="dcterms:W3CDTF">2022-08-11T18:27:48Z</dcterms:created>
  <dcterms:modified xsi:type="dcterms:W3CDTF">2024-08-09T15:51:36Z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y fmtid="{D5CDD505-2E9C-101B-9397-08002B2CF9AE}" pid="3" name="MediaServiceImageTags">
    <vt:lpwstr/>
  </property>
</Properties>
</file>